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430" r:id="rId2"/>
    <p:sldId id="436" r:id="rId3"/>
    <p:sldId id="432" r:id="rId4"/>
    <p:sldId id="437" r:id="rId5"/>
  </p:sldIdLst>
  <p:sldSz cx="9144000" cy="6858000" type="screen4x3"/>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64953C1-ABD7-4CFB-969C-2937D7E55DE6}">
          <p14:sldIdLst>
            <p14:sldId id="430"/>
            <p14:sldId id="436"/>
            <p14:sldId id="432"/>
            <p14:sldId id="43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croix" initials="C" lastIdx="9" clrIdx="0">
    <p:extLst>
      <p:ext uri="{19B8F6BF-5375-455C-9EA6-DF929625EA0E}">
        <p15:presenceInfo xmlns:p15="http://schemas.microsoft.com/office/powerpoint/2012/main" userId="CLacroix"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BDDF"/>
    <a:srgbClr val="82BDDD"/>
    <a:srgbClr val="8244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29" autoAdjust="0"/>
    <p:restoredTop sz="94249" autoAdjust="0"/>
  </p:normalViewPr>
  <p:slideViewPr>
    <p:cSldViewPr snapToGrid="0" snapToObjects="1">
      <p:cViewPr varScale="1">
        <p:scale>
          <a:sx n="86" d="100"/>
          <a:sy n="86" d="100"/>
        </p:scale>
        <p:origin x="132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25" d="100"/>
          <a:sy n="125" d="100"/>
        </p:scale>
        <p:origin x="1206" y="-21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1804"/>
          </a:xfrm>
          <a:prstGeom prst="rect">
            <a:avLst/>
          </a:prstGeom>
        </p:spPr>
        <p:txBody>
          <a:bodyPr vert="horz" lIns="92866" tIns="46433" rIns="92866" bIns="46433" rtlCol="0"/>
          <a:lstStyle>
            <a:lvl1pPr algn="l">
              <a:defRPr sz="1200"/>
            </a:lvl1pPr>
          </a:lstStyle>
          <a:p>
            <a:endParaRPr lang="en-US" dirty="0"/>
          </a:p>
        </p:txBody>
      </p:sp>
      <p:sp>
        <p:nvSpPr>
          <p:cNvPr id="3" name="Date Placeholder 2"/>
          <p:cNvSpPr>
            <a:spLocks noGrp="1"/>
          </p:cNvSpPr>
          <p:nvPr>
            <p:ph type="dt" idx="1"/>
          </p:nvPr>
        </p:nvSpPr>
        <p:spPr>
          <a:xfrm>
            <a:off x="3970938" y="1"/>
            <a:ext cx="3037840" cy="461804"/>
          </a:xfrm>
          <a:prstGeom prst="rect">
            <a:avLst/>
          </a:prstGeom>
        </p:spPr>
        <p:txBody>
          <a:bodyPr vert="horz" lIns="92866" tIns="46433" rIns="92866" bIns="46433" rtlCol="0"/>
          <a:lstStyle>
            <a:lvl1pPr algn="r">
              <a:defRPr sz="1200"/>
            </a:lvl1pPr>
          </a:lstStyle>
          <a:p>
            <a:fld id="{1BC3CF8A-E23D-4CF0-9C2B-8BA70584F05D}" type="datetimeFigureOut">
              <a:rPr lang="en-US" smtClean="0"/>
              <a:pPr/>
              <a:t>8/24/2021</a:t>
            </a:fld>
            <a:endParaRPr lang="en-US" dirty="0"/>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66" tIns="46433" rIns="92866" bIns="46433" rtlCol="0" anchor="ctr"/>
          <a:lstStyle/>
          <a:p>
            <a:endParaRPr lang="en-US" dirty="0"/>
          </a:p>
        </p:txBody>
      </p:sp>
      <p:sp>
        <p:nvSpPr>
          <p:cNvPr id="5" name="Notes Placeholder 4"/>
          <p:cNvSpPr>
            <a:spLocks noGrp="1"/>
          </p:cNvSpPr>
          <p:nvPr>
            <p:ph type="body" sz="quarter" idx="3"/>
          </p:nvPr>
        </p:nvSpPr>
        <p:spPr>
          <a:xfrm>
            <a:off x="701040" y="4387135"/>
            <a:ext cx="5608320" cy="4156234"/>
          </a:xfrm>
          <a:prstGeom prst="rect">
            <a:avLst/>
          </a:prstGeom>
        </p:spPr>
        <p:txBody>
          <a:bodyPr vert="horz" lIns="92866" tIns="46433" rIns="92866" bIns="4643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37840" cy="461804"/>
          </a:xfrm>
          <a:prstGeom prst="rect">
            <a:avLst/>
          </a:prstGeom>
        </p:spPr>
        <p:txBody>
          <a:bodyPr vert="horz" lIns="92866" tIns="46433" rIns="92866" bIns="4643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772669"/>
            <a:ext cx="3037840" cy="461804"/>
          </a:xfrm>
          <a:prstGeom prst="rect">
            <a:avLst/>
          </a:prstGeom>
        </p:spPr>
        <p:txBody>
          <a:bodyPr vert="horz" lIns="92866" tIns="46433" rIns="92866" bIns="46433" rtlCol="0" anchor="b"/>
          <a:lstStyle>
            <a:lvl1pPr algn="r">
              <a:defRPr sz="1200"/>
            </a:lvl1pPr>
          </a:lstStyle>
          <a:p>
            <a:fld id="{B3B3A78B-94FC-4EBC-8089-9E74DEEF70A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a:gradFill>
            <a:gsLst>
              <a:gs pos="0">
                <a:schemeClr val="bg2"/>
              </a:gs>
              <a:gs pos="100000">
                <a:schemeClr val="accent2"/>
              </a:gs>
            </a:gsLst>
            <a:lin ang="5400000" scaled="0"/>
          </a:gradFill>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3922" y="190223"/>
            <a:ext cx="2448000" cy="690880"/>
          </a:xfrm>
          <a:prstGeom prst="rect">
            <a:avLst/>
          </a:prstGeom>
        </p:spPr>
      </p:pic>
    </p:spTree>
    <p:extLst>
      <p:ext uri="{BB962C8B-B14F-4D97-AF65-F5344CB8AC3E}">
        <p14:creationId xmlns:p14="http://schemas.microsoft.com/office/powerpoint/2010/main" val="962653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4" name="Picture 3">
            <a:extLst>
              <a:ext uri="{FF2B5EF4-FFF2-40B4-BE49-F238E27FC236}">
                <a16:creationId xmlns:a16="http://schemas.microsoft.com/office/drawing/2014/main" id="{1CAB72B6-9B53-4F63-8EF3-D0D2DA6E8FF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50236" y="180299"/>
            <a:ext cx="2783890" cy="756000"/>
          </a:xfrm>
          <a:prstGeom prst="rect">
            <a:avLst/>
          </a:prstGeom>
        </p:spPr>
      </p:pic>
      <p:sp>
        <p:nvSpPr>
          <p:cNvPr id="8" name="Subtitle 2"/>
          <p:cNvSpPr>
            <a:spLocks noGrp="1"/>
          </p:cNvSpPr>
          <p:nvPr>
            <p:ph type="subTitle" idx="1"/>
          </p:nvPr>
        </p:nvSpPr>
        <p:spPr>
          <a:xfrm>
            <a:off x="1006936" y="2264341"/>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spTree>
    <p:extLst>
      <p:ext uri="{BB962C8B-B14F-4D97-AF65-F5344CB8AC3E}">
        <p14:creationId xmlns:p14="http://schemas.microsoft.com/office/powerpoint/2010/main" val="3588972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sp>
        <p:nvSpPr>
          <p:cNvPr id="8" name="Subtitle 2"/>
          <p:cNvSpPr>
            <a:spLocks noGrp="1"/>
          </p:cNvSpPr>
          <p:nvPr>
            <p:ph type="subTitle" idx="1" hasCustomPrompt="1"/>
          </p:nvPr>
        </p:nvSpPr>
        <p:spPr>
          <a:xfrm>
            <a:off x="457200" y="1085850"/>
            <a:ext cx="8229600" cy="4324350"/>
          </a:xfrm>
        </p:spPr>
        <p:txBody>
          <a:bodyPr/>
          <a:lstStyle>
            <a:lvl1pPr marL="363538" indent="-363538" algn="l">
              <a:buFont typeface="Arial" pitchFamily="34" charset="0"/>
              <a:buChar char="•"/>
              <a:defRPr>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a:xfrm>
            <a:off x="457200" y="370756"/>
            <a:ext cx="8229600" cy="484038"/>
          </a:xfrm>
        </p:spPr>
        <p:txBody>
          <a:bodyPr/>
          <a:lstStyle>
            <a:lvl1pPr>
              <a:defRPr>
                <a:solidFill>
                  <a:schemeClr val="accent4"/>
                </a:solidFill>
              </a:defRPr>
            </a:lvl1pPr>
          </a:lstStyle>
          <a:p>
            <a:r>
              <a:rPr lang="en-US" dirty="0"/>
              <a:t>Click to edit Master title style</a:t>
            </a:r>
          </a:p>
        </p:txBody>
      </p:sp>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5"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04441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2"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496911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7" name="Picture 6">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13107" y="550300"/>
            <a:ext cx="3273692" cy="889007"/>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0219" y="525785"/>
            <a:ext cx="3168089" cy="894105"/>
          </a:xfrm>
          <a:prstGeom prst="rect">
            <a:avLst/>
          </a:prstGeom>
        </p:spPr>
      </p:pic>
      <p:sp>
        <p:nvSpPr>
          <p:cNvPr id="9" name="Subtitle 2">
            <a:extLst>
              <a:ext uri="{FF2B5EF4-FFF2-40B4-BE49-F238E27FC236}">
                <a16:creationId xmlns:a16="http://schemas.microsoft.com/office/drawing/2014/main" id="{3A44EBF8-D51D-47CC-8D9F-E540C2BE54BE}"/>
              </a:ext>
            </a:extLst>
          </p:cNvPr>
          <p:cNvSpPr txBox="1">
            <a:spLocks/>
          </p:cNvSpPr>
          <p:nvPr userDrawn="1"/>
        </p:nvSpPr>
        <p:spPr>
          <a:xfrm>
            <a:off x="1925782" y="2566266"/>
            <a:ext cx="6761017" cy="2843934"/>
          </a:xfrm>
          <a:prstGeom prst="rect">
            <a:avLst/>
          </a:prstGeom>
        </p:spPr>
        <p:txBody>
          <a:bodyPr vert="horz" lIns="0" tIns="0" rIns="0" bIns="0" rtlCol="0">
            <a:normAutofit/>
          </a:bodyPr>
          <a:lstStyle>
            <a:lvl1pPr marL="0" indent="0" algn="l" defTabSz="457200" rtl="0" eaLnBrk="1" latinLnBrk="0" hangingPunct="1">
              <a:spcBef>
                <a:spcPct val="20000"/>
              </a:spcBef>
              <a:buFont typeface="Arial" pitchFamily="34" charset="0"/>
              <a:buNone/>
              <a:defRPr sz="1800" b="1" kern="1200">
                <a:solidFill>
                  <a:schemeClr val="accent4"/>
                </a:solidFill>
                <a:latin typeface="+mn-lt"/>
                <a:ea typeface="+mn-ea"/>
                <a:cs typeface="+mn-cs"/>
              </a:defRPr>
            </a:lvl1pPr>
            <a:lvl2pPr marL="631825" indent="-268288" algn="l" defTabSz="457200" rtl="0" eaLnBrk="1" latinLnBrk="0" hangingPunct="1">
              <a:spcBef>
                <a:spcPct val="20000"/>
              </a:spcBef>
              <a:buFont typeface="Courier New" pitchFamily="49" charset="0"/>
              <a:buChar char="o"/>
              <a:defRPr sz="1800" kern="1200">
                <a:solidFill>
                  <a:schemeClr val="accent4"/>
                </a:solidFill>
                <a:latin typeface="+mn-lt"/>
                <a:ea typeface="+mn-ea"/>
                <a:cs typeface="+mn-cs"/>
              </a:defRPr>
            </a:lvl2pPr>
            <a:lvl3pPr marL="914400" indent="-282575" algn="l" defTabSz="457200" rtl="0" eaLnBrk="1" latinLnBrk="0" hangingPunct="1">
              <a:spcBef>
                <a:spcPct val="20000"/>
              </a:spcBef>
              <a:buFont typeface="Gill Sans MT" pitchFamily="34" charset="0"/>
              <a:buChar char="–"/>
              <a:defRPr sz="1800" kern="1200">
                <a:solidFill>
                  <a:schemeClr val="accent4"/>
                </a:solidFill>
                <a:latin typeface="+mn-lt"/>
                <a:ea typeface="+mn-ea"/>
                <a:cs typeface="+mn-cs"/>
              </a:defRPr>
            </a:lvl3pPr>
            <a:lvl4pPr marL="13716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800" dirty="0"/>
          </a:p>
        </p:txBody>
      </p:sp>
    </p:spTree>
    <p:extLst>
      <p:ext uri="{BB962C8B-B14F-4D97-AF65-F5344CB8AC3E}">
        <p14:creationId xmlns:p14="http://schemas.microsoft.com/office/powerpoint/2010/main" val="101807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CD38EA4-8A41-7F4F-9455-93DA50595F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98925"/>
            <a:ext cx="8229600" cy="484038"/>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457200" y="1082891"/>
            <a:ext cx="82296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Tree>
  </p:cSld>
  <p:clrMap bg1="lt1" tx1="dk1" bg2="lt2" tx2="dk2" accent1="accent1" accent2="accent2" accent3="accent3" accent4="accent4" accent5="accent5" accent6="accent6" hlink="hlink" folHlink="folHlink"/>
  <p:sldLayoutIdLst>
    <p:sldLayoutId id="2147483673" r:id="rId1"/>
    <p:sldLayoutId id="2147483675" r:id="rId2"/>
    <p:sldLayoutId id="2147483671" r:id="rId3"/>
    <p:sldLayoutId id="2147483678" r:id="rId4"/>
    <p:sldLayoutId id="2147483674" r:id="rId5"/>
    <p:sldLayoutId id="2147483662" r:id="rId6"/>
    <p:sldLayoutId id="2147483650" r:id="rId7"/>
    <p:sldLayoutId id="2147483655" r:id="rId8"/>
  </p:sldLayoutIdLst>
  <p:hf sldNum="0" hdr="0" ftr="0" dt="0"/>
  <p:txStyles>
    <p:titleStyle>
      <a:lvl1pPr algn="l" defTabSz="457200" rtl="0" eaLnBrk="1" latinLnBrk="0" hangingPunct="1">
        <a:spcBef>
          <a:spcPct val="0"/>
        </a:spcBef>
        <a:buNone/>
        <a:defRPr sz="2400" b="1" kern="1200" cap="none" baseline="0">
          <a:solidFill>
            <a:schemeClr val="accent4"/>
          </a:solidFill>
          <a:latin typeface="+mn-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accent4"/>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accent4"/>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accent4"/>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4"/>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4"/>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572000" y="6133976"/>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1</a:t>
            </a:fld>
            <a:endParaRPr lang="en-US" dirty="0">
              <a:solidFill>
                <a:schemeClr val="accent5"/>
              </a:solidFill>
            </a:endParaRPr>
          </a:p>
        </p:txBody>
      </p:sp>
      <p:sp>
        <p:nvSpPr>
          <p:cNvPr id="5" name="Rectangle 4">
            <a:extLst>
              <a:ext uri="{FF2B5EF4-FFF2-40B4-BE49-F238E27FC236}">
                <a16:creationId xmlns:a16="http://schemas.microsoft.com/office/drawing/2014/main" id="{AF6A1ABF-5FA0-4A71-A958-4EC625D9473C}"/>
              </a:ext>
            </a:extLst>
          </p:cNvPr>
          <p:cNvSpPr/>
          <p:nvPr/>
        </p:nvSpPr>
        <p:spPr>
          <a:xfrm>
            <a:off x="1465602" y="1181417"/>
            <a:ext cx="6660000" cy="523220"/>
          </a:xfrm>
          <a:prstGeom prst="rect">
            <a:avLst/>
          </a:prstGeom>
          <a:ln>
            <a:solidFill>
              <a:srgbClr val="82BDDF"/>
            </a:solidFill>
          </a:ln>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3">
                    <a:lumMod val="75000"/>
                  </a:schemeClr>
                </a:solidFill>
                <a:effectLst/>
              </a:rPr>
              <a:t>Fairview LTC Indicators</a:t>
            </a:r>
          </a:p>
        </p:txBody>
      </p:sp>
      <p:graphicFrame>
        <p:nvGraphicFramePr>
          <p:cNvPr id="6" name="Table 5">
            <a:extLst>
              <a:ext uri="{FF2B5EF4-FFF2-40B4-BE49-F238E27FC236}">
                <a16:creationId xmlns:a16="http://schemas.microsoft.com/office/drawing/2014/main" id="{F81E7E9C-BFE5-4A81-B8A4-38DC757A87D5}"/>
              </a:ext>
            </a:extLst>
          </p:cNvPr>
          <p:cNvGraphicFramePr>
            <a:graphicFrameLocks noGrp="1"/>
          </p:cNvGraphicFramePr>
          <p:nvPr/>
        </p:nvGraphicFramePr>
        <p:xfrm>
          <a:off x="457200" y="1882742"/>
          <a:ext cx="8229601" cy="2925829"/>
        </p:xfrm>
        <a:graphic>
          <a:graphicData uri="http://schemas.openxmlformats.org/drawingml/2006/table">
            <a:tbl>
              <a:tblPr/>
              <a:tblGrid>
                <a:gridCol w="1920998">
                  <a:extLst>
                    <a:ext uri="{9D8B030D-6E8A-4147-A177-3AD203B41FA5}">
                      <a16:colId xmlns:a16="http://schemas.microsoft.com/office/drawing/2014/main" val="479567044"/>
                    </a:ext>
                  </a:extLst>
                </a:gridCol>
                <a:gridCol w="454674">
                  <a:extLst>
                    <a:ext uri="{9D8B030D-6E8A-4147-A177-3AD203B41FA5}">
                      <a16:colId xmlns:a16="http://schemas.microsoft.com/office/drawing/2014/main" val="2978363421"/>
                    </a:ext>
                  </a:extLst>
                </a:gridCol>
                <a:gridCol w="431940">
                  <a:extLst>
                    <a:ext uri="{9D8B030D-6E8A-4147-A177-3AD203B41FA5}">
                      <a16:colId xmlns:a16="http://schemas.microsoft.com/office/drawing/2014/main" val="2678888504"/>
                    </a:ext>
                  </a:extLst>
                </a:gridCol>
                <a:gridCol w="454674">
                  <a:extLst>
                    <a:ext uri="{9D8B030D-6E8A-4147-A177-3AD203B41FA5}">
                      <a16:colId xmlns:a16="http://schemas.microsoft.com/office/drawing/2014/main" val="3196291586"/>
                    </a:ext>
                  </a:extLst>
                </a:gridCol>
                <a:gridCol w="466041">
                  <a:extLst>
                    <a:ext uri="{9D8B030D-6E8A-4147-A177-3AD203B41FA5}">
                      <a16:colId xmlns:a16="http://schemas.microsoft.com/office/drawing/2014/main" val="935711212"/>
                    </a:ext>
                  </a:extLst>
                </a:gridCol>
                <a:gridCol w="454674">
                  <a:extLst>
                    <a:ext uri="{9D8B030D-6E8A-4147-A177-3AD203B41FA5}">
                      <a16:colId xmlns:a16="http://schemas.microsoft.com/office/drawing/2014/main" val="2342363628"/>
                    </a:ext>
                  </a:extLst>
                </a:gridCol>
                <a:gridCol w="454674">
                  <a:extLst>
                    <a:ext uri="{9D8B030D-6E8A-4147-A177-3AD203B41FA5}">
                      <a16:colId xmlns:a16="http://schemas.microsoft.com/office/drawing/2014/main" val="1321915934"/>
                    </a:ext>
                  </a:extLst>
                </a:gridCol>
                <a:gridCol w="397840">
                  <a:extLst>
                    <a:ext uri="{9D8B030D-6E8A-4147-A177-3AD203B41FA5}">
                      <a16:colId xmlns:a16="http://schemas.microsoft.com/office/drawing/2014/main" val="784111644"/>
                    </a:ext>
                  </a:extLst>
                </a:gridCol>
                <a:gridCol w="397840">
                  <a:extLst>
                    <a:ext uri="{9D8B030D-6E8A-4147-A177-3AD203B41FA5}">
                      <a16:colId xmlns:a16="http://schemas.microsoft.com/office/drawing/2014/main" val="4212855032"/>
                    </a:ext>
                  </a:extLst>
                </a:gridCol>
                <a:gridCol w="397840">
                  <a:extLst>
                    <a:ext uri="{9D8B030D-6E8A-4147-A177-3AD203B41FA5}">
                      <a16:colId xmlns:a16="http://schemas.microsoft.com/office/drawing/2014/main" val="3339166826"/>
                    </a:ext>
                  </a:extLst>
                </a:gridCol>
                <a:gridCol w="397840">
                  <a:extLst>
                    <a:ext uri="{9D8B030D-6E8A-4147-A177-3AD203B41FA5}">
                      <a16:colId xmlns:a16="http://schemas.microsoft.com/office/drawing/2014/main" val="3806018404"/>
                    </a:ext>
                  </a:extLst>
                </a:gridCol>
                <a:gridCol w="454674">
                  <a:extLst>
                    <a:ext uri="{9D8B030D-6E8A-4147-A177-3AD203B41FA5}">
                      <a16:colId xmlns:a16="http://schemas.microsoft.com/office/drawing/2014/main" val="317776717"/>
                    </a:ext>
                  </a:extLst>
                </a:gridCol>
                <a:gridCol w="466041">
                  <a:extLst>
                    <a:ext uri="{9D8B030D-6E8A-4147-A177-3AD203B41FA5}">
                      <a16:colId xmlns:a16="http://schemas.microsoft.com/office/drawing/2014/main" val="1033419066"/>
                    </a:ext>
                  </a:extLst>
                </a:gridCol>
                <a:gridCol w="488775">
                  <a:extLst>
                    <a:ext uri="{9D8B030D-6E8A-4147-A177-3AD203B41FA5}">
                      <a16:colId xmlns:a16="http://schemas.microsoft.com/office/drawing/2014/main" val="2860519352"/>
                    </a:ext>
                  </a:extLst>
                </a:gridCol>
                <a:gridCol w="591076">
                  <a:extLst>
                    <a:ext uri="{9D8B030D-6E8A-4147-A177-3AD203B41FA5}">
                      <a16:colId xmlns:a16="http://schemas.microsoft.com/office/drawing/2014/main" val="4181108268"/>
                    </a:ext>
                  </a:extLst>
                </a:gridCol>
              </a:tblGrid>
              <a:tr h="613810">
                <a:tc>
                  <a:txBody>
                    <a:bodyPr/>
                    <a:lstStyle/>
                    <a:p>
                      <a:pPr algn="l" fontAlgn="ctr"/>
                      <a:r>
                        <a:rPr lang="en-CA" sz="1300" b="1" i="0" u="none" strike="noStrike">
                          <a:solidFill>
                            <a:srgbClr val="FFFFFF"/>
                          </a:solidFill>
                          <a:effectLst/>
                          <a:latin typeface="Calibri" panose="020F0502020204030204" pitchFamily="34" charset="0"/>
                        </a:rPr>
                        <a:t>Long-Term Care Indicators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12</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Month Sum</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12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Month</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Average</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extLst>
                  <a:ext uri="{0D108BD9-81ED-4DB2-BD59-A6C34878D82A}">
                    <a16:rowId xmlns:a16="http://schemas.microsoft.com/office/drawing/2014/main" val="415935255"/>
                  </a:ext>
                </a:extLst>
              </a:tr>
              <a:tr h="177323">
                <a:tc>
                  <a:txBody>
                    <a:bodyPr/>
                    <a:lstStyle/>
                    <a:p>
                      <a:pPr algn="l" fontAlgn="ctr"/>
                      <a:r>
                        <a:rPr lang="en-CA" sz="1100" b="1" i="0" u="none" strike="noStrike">
                          <a:solidFill>
                            <a:srgbClr val="FFFFFF"/>
                          </a:solidFill>
                          <a:effectLst/>
                          <a:latin typeface="Calibri" panose="020F0502020204030204" pitchFamily="34" charset="0"/>
                        </a:rPr>
                        <a:t>% Monthly Occupancy</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000" b="0" i="0" u="none" strike="noStrike">
                          <a:solidFill>
                            <a:srgbClr val="000000"/>
                          </a:solidFill>
                          <a:effectLst/>
                          <a:latin typeface="Calibri" panose="020F0502020204030204" pitchFamily="34" charset="0"/>
                        </a:rPr>
                        <a:t>91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97</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97</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99</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98</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 </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95.1</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938921205"/>
                  </a:ext>
                </a:extLst>
              </a:tr>
              <a:tr h="177323">
                <a:tc>
                  <a:txBody>
                    <a:bodyPr/>
                    <a:lstStyle/>
                    <a:p>
                      <a:pPr algn="l" fontAlgn="ctr"/>
                      <a:r>
                        <a:rPr lang="en-CA" sz="1100" b="0" i="0" u="none" strike="noStrike">
                          <a:solidFill>
                            <a:srgbClr val="000000"/>
                          </a:solidFill>
                          <a:effectLst/>
                          <a:latin typeface="Calibri" panose="020F0502020204030204" pitchFamily="34" charset="0"/>
                        </a:rPr>
                        <a:t>Admissions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38.0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3.2</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395133313"/>
                  </a:ext>
                </a:extLst>
              </a:tr>
              <a:tr h="177323">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29.0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2.4</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097275055"/>
                  </a:ext>
                </a:extLst>
              </a:tr>
              <a:tr h="177323">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9</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34.0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2.8</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330694324"/>
                  </a:ext>
                </a:extLst>
              </a:tr>
              <a:tr h="177323">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17.0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1.4</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887281406"/>
                  </a:ext>
                </a:extLst>
              </a:tr>
              <a:tr h="177323">
                <a:tc>
                  <a:txBody>
                    <a:bodyPr/>
                    <a:lstStyle/>
                    <a:p>
                      <a:pPr algn="l" fontAlgn="ctr"/>
                      <a:r>
                        <a:rPr lang="en-CA" sz="1100" b="0" i="0" u="none" strike="noStrike">
                          <a:solidFill>
                            <a:srgbClr val="000000"/>
                          </a:solidFill>
                          <a:effectLst/>
                          <a:latin typeface="Calibri" panose="020F0502020204030204" pitchFamily="34" charset="0"/>
                        </a:rPr>
                        <a:t>Fire Drills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37.0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3.1</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597192508"/>
                  </a:ext>
                </a:extLst>
              </a:tr>
              <a:tr h="177323">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11.0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0.9</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017436679"/>
                  </a:ext>
                </a:extLst>
              </a:tr>
              <a:tr h="177323">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5.0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0.4</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633505046"/>
                  </a:ext>
                </a:extLst>
              </a:tr>
              <a:tr h="177323">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30430437"/>
                  </a:ext>
                </a:extLst>
              </a:tr>
              <a:tr h="177323">
                <a:tc>
                  <a:txBody>
                    <a:bodyPr/>
                    <a:lstStyle/>
                    <a:p>
                      <a:pPr algn="l" fontAlgn="ctr"/>
                      <a:r>
                        <a:rPr lang="en-CA" sz="1100" b="0" i="0" u="none" strike="noStrike">
                          <a:solidFill>
                            <a:srgbClr val="000000"/>
                          </a:solidFill>
                          <a:effectLst/>
                          <a:latin typeface="Calibri" panose="020F0502020204030204" pitchFamily="34" charset="0"/>
                        </a:rPr>
                        <a:t>Expenditures over $25,000</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7.0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0.6</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797702908"/>
                  </a:ext>
                </a:extLst>
              </a:tr>
              <a:tr h="177323">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 </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15.0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1.4</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271993214"/>
                  </a:ext>
                </a:extLst>
              </a:tr>
              <a:tr h="177323">
                <a:tc>
                  <a:txBody>
                    <a:bodyPr/>
                    <a:lstStyle/>
                    <a:p>
                      <a:pPr algn="l" fontAlgn="ctr"/>
                      <a:r>
                        <a:rPr lang="en-CA" sz="1100" b="0" i="0" u="none" strike="noStrike">
                          <a:solidFill>
                            <a:srgbClr val="000000"/>
                          </a:solidFill>
                          <a:effectLst/>
                          <a:latin typeface="Calibri" panose="020F0502020204030204" pitchFamily="34" charset="0"/>
                        </a:rPr>
                        <a:t>New Hires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9</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8</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52.0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4.3</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474380011"/>
                  </a:ext>
                </a:extLst>
              </a:tr>
              <a:tr h="184143">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22.0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dirty="0">
                          <a:solidFill>
                            <a:srgbClr val="000000"/>
                          </a:solidFill>
                          <a:effectLst/>
                          <a:latin typeface="Calibri" panose="020F0502020204030204" pitchFamily="34" charset="0"/>
                        </a:rPr>
                        <a:t>1.8</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713697097"/>
                  </a:ext>
                </a:extLst>
              </a:tr>
            </a:tbl>
          </a:graphicData>
        </a:graphic>
      </p:graphicFrame>
    </p:spTree>
    <p:extLst>
      <p:ext uri="{BB962C8B-B14F-4D97-AF65-F5344CB8AC3E}">
        <p14:creationId xmlns:p14="http://schemas.microsoft.com/office/powerpoint/2010/main" val="151152966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572000" y="6133976"/>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2</a:t>
            </a:fld>
            <a:endParaRPr lang="en-US" dirty="0">
              <a:solidFill>
                <a:schemeClr val="accent5"/>
              </a:solidFill>
            </a:endParaRPr>
          </a:p>
        </p:txBody>
      </p:sp>
      <p:pic>
        <p:nvPicPr>
          <p:cNvPr id="3" name="Picture 2">
            <a:extLst>
              <a:ext uri="{FF2B5EF4-FFF2-40B4-BE49-F238E27FC236}">
                <a16:creationId xmlns:a16="http://schemas.microsoft.com/office/drawing/2014/main" id="{9142A742-B336-4F6A-B35B-653A7992B623}"/>
              </a:ext>
            </a:extLst>
          </p:cNvPr>
          <p:cNvPicPr>
            <a:picLocks noChangeAspect="1"/>
          </p:cNvPicPr>
          <p:nvPr/>
        </p:nvPicPr>
        <p:blipFill>
          <a:blip r:embed="rId2"/>
          <a:stretch>
            <a:fillRect/>
          </a:stretch>
        </p:blipFill>
        <p:spPr>
          <a:xfrm>
            <a:off x="1231102" y="1065880"/>
            <a:ext cx="6681795" cy="548688"/>
          </a:xfrm>
          <a:prstGeom prst="rect">
            <a:avLst/>
          </a:prstGeom>
        </p:spPr>
      </p:pic>
      <p:graphicFrame>
        <p:nvGraphicFramePr>
          <p:cNvPr id="11" name="Table 10">
            <a:extLst>
              <a:ext uri="{FF2B5EF4-FFF2-40B4-BE49-F238E27FC236}">
                <a16:creationId xmlns:a16="http://schemas.microsoft.com/office/drawing/2014/main" id="{91C785B0-5604-45A2-A572-9CFE7A758587}"/>
              </a:ext>
            </a:extLst>
          </p:cNvPr>
          <p:cNvGraphicFramePr>
            <a:graphicFrameLocks noGrp="1"/>
          </p:cNvGraphicFramePr>
          <p:nvPr>
            <p:extLst>
              <p:ext uri="{D42A27DB-BD31-4B8C-83A1-F6EECF244321}">
                <p14:modId xmlns:p14="http://schemas.microsoft.com/office/powerpoint/2010/main" val="4286446559"/>
              </p:ext>
            </p:extLst>
          </p:nvPr>
        </p:nvGraphicFramePr>
        <p:xfrm>
          <a:off x="204186" y="1877712"/>
          <a:ext cx="8735627" cy="3892538"/>
        </p:xfrm>
        <a:graphic>
          <a:graphicData uri="http://schemas.openxmlformats.org/drawingml/2006/table">
            <a:tbl>
              <a:tblPr/>
              <a:tblGrid>
                <a:gridCol w="1731297">
                  <a:extLst>
                    <a:ext uri="{9D8B030D-6E8A-4147-A177-3AD203B41FA5}">
                      <a16:colId xmlns:a16="http://schemas.microsoft.com/office/drawing/2014/main" val="2757691008"/>
                    </a:ext>
                  </a:extLst>
                </a:gridCol>
                <a:gridCol w="554015">
                  <a:extLst>
                    <a:ext uri="{9D8B030D-6E8A-4147-A177-3AD203B41FA5}">
                      <a16:colId xmlns:a16="http://schemas.microsoft.com/office/drawing/2014/main" val="853883890"/>
                    </a:ext>
                  </a:extLst>
                </a:gridCol>
                <a:gridCol w="6450315">
                  <a:extLst>
                    <a:ext uri="{9D8B030D-6E8A-4147-A177-3AD203B41FA5}">
                      <a16:colId xmlns:a16="http://schemas.microsoft.com/office/drawing/2014/main" val="2111205616"/>
                    </a:ext>
                  </a:extLst>
                </a:gridCol>
              </a:tblGrid>
              <a:tr h="238319">
                <a:tc>
                  <a:txBody>
                    <a:bodyPr/>
                    <a:lstStyle/>
                    <a:p>
                      <a:pPr algn="l" fontAlgn="ctr"/>
                      <a:r>
                        <a:rPr lang="en-CA" sz="1000" b="1" i="0" u="none" strike="noStrike">
                          <a:solidFill>
                            <a:srgbClr val="000000"/>
                          </a:solidFill>
                          <a:effectLst/>
                          <a:latin typeface="Calibri" panose="020F0502020204030204" pitchFamily="34" charset="0"/>
                        </a:rPr>
                        <a:t>Fairview Mennonite Home</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900" b="1" i="0" u="none" strike="noStrike">
                          <a:solidFill>
                            <a:srgbClr val="000000"/>
                          </a:solidFill>
                          <a:effectLst/>
                          <a:latin typeface="Calibri" panose="020F0502020204030204" pitchFamily="34" charset="0"/>
                        </a:rPr>
                        <a:t>July</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tc>
                  <a:txBody>
                    <a:bodyPr/>
                    <a:lstStyle/>
                    <a:p>
                      <a:pPr algn="l" fontAlgn="ctr"/>
                      <a:r>
                        <a:rPr lang="en-CA" sz="900" b="1" i="0" u="none" strike="noStrike">
                          <a:solidFill>
                            <a:srgbClr val="000000"/>
                          </a:solidFill>
                          <a:effectLst/>
                          <a:latin typeface="Calibri" panose="020F0502020204030204" pitchFamily="34" charset="0"/>
                        </a:rPr>
                        <a:t>2021</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916254322"/>
                  </a:ext>
                </a:extLst>
              </a:tr>
              <a:tr h="381308">
                <a:tc>
                  <a:txBody>
                    <a:bodyPr/>
                    <a:lstStyle/>
                    <a:p>
                      <a:pPr algn="l" fontAlgn="ctr"/>
                      <a:r>
                        <a:rPr lang="en-CA" sz="1000" b="1" i="0" u="none" strike="noStrike">
                          <a:solidFill>
                            <a:srgbClr val="FFFFFF"/>
                          </a:solidFill>
                          <a:effectLst/>
                          <a:latin typeface="Calibri" panose="020F0502020204030204" pitchFamily="34" charset="0"/>
                        </a:rPr>
                        <a:t>Long Term Care Indicators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800" b="1" i="0" u="none" strike="noStrike">
                          <a:solidFill>
                            <a:srgbClr val="FFFFFF"/>
                          </a:solidFill>
                          <a:effectLst/>
                          <a:latin typeface="Calibri" panose="020F0502020204030204" pitchFamily="34" charset="0"/>
                        </a:rPr>
                        <a:t>July</a:t>
                      </a:r>
                      <a:br>
                        <a:rPr lang="en-CA" sz="800" b="1" i="0" u="none" strike="noStrike">
                          <a:solidFill>
                            <a:srgbClr val="FFFFFF"/>
                          </a:solidFill>
                          <a:effectLst/>
                          <a:latin typeface="Calibri" panose="020F0502020204030204" pitchFamily="34" charset="0"/>
                        </a:rPr>
                      </a:br>
                      <a:r>
                        <a:rPr lang="en-CA" sz="800" b="1" i="0" u="none" strike="noStrike">
                          <a:solidFill>
                            <a:srgbClr val="FFFFFF"/>
                          </a:solidFill>
                          <a:effectLst/>
                          <a:latin typeface="Calibri" panose="020F0502020204030204" pitchFamily="34" charset="0"/>
                        </a:rPr>
                        <a:t>Number</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ctr"/>
                      <a:r>
                        <a:rPr lang="en-CA" sz="800" b="1" i="0" u="none" strike="noStrike">
                          <a:solidFill>
                            <a:srgbClr val="FFFFFF"/>
                          </a:solidFill>
                          <a:effectLst/>
                          <a:latin typeface="Calibri" panose="020F0502020204030204" pitchFamily="34" charset="0"/>
                        </a:rPr>
                        <a:t>July 2021 Narrative</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extLst>
                  <a:ext uri="{0D108BD9-81ED-4DB2-BD59-A6C34878D82A}">
                    <a16:rowId xmlns:a16="http://schemas.microsoft.com/office/drawing/2014/main" val="3774732013"/>
                  </a:ext>
                </a:extLst>
              </a:tr>
              <a:tr h="190655">
                <a:tc>
                  <a:txBody>
                    <a:bodyPr/>
                    <a:lstStyle/>
                    <a:p>
                      <a:pPr algn="l" fontAlgn="ctr"/>
                      <a:r>
                        <a:rPr lang="en-CA" sz="800" b="1" i="0" u="none" strike="noStrike">
                          <a:solidFill>
                            <a:srgbClr val="FFFFFF"/>
                          </a:solidFill>
                          <a:effectLst/>
                          <a:latin typeface="Calibri" panose="020F0502020204030204" pitchFamily="34" charset="0"/>
                        </a:rPr>
                        <a:t>% Monthly Occupancy</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800" b="0" i="0" u="none" strike="noStrike">
                          <a:solidFill>
                            <a:srgbClr val="000000"/>
                          </a:solidFill>
                          <a:effectLst/>
                          <a:latin typeface="Calibri" panose="020F0502020204030204" pitchFamily="34" charset="0"/>
                        </a:rPr>
                        <a:t>97.7</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800" b="0" i="0" u="none" strike="noStrike">
                          <a:solidFill>
                            <a:srgbClr val="000000"/>
                          </a:solidFill>
                          <a:effectLst/>
                          <a:latin typeface="Calibri" panose="020F0502020204030204" pitchFamily="34" charset="0"/>
                        </a:rPr>
                        <a:t>97.66 % YTD (We continue to hold one LTC bed for isolation)</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699629646"/>
                  </a:ext>
                </a:extLst>
              </a:tr>
              <a:tr h="190655">
                <a:tc>
                  <a:txBody>
                    <a:bodyPr/>
                    <a:lstStyle/>
                    <a:p>
                      <a:pPr algn="l" fontAlgn="ctr"/>
                      <a:r>
                        <a:rPr lang="en-CA" sz="800" b="0" i="0" u="none" strike="noStrike">
                          <a:solidFill>
                            <a:srgbClr val="000000"/>
                          </a:solidFill>
                          <a:effectLst/>
                          <a:latin typeface="Calibri" panose="020F0502020204030204" pitchFamily="34" charset="0"/>
                        </a:rPr>
                        <a:t>Admissions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4</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July 12, 13, 22 &amp; 29</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561249122"/>
                  </a:ext>
                </a:extLst>
              </a:tr>
              <a:tr h="190655">
                <a:tc>
                  <a:txBody>
                    <a:bodyPr/>
                    <a:lstStyle/>
                    <a:p>
                      <a:pPr algn="l" fontAlgn="ctr"/>
                      <a:r>
                        <a:rPr lang="en-CA" sz="800" b="0" i="0" u="none" strike="noStrike">
                          <a:solidFill>
                            <a:srgbClr val="000000"/>
                          </a:solidFill>
                          <a:effectLst/>
                          <a:latin typeface="Calibri" panose="020F0502020204030204" pitchFamily="34" charset="0"/>
                        </a:rPr>
                        <a:t>Discharges / Deaths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800" b="0" i="0" u="none" strike="noStrike">
                          <a:solidFill>
                            <a:srgbClr val="000000"/>
                          </a:solidFill>
                          <a:effectLst/>
                          <a:latin typeface="Calibri" panose="020F0502020204030204" pitchFamily="34" charset="0"/>
                        </a:rPr>
                        <a:t>2, 13 &amp; 24</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1434059594"/>
                  </a:ext>
                </a:extLst>
              </a:tr>
              <a:tr h="206543">
                <a:tc>
                  <a:txBody>
                    <a:bodyPr/>
                    <a:lstStyle/>
                    <a:p>
                      <a:pPr algn="l" fontAlgn="ctr"/>
                      <a:r>
                        <a:rPr lang="en-CA" sz="800" b="0" i="0" u="none" strike="noStrike">
                          <a:solidFill>
                            <a:srgbClr val="000000"/>
                          </a:solidFill>
                          <a:effectLst/>
                          <a:latin typeface="Calibri" panose="020F0502020204030204" pitchFamily="34" charset="0"/>
                        </a:rPr>
                        <a:t>Complaints </a:t>
                      </a:r>
                      <a:r>
                        <a:rPr lang="en-CA" sz="900" b="0" i="0" u="none" strike="noStrike">
                          <a:solidFill>
                            <a:srgbClr val="000000"/>
                          </a:solidFill>
                          <a:effectLst/>
                          <a:latin typeface="Calibri" panose="020F0502020204030204" pitchFamily="34" charset="0"/>
                        </a:rPr>
                        <a:t>(</a:t>
                      </a:r>
                      <a:r>
                        <a:rPr lang="en-CA" sz="900" b="0" i="1" u="none" strike="noStrike">
                          <a:solidFill>
                            <a:srgbClr val="000000"/>
                          </a:solidFill>
                          <a:effectLst/>
                          <a:latin typeface="Calibri" panose="020F0502020204030204" pitchFamily="34" charset="0"/>
                        </a:rPr>
                        <a:t>Resident</a:t>
                      </a:r>
                      <a:r>
                        <a:rPr lang="en-CA" sz="900" b="0" i="0" u="none" strike="noStrike">
                          <a:solidFill>
                            <a:srgbClr val="000000"/>
                          </a:solidFill>
                          <a:effectLst/>
                          <a:latin typeface="Calibri" panose="020F0502020204030204" pitchFamily="34" charset="0"/>
                        </a:rPr>
                        <a:t>)</a:t>
                      </a:r>
                      <a:endParaRPr lang="en-CA" sz="800" b="0" i="0" u="none" strike="noStrike">
                        <a:solidFill>
                          <a:srgbClr val="000000"/>
                        </a:solidFill>
                        <a:effectLst/>
                        <a:latin typeface="Calibri" panose="020F0502020204030204" pitchFamily="34" charset="0"/>
                      </a:endParaRP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519822040"/>
                  </a:ext>
                </a:extLst>
              </a:tr>
              <a:tr h="206543">
                <a:tc>
                  <a:txBody>
                    <a:bodyPr/>
                    <a:lstStyle/>
                    <a:p>
                      <a:pPr algn="l" fontAlgn="ctr"/>
                      <a:r>
                        <a:rPr lang="en-CA" sz="800" b="0" i="0" u="none" strike="noStrike">
                          <a:solidFill>
                            <a:srgbClr val="000000"/>
                          </a:solidFill>
                          <a:effectLst/>
                          <a:latin typeface="Calibri" panose="020F0502020204030204" pitchFamily="34" charset="0"/>
                        </a:rPr>
                        <a:t>Code Training </a:t>
                      </a:r>
                      <a:r>
                        <a:rPr lang="en-CA" sz="900" b="0" i="0" u="none" strike="noStrike">
                          <a:solidFill>
                            <a:srgbClr val="000000"/>
                          </a:solidFill>
                          <a:effectLst/>
                          <a:latin typeface="Calibri" panose="020F0502020204030204" pitchFamily="34" charset="0"/>
                        </a:rPr>
                        <a:t>(</a:t>
                      </a:r>
                      <a:r>
                        <a:rPr lang="en-CA" sz="900" b="0" i="1" u="none" strike="noStrike">
                          <a:solidFill>
                            <a:srgbClr val="000000"/>
                          </a:solidFill>
                          <a:effectLst/>
                          <a:latin typeface="Calibri" panose="020F0502020204030204" pitchFamily="34" charset="0"/>
                        </a:rPr>
                        <a:t>name codes</a:t>
                      </a:r>
                      <a:r>
                        <a:rPr lang="en-CA" sz="900" b="0" i="0" u="none" strike="noStrike">
                          <a:solidFill>
                            <a:srgbClr val="000000"/>
                          </a:solidFill>
                          <a:effectLst/>
                          <a:latin typeface="Calibri" panose="020F0502020204030204" pitchFamily="34" charset="0"/>
                        </a:rPr>
                        <a:t>)</a:t>
                      </a:r>
                      <a:endParaRPr lang="en-CA" sz="800" b="0" i="0" u="none" strike="noStrike">
                        <a:solidFill>
                          <a:srgbClr val="000000"/>
                        </a:solidFill>
                        <a:effectLst/>
                        <a:latin typeface="Calibri" panose="020F0502020204030204" pitchFamily="34" charset="0"/>
                      </a:endParaRP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800" b="0" i="0" u="none" strike="noStrike">
                          <a:solidFill>
                            <a:srgbClr val="000000"/>
                          </a:solidFill>
                          <a:effectLst/>
                          <a:latin typeface="Calibri" panose="020F0502020204030204" pitchFamily="34" charset="0"/>
                        </a:rPr>
                        <a:t>Code Black - July 30</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737761738"/>
                  </a:ext>
                </a:extLst>
              </a:tr>
              <a:tr h="190655">
                <a:tc>
                  <a:txBody>
                    <a:bodyPr/>
                    <a:lstStyle/>
                    <a:p>
                      <a:pPr algn="l" fontAlgn="ctr"/>
                      <a:r>
                        <a:rPr lang="en-CA" sz="800" b="0" i="0" u="none" strike="noStrike">
                          <a:solidFill>
                            <a:srgbClr val="000000"/>
                          </a:solidFill>
                          <a:effectLst/>
                          <a:latin typeface="Calibri" panose="020F0502020204030204" pitchFamily="34" charset="0"/>
                        </a:rPr>
                        <a:t>Fire Drills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8, 9 27th</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539049751"/>
                  </a:ext>
                </a:extLst>
              </a:tr>
              <a:tr h="190655">
                <a:tc>
                  <a:txBody>
                    <a:bodyPr/>
                    <a:lstStyle/>
                    <a:p>
                      <a:pPr algn="l" fontAlgn="ctr"/>
                      <a:r>
                        <a:rPr lang="en-CA" sz="800" b="0" i="0" u="none" strike="noStrike">
                          <a:solidFill>
                            <a:srgbClr val="000000"/>
                          </a:solidFill>
                          <a:effectLst/>
                          <a:latin typeface="Calibri" panose="020F0502020204030204" pitchFamily="34" charset="0"/>
                        </a:rPr>
                        <a:t>Critical Incidents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800" b="0" i="0" u="none" strike="noStrike">
                          <a:solidFill>
                            <a:srgbClr val="000000"/>
                          </a:solidFill>
                          <a:effectLst/>
                          <a:latin typeface="Calibri" panose="020F0502020204030204" pitchFamily="34" charset="0"/>
                        </a:rPr>
                        <a:t>Staff to Resident neglect (staff member resigned upon investigation)</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905021719"/>
                  </a:ext>
                </a:extLst>
              </a:tr>
              <a:tr h="190655">
                <a:tc>
                  <a:txBody>
                    <a:bodyPr/>
                    <a:lstStyle/>
                    <a:p>
                      <a:pPr algn="l" fontAlgn="ctr"/>
                      <a:r>
                        <a:rPr lang="en-CA" sz="800" b="0" i="0" u="none" strike="noStrike">
                          <a:solidFill>
                            <a:srgbClr val="000000"/>
                          </a:solidFill>
                          <a:effectLst/>
                          <a:latin typeface="Calibri" panose="020F0502020204030204" pitchFamily="34" charset="0"/>
                        </a:rPr>
                        <a:t>Legislative Inspections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459174051"/>
                  </a:ext>
                </a:extLst>
              </a:tr>
              <a:tr h="190655">
                <a:tc>
                  <a:txBody>
                    <a:bodyPr/>
                    <a:lstStyle/>
                    <a:p>
                      <a:pPr algn="l" fontAlgn="ctr"/>
                      <a:r>
                        <a:rPr lang="en-CA" sz="800" b="0" i="0" u="none" strike="noStrike">
                          <a:solidFill>
                            <a:srgbClr val="000000"/>
                          </a:solidFill>
                          <a:effectLst/>
                          <a:latin typeface="Calibri" panose="020F0502020204030204" pitchFamily="34" charset="0"/>
                        </a:rPr>
                        <a:t>Non-Compliance </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575936413"/>
                  </a:ext>
                </a:extLst>
              </a:tr>
              <a:tr h="190655">
                <a:tc>
                  <a:txBody>
                    <a:bodyPr/>
                    <a:lstStyle/>
                    <a:p>
                      <a:pPr algn="l" fontAlgn="ctr"/>
                      <a:r>
                        <a:rPr lang="en-CA" sz="800" b="0" i="0" u="none" strike="noStrike">
                          <a:solidFill>
                            <a:srgbClr val="000000"/>
                          </a:solidFill>
                          <a:effectLst/>
                          <a:latin typeface="Calibri" panose="020F0502020204030204" pitchFamily="34" charset="0"/>
                        </a:rPr>
                        <a:t>Expenditures over $25,000</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2</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Fire pump at Insepction failed, Suites Stucco project</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663473221"/>
                  </a:ext>
                </a:extLst>
              </a:tr>
              <a:tr h="190655">
                <a:tc>
                  <a:txBody>
                    <a:bodyPr/>
                    <a:lstStyle/>
                    <a:p>
                      <a:pPr algn="l" fontAlgn="ctr"/>
                      <a:r>
                        <a:rPr lang="en-CA" sz="800" b="0" i="0" u="none" strike="noStrike">
                          <a:solidFill>
                            <a:srgbClr val="000000"/>
                          </a:solidFill>
                          <a:effectLst/>
                          <a:latin typeface="Calibri" panose="020F0502020204030204" pitchFamily="34" charset="0"/>
                        </a:rPr>
                        <a:t>Employee Complaints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CA" sz="800" b="0" i="0" u="none" strike="noStrike">
                          <a:solidFill>
                            <a:srgbClr val="000000"/>
                          </a:solidFill>
                          <a:effectLst/>
                          <a:latin typeface="Calibri" panose="020F0502020204030204" pitchFamily="34" charset="0"/>
                        </a:rPr>
                        <a:t>Access to building (resolved)</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2989795892"/>
                  </a:ext>
                </a:extLst>
              </a:tr>
              <a:tr h="190655">
                <a:tc>
                  <a:txBody>
                    <a:bodyPr/>
                    <a:lstStyle/>
                    <a:p>
                      <a:pPr algn="l" fontAlgn="ctr"/>
                      <a:r>
                        <a:rPr lang="en-CA" sz="800" b="0" i="0" u="none" strike="noStrike">
                          <a:solidFill>
                            <a:srgbClr val="000000"/>
                          </a:solidFill>
                          <a:effectLst/>
                          <a:latin typeface="Calibri" panose="020F0502020204030204" pitchFamily="34" charset="0"/>
                        </a:rPr>
                        <a:t>New Hires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2</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2  PSW LTC</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1815989936"/>
                  </a:ext>
                </a:extLst>
              </a:tr>
              <a:tr h="190655">
                <a:tc>
                  <a:txBody>
                    <a:bodyPr/>
                    <a:lstStyle/>
                    <a:p>
                      <a:pPr algn="l" fontAlgn="ctr"/>
                      <a:r>
                        <a:rPr lang="en-CA" sz="800" b="0" i="0" u="none" strike="noStrike">
                          <a:solidFill>
                            <a:srgbClr val="000000"/>
                          </a:solidFill>
                          <a:effectLst/>
                          <a:latin typeface="Calibri" panose="020F0502020204030204" pitchFamily="34" charset="0"/>
                        </a:rPr>
                        <a:t>Terminations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2</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800" b="0" i="0" u="none" strike="noStrike">
                          <a:solidFill>
                            <a:srgbClr val="000000"/>
                          </a:solidFill>
                          <a:effectLst/>
                          <a:latin typeface="Calibri" panose="020F0502020204030204" pitchFamily="34" charset="0"/>
                        </a:rPr>
                        <a:t>1 Clinic RPN, 1 Resource Team</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3225397470"/>
                  </a:ext>
                </a:extLst>
              </a:tr>
              <a:tr h="190655">
                <a:tc>
                  <a:txBody>
                    <a:bodyPr/>
                    <a:lstStyle/>
                    <a:p>
                      <a:pPr algn="l" fontAlgn="ctr"/>
                      <a:r>
                        <a:rPr lang="en-CA" sz="800" b="1" i="0" u="none" strike="noStrike">
                          <a:solidFill>
                            <a:srgbClr val="000000"/>
                          </a:solidFill>
                          <a:effectLst/>
                          <a:latin typeface="Calibri" panose="020F0502020204030204" pitchFamily="34" charset="0"/>
                        </a:rPr>
                        <a:t>Successes/Challenges/Events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2825852454"/>
                  </a:ext>
                </a:extLst>
              </a:tr>
              <a:tr h="190655">
                <a:tc>
                  <a:txBody>
                    <a:bodyPr/>
                    <a:lstStyle/>
                    <a:p>
                      <a:pPr algn="r" fontAlgn="ctr"/>
                      <a:r>
                        <a:rPr lang="en-CA" sz="800" b="1" i="0" u="none" strike="noStrike">
                          <a:solidFill>
                            <a:srgbClr val="000000"/>
                          </a:solidFill>
                          <a:effectLst/>
                          <a:latin typeface="Calibri" panose="020F0502020204030204" pitchFamily="34" charset="0"/>
                        </a:rPr>
                        <a:t>Success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800" b="0" i="0" u="none" strike="noStrike">
                          <a:solidFill>
                            <a:srgbClr val="000000"/>
                          </a:solidFill>
                          <a:effectLst/>
                          <a:latin typeface="Calibri" panose="020F0502020204030204" pitchFamily="34" charset="0"/>
                        </a:rPr>
                        <a:t> New DOC came on board on the 28th of June.</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60106759"/>
                  </a:ext>
                </a:extLst>
              </a:tr>
              <a:tr h="190655">
                <a:tc>
                  <a:txBody>
                    <a:bodyPr/>
                    <a:lstStyle/>
                    <a:p>
                      <a:pPr algn="r" fontAlgn="ctr"/>
                      <a:r>
                        <a:rPr lang="en-CA" sz="800" b="1" i="0" u="none" strike="noStrike">
                          <a:solidFill>
                            <a:srgbClr val="000000"/>
                          </a:solidFill>
                          <a:effectLst/>
                          <a:latin typeface="Calibri" panose="020F0502020204030204" pitchFamily="34" charset="0"/>
                        </a:rPr>
                        <a:t>Challenge</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Maintenance staffing challenging - vacation and leave of absence very difficult to cover. Fire pump failure in FA basement.</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extLst>
                  <a:ext uri="{0D108BD9-81ED-4DB2-BD59-A6C34878D82A}">
                    <a16:rowId xmlns:a16="http://schemas.microsoft.com/office/drawing/2014/main" val="3020690351"/>
                  </a:ext>
                </a:extLst>
              </a:tr>
              <a:tr h="190655">
                <a:tc>
                  <a:txBody>
                    <a:bodyPr/>
                    <a:lstStyle/>
                    <a:p>
                      <a:pPr algn="r" fontAlgn="ctr"/>
                      <a:r>
                        <a:rPr lang="en-CA" sz="800" b="1" i="0" u="none" strike="noStrike">
                          <a:solidFill>
                            <a:srgbClr val="000000"/>
                          </a:solidFill>
                          <a:effectLst/>
                          <a:latin typeface="Calibri" panose="020F0502020204030204" pitchFamily="34" charset="0"/>
                        </a:rPr>
                        <a:t>Events</a:t>
                      </a:r>
                    </a:p>
                  </a:txBody>
                  <a:tcPr marL="5592" marR="5592" marT="5592"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592" marR="5592" marT="5592"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l" fontAlgn="ctr"/>
                      <a:r>
                        <a:rPr lang="en-US" sz="800" b="0" i="0" u="none" strike="noStrike" dirty="0">
                          <a:solidFill>
                            <a:srgbClr val="000000"/>
                          </a:solidFill>
                          <a:effectLst/>
                          <a:latin typeface="Calibri" panose="020F0502020204030204" pitchFamily="34" charset="0"/>
                        </a:rPr>
                        <a:t>Outdoor dining tent and trial, ice cream </a:t>
                      </a:r>
                      <a:r>
                        <a:rPr lang="en-US" sz="800" b="0" i="0" u="none" strike="noStrike" dirty="0" err="1">
                          <a:solidFill>
                            <a:srgbClr val="000000"/>
                          </a:solidFill>
                          <a:effectLst/>
                          <a:latin typeface="Calibri" panose="020F0502020204030204" pitchFamily="34" charset="0"/>
                        </a:rPr>
                        <a:t>shoppe</a:t>
                      </a:r>
                      <a:r>
                        <a:rPr lang="en-US" sz="800" b="0" i="0" u="none" strike="noStrike" dirty="0">
                          <a:solidFill>
                            <a:srgbClr val="000000"/>
                          </a:solidFill>
                          <a:effectLst/>
                          <a:latin typeface="Calibri" panose="020F0502020204030204" pitchFamily="34" charset="0"/>
                        </a:rPr>
                        <a:t>, Groupe.io roll out</a:t>
                      </a:r>
                    </a:p>
                  </a:txBody>
                  <a:tcPr marL="5592" marR="5592" marT="5592"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extLst>
                  <a:ext uri="{0D108BD9-81ED-4DB2-BD59-A6C34878D82A}">
                    <a16:rowId xmlns:a16="http://schemas.microsoft.com/office/drawing/2014/main" val="420848507"/>
                  </a:ext>
                </a:extLst>
              </a:tr>
            </a:tbl>
          </a:graphicData>
        </a:graphic>
      </p:graphicFrame>
    </p:spTree>
    <p:extLst>
      <p:ext uri="{BB962C8B-B14F-4D97-AF65-F5344CB8AC3E}">
        <p14:creationId xmlns:p14="http://schemas.microsoft.com/office/powerpoint/2010/main" val="150740405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661648" y="6386512"/>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3</a:t>
            </a:fld>
            <a:endParaRPr lang="en-US" dirty="0">
              <a:solidFill>
                <a:schemeClr val="accent5"/>
              </a:solidFill>
            </a:endParaRPr>
          </a:p>
        </p:txBody>
      </p:sp>
      <p:sp>
        <p:nvSpPr>
          <p:cNvPr id="5" name="Rectangle 4">
            <a:extLst>
              <a:ext uri="{FF2B5EF4-FFF2-40B4-BE49-F238E27FC236}">
                <a16:creationId xmlns:a16="http://schemas.microsoft.com/office/drawing/2014/main" id="{E809E099-5DD1-4879-B7F9-D708F7090772}"/>
              </a:ext>
            </a:extLst>
          </p:cNvPr>
          <p:cNvSpPr/>
          <p:nvPr/>
        </p:nvSpPr>
        <p:spPr>
          <a:xfrm>
            <a:off x="1204345" y="959604"/>
            <a:ext cx="6660000" cy="523220"/>
          </a:xfrm>
          <a:prstGeom prst="rect">
            <a:avLst/>
          </a:prstGeom>
          <a:ln>
            <a:solidFill>
              <a:srgbClr val="82BDDF"/>
            </a:solidFill>
          </a:ln>
        </p:spPr>
        <p:style>
          <a:lnRef idx="2">
            <a:schemeClr val="accent3"/>
          </a:lnRef>
          <a:fillRef idx="1">
            <a:schemeClr val="lt1"/>
          </a:fillRef>
          <a:effectRef idx="0">
            <a:schemeClr val="accent3"/>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3">
                    <a:lumMod val="75000"/>
                  </a:schemeClr>
                </a:solidFill>
                <a:effectLst/>
              </a:rPr>
              <a:t>Fairview Apartments Indicators</a:t>
            </a:r>
          </a:p>
        </p:txBody>
      </p:sp>
      <p:graphicFrame>
        <p:nvGraphicFramePr>
          <p:cNvPr id="6" name="Table 5">
            <a:extLst>
              <a:ext uri="{FF2B5EF4-FFF2-40B4-BE49-F238E27FC236}">
                <a16:creationId xmlns:a16="http://schemas.microsoft.com/office/drawing/2014/main" id="{E2DEF936-5E12-495A-B08A-EC67E50AC44A}"/>
              </a:ext>
            </a:extLst>
          </p:cNvPr>
          <p:cNvGraphicFramePr>
            <a:graphicFrameLocks noGrp="1"/>
          </p:cNvGraphicFramePr>
          <p:nvPr>
            <p:extLst>
              <p:ext uri="{D42A27DB-BD31-4B8C-83A1-F6EECF244321}">
                <p14:modId xmlns:p14="http://schemas.microsoft.com/office/powerpoint/2010/main" val="516555958"/>
              </p:ext>
            </p:extLst>
          </p:nvPr>
        </p:nvGraphicFramePr>
        <p:xfrm>
          <a:off x="388400" y="1668229"/>
          <a:ext cx="8293961" cy="3960212"/>
        </p:xfrm>
        <a:graphic>
          <a:graphicData uri="http://schemas.openxmlformats.org/drawingml/2006/table">
            <a:tbl>
              <a:tblPr/>
              <a:tblGrid>
                <a:gridCol w="1936022">
                  <a:extLst>
                    <a:ext uri="{9D8B030D-6E8A-4147-A177-3AD203B41FA5}">
                      <a16:colId xmlns:a16="http://schemas.microsoft.com/office/drawing/2014/main" val="4190891672"/>
                    </a:ext>
                  </a:extLst>
                </a:gridCol>
                <a:gridCol w="458230">
                  <a:extLst>
                    <a:ext uri="{9D8B030D-6E8A-4147-A177-3AD203B41FA5}">
                      <a16:colId xmlns:a16="http://schemas.microsoft.com/office/drawing/2014/main" val="51030896"/>
                    </a:ext>
                  </a:extLst>
                </a:gridCol>
                <a:gridCol w="435318">
                  <a:extLst>
                    <a:ext uri="{9D8B030D-6E8A-4147-A177-3AD203B41FA5}">
                      <a16:colId xmlns:a16="http://schemas.microsoft.com/office/drawing/2014/main" val="974572236"/>
                    </a:ext>
                  </a:extLst>
                </a:gridCol>
                <a:gridCol w="458230">
                  <a:extLst>
                    <a:ext uri="{9D8B030D-6E8A-4147-A177-3AD203B41FA5}">
                      <a16:colId xmlns:a16="http://schemas.microsoft.com/office/drawing/2014/main" val="2178942328"/>
                    </a:ext>
                  </a:extLst>
                </a:gridCol>
                <a:gridCol w="469685">
                  <a:extLst>
                    <a:ext uri="{9D8B030D-6E8A-4147-A177-3AD203B41FA5}">
                      <a16:colId xmlns:a16="http://schemas.microsoft.com/office/drawing/2014/main" val="447275677"/>
                    </a:ext>
                  </a:extLst>
                </a:gridCol>
                <a:gridCol w="458230">
                  <a:extLst>
                    <a:ext uri="{9D8B030D-6E8A-4147-A177-3AD203B41FA5}">
                      <a16:colId xmlns:a16="http://schemas.microsoft.com/office/drawing/2014/main" val="322414399"/>
                    </a:ext>
                  </a:extLst>
                </a:gridCol>
                <a:gridCol w="458230">
                  <a:extLst>
                    <a:ext uri="{9D8B030D-6E8A-4147-A177-3AD203B41FA5}">
                      <a16:colId xmlns:a16="http://schemas.microsoft.com/office/drawing/2014/main" val="373992514"/>
                    </a:ext>
                  </a:extLst>
                </a:gridCol>
                <a:gridCol w="400951">
                  <a:extLst>
                    <a:ext uri="{9D8B030D-6E8A-4147-A177-3AD203B41FA5}">
                      <a16:colId xmlns:a16="http://schemas.microsoft.com/office/drawing/2014/main" val="4149823366"/>
                    </a:ext>
                  </a:extLst>
                </a:gridCol>
                <a:gridCol w="400951">
                  <a:extLst>
                    <a:ext uri="{9D8B030D-6E8A-4147-A177-3AD203B41FA5}">
                      <a16:colId xmlns:a16="http://schemas.microsoft.com/office/drawing/2014/main" val="412273920"/>
                    </a:ext>
                  </a:extLst>
                </a:gridCol>
                <a:gridCol w="400951">
                  <a:extLst>
                    <a:ext uri="{9D8B030D-6E8A-4147-A177-3AD203B41FA5}">
                      <a16:colId xmlns:a16="http://schemas.microsoft.com/office/drawing/2014/main" val="1595308439"/>
                    </a:ext>
                  </a:extLst>
                </a:gridCol>
                <a:gridCol w="400951">
                  <a:extLst>
                    <a:ext uri="{9D8B030D-6E8A-4147-A177-3AD203B41FA5}">
                      <a16:colId xmlns:a16="http://schemas.microsoft.com/office/drawing/2014/main" val="1701926681"/>
                    </a:ext>
                  </a:extLst>
                </a:gridCol>
                <a:gridCol w="458230">
                  <a:extLst>
                    <a:ext uri="{9D8B030D-6E8A-4147-A177-3AD203B41FA5}">
                      <a16:colId xmlns:a16="http://schemas.microsoft.com/office/drawing/2014/main" val="1265181843"/>
                    </a:ext>
                  </a:extLst>
                </a:gridCol>
                <a:gridCol w="469685">
                  <a:extLst>
                    <a:ext uri="{9D8B030D-6E8A-4147-A177-3AD203B41FA5}">
                      <a16:colId xmlns:a16="http://schemas.microsoft.com/office/drawing/2014/main" val="424156772"/>
                    </a:ext>
                  </a:extLst>
                </a:gridCol>
                <a:gridCol w="492598">
                  <a:extLst>
                    <a:ext uri="{9D8B030D-6E8A-4147-A177-3AD203B41FA5}">
                      <a16:colId xmlns:a16="http://schemas.microsoft.com/office/drawing/2014/main" val="4026639603"/>
                    </a:ext>
                  </a:extLst>
                </a:gridCol>
                <a:gridCol w="595699">
                  <a:extLst>
                    <a:ext uri="{9D8B030D-6E8A-4147-A177-3AD203B41FA5}">
                      <a16:colId xmlns:a16="http://schemas.microsoft.com/office/drawing/2014/main" val="630992975"/>
                    </a:ext>
                  </a:extLst>
                </a:gridCol>
              </a:tblGrid>
              <a:tr h="630847">
                <a:tc>
                  <a:txBody>
                    <a:bodyPr/>
                    <a:lstStyle/>
                    <a:p>
                      <a:pPr algn="l" fontAlgn="ctr"/>
                      <a:r>
                        <a:rPr lang="en-CA" sz="1300" b="1" i="0" u="none" strike="noStrike">
                          <a:solidFill>
                            <a:srgbClr val="FFFFFF"/>
                          </a:solidFill>
                          <a:effectLst/>
                          <a:latin typeface="Calibri" panose="020F0502020204030204" pitchFamily="34" charset="0"/>
                        </a:rPr>
                        <a:t>Fairview - Apt. - Indicators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5B9BD5"/>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BF8F00"/>
                      </a:solidFill>
                      <a:prstDash val="solid"/>
                      <a:round/>
                      <a:headEnd type="none" w="med" len="med"/>
                      <a:tailEnd type="none" w="med" len="med"/>
                    </a:lnB>
                    <a:solidFill>
                      <a:srgbClr val="0070C0"/>
                    </a:solidFill>
                  </a:tcPr>
                </a:tc>
                <a:tc>
                  <a:txBody>
                    <a:bodyPr/>
                    <a:lstStyle/>
                    <a:p>
                      <a:pPr algn="ctr" fontAlgn="ctr"/>
                      <a:r>
                        <a:rPr lang="en-CA" sz="1100" b="1" i="0" u="none" strike="noStrike">
                          <a:solidFill>
                            <a:srgbClr val="FFFFFF"/>
                          </a:solidFill>
                          <a:effectLst/>
                          <a:latin typeface="Calibri" panose="020F0502020204030204" pitchFamily="34" charset="0"/>
                        </a:rPr>
                        <a:t>12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Month Sum</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tc>
                  <a:txBody>
                    <a:bodyPr/>
                    <a:lstStyle/>
                    <a:p>
                      <a:pPr algn="ctr" fontAlgn="ctr"/>
                      <a:r>
                        <a:rPr lang="en-CA" sz="1100" b="1" i="0" u="none" strike="noStrike">
                          <a:solidFill>
                            <a:srgbClr val="FFFFFF"/>
                          </a:solidFill>
                          <a:effectLst/>
                          <a:latin typeface="Calibri" panose="020F0502020204030204" pitchFamily="34" charset="0"/>
                        </a:rPr>
                        <a:t>12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Month Average</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1270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2F75B5"/>
                    </a:solidFill>
                  </a:tcPr>
                </a:tc>
                <a:extLst>
                  <a:ext uri="{0D108BD9-81ED-4DB2-BD59-A6C34878D82A}">
                    <a16:rowId xmlns:a16="http://schemas.microsoft.com/office/drawing/2014/main" val="2459821023"/>
                  </a:ext>
                </a:extLst>
              </a:tr>
              <a:tr h="195845">
                <a:tc>
                  <a:txBody>
                    <a:bodyPr/>
                    <a:lstStyle/>
                    <a:p>
                      <a:pPr algn="l" fontAlgn="ctr"/>
                      <a:r>
                        <a:rPr lang="en-CA" sz="1100" b="1" i="0" u="none" strike="noStrike">
                          <a:solidFill>
                            <a:srgbClr val="FFFFFF"/>
                          </a:solidFill>
                          <a:effectLst/>
                          <a:latin typeface="Calibri" panose="020F0502020204030204" pitchFamily="34" charset="0"/>
                        </a:rPr>
                        <a:t># Monthly Occupancy - Suites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25.0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2.1</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692185141"/>
                  </a:ext>
                </a:extLst>
              </a:tr>
              <a:tr h="195845">
                <a:tc>
                  <a:txBody>
                    <a:bodyPr/>
                    <a:lstStyle/>
                    <a:p>
                      <a:pPr algn="l" fontAlgn="ctr"/>
                      <a:r>
                        <a:rPr lang="en-CA" sz="1100" b="1" i="0" u="none" strike="noStrike">
                          <a:solidFill>
                            <a:srgbClr val="FFFFFF"/>
                          </a:solidFill>
                          <a:effectLst/>
                          <a:latin typeface="Calibri" panose="020F0502020204030204" pitchFamily="34" charset="0"/>
                        </a:rPr>
                        <a:t># Monthly Occupancy - Apt.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42.0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3.5</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83690696"/>
                  </a:ext>
                </a:extLst>
              </a:tr>
              <a:tr h="195845">
                <a:tc>
                  <a:txBody>
                    <a:bodyPr/>
                    <a:lstStyle/>
                    <a:p>
                      <a:pPr algn="l" fontAlgn="ctr"/>
                      <a:r>
                        <a:rPr lang="en-CA" sz="1100" b="1" i="0" u="none" strike="noStrike">
                          <a:solidFill>
                            <a:srgbClr val="FFFFFF"/>
                          </a:solidFill>
                          <a:effectLst/>
                          <a:latin typeface="Calibri" panose="020F0502020204030204" pitchFamily="34" charset="0"/>
                        </a:rPr>
                        <a:t># Monthly Occupancy - Court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5.0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0.4</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693498920"/>
                  </a:ext>
                </a:extLst>
              </a:tr>
              <a:tr h="195845">
                <a:tc>
                  <a:txBody>
                    <a:bodyPr/>
                    <a:lstStyle/>
                    <a:p>
                      <a:pPr algn="l" fontAlgn="ctr"/>
                      <a:r>
                        <a:rPr lang="en-CA" sz="1100" b="1" i="0" u="none" strike="noStrike">
                          <a:solidFill>
                            <a:srgbClr val="FFFFFF"/>
                          </a:solidFill>
                          <a:effectLst/>
                          <a:latin typeface="Calibri" panose="020F0502020204030204" pitchFamily="34" charset="0"/>
                        </a:rPr>
                        <a:t># Monthly Occupancy - School</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28.0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2.3</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541713312"/>
                  </a:ext>
                </a:extLst>
              </a:tr>
              <a:tr h="195845">
                <a:tc>
                  <a:txBody>
                    <a:bodyPr/>
                    <a:lstStyle/>
                    <a:p>
                      <a:pPr algn="l" fontAlgn="ctr"/>
                      <a:r>
                        <a:rPr lang="en-CA" sz="1100" b="1" i="0" u="none" strike="noStrike">
                          <a:solidFill>
                            <a:srgbClr val="FFFFFF"/>
                          </a:solidFill>
                          <a:effectLst/>
                          <a:latin typeface="Calibri" panose="020F0502020204030204" pitchFamily="34" charset="0"/>
                        </a:rPr>
                        <a:t># Monthly Occupancy - Villas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0070C0"/>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52714480"/>
                  </a:ext>
                </a:extLst>
              </a:tr>
              <a:tr h="195845">
                <a:tc>
                  <a:txBody>
                    <a:bodyPr/>
                    <a:lstStyle/>
                    <a:p>
                      <a:pPr algn="l" fontAlgn="ctr"/>
                      <a:r>
                        <a:rPr lang="en-CA" sz="1100" b="0" i="0" u="none" strike="noStrike">
                          <a:solidFill>
                            <a:srgbClr val="000000"/>
                          </a:solidFill>
                          <a:effectLst/>
                          <a:latin typeface="Calibri" panose="020F0502020204030204" pitchFamily="34" charset="0"/>
                        </a:rPr>
                        <a:t>Admissions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7</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11</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50.0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4.2</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212520017"/>
                  </a:ext>
                </a:extLst>
              </a:tr>
              <a:tr h="195845">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8</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9</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58.0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4.8</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255665746"/>
                  </a:ext>
                </a:extLst>
              </a:tr>
              <a:tr h="195845">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6</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7</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30.0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2.5</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262050794"/>
                  </a:ext>
                </a:extLst>
              </a:tr>
              <a:tr h="195845">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6.0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0.5</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978890282"/>
                  </a:ext>
                </a:extLst>
              </a:tr>
              <a:tr h="195845">
                <a:tc>
                  <a:txBody>
                    <a:bodyPr/>
                    <a:lstStyle/>
                    <a:p>
                      <a:pPr algn="l" fontAlgn="ctr"/>
                      <a:r>
                        <a:rPr lang="en-CA" sz="1100" b="0" i="0" u="none" strike="noStrike">
                          <a:solidFill>
                            <a:srgbClr val="000000"/>
                          </a:solidFill>
                          <a:effectLst/>
                          <a:latin typeface="Calibri" panose="020F0502020204030204" pitchFamily="34" charset="0"/>
                        </a:rPr>
                        <a:t>Fire Drills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BF8F00"/>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29.0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2.4</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4142972798"/>
                  </a:ext>
                </a:extLst>
              </a:tr>
              <a:tr h="195845">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0.0</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497783247"/>
                  </a:ext>
                </a:extLst>
              </a:tr>
              <a:tr h="195845">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3.0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0.3</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2174348908"/>
                  </a:ext>
                </a:extLst>
              </a:tr>
              <a:tr h="195845">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2.0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0.2</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617969420"/>
                  </a:ext>
                </a:extLst>
              </a:tr>
              <a:tr h="195845">
                <a:tc>
                  <a:txBody>
                    <a:bodyPr/>
                    <a:lstStyle/>
                    <a:p>
                      <a:pPr algn="l" fontAlgn="ctr"/>
                      <a:r>
                        <a:rPr lang="en-CA" sz="1100" b="0" i="0" u="none" strike="noStrike">
                          <a:solidFill>
                            <a:srgbClr val="000000"/>
                          </a:solidFill>
                          <a:effectLst/>
                          <a:latin typeface="Calibri" panose="020F0502020204030204" pitchFamily="34" charset="0"/>
                        </a:rPr>
                        <a:t>Expenditures over $25,000</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3</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BF8F00"/>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21.0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1.8</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036450551"/>
                  </a:ext>
                </a:extLst>
              </a:tr>
              <a:tr h="195845">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7.0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0.6</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4161937934"/>
                  </a:ext>
                </a:extLst>
              </a:tr>
              <a:tr h="195845">
                <a:tc>
                  <a:txBody>
                    <a:bodyPr/>
                    <a:lstStyle/>
                    <a:p>
                      <a:pPr algn="l" fontAlgn="ctr"/>
                      <a:r>
                        <a:rPr lang="en-CA" sz="1100" b="0" i="0" u="none" strike="noStrike">
                          <a:solidFill>
                            <a:srgbClr val="000000"/>
                          </a:solidFill>
                          <a:effectLst/>
                          <a:latin typeface="Calibri" panose="020F0502020204030204" pitchFamily="34" charset="0"/>
                        </a:rPr>
                        <a:t>New Hires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11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8</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9</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tcPr>
                </a:tc>
                <a:tc>
                  <a:txBody>
                    <a:bodyPr/>
                    <a:lstStyle/>
                    <a:p>
                      <a:pPr algn="ctr" fontAlgn="b"/>
                      <a:r>
                        <a:rPr lang="en-CA" sz="1000" b="0" i="0" u="none" strike="noStrike">
                          <a:solidFill>
                            <a:srgbClr val="000000"/>
                          </a:solidFill>
                          <a:effectLst/>
                          <a:latin typeface="Calibri" panose="020F0502020204030204" pitchFamily="34" charset="0"/>
                        </a:rPr>
                        <a:t>0</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6350" cap="flat" cmpd="sng" algn="ctr">
                      <a:solidFill>
                        <a:srgbClr val="BF8F00"/>
                      </a:solidFill>
                      <a:prstDash val="solid"/>
                      <a:round/>
                      <a:headEnd type="none" w="med" len="med"/>
                      <a:tailEnd type="none" w="med" len="med"/>
                    </a:lnB>
                  </a:tcPr>
                </a:tc>
                <a:tc>
                  <a:txBody>
                    <a:bodyPr/>
                    <a:lstStyle/>
                    <a:p>
                      <a:pPr algn="ctr" fontAlgn="ctr"/>
                      <a:r>
                        <a:rPr lang="en-CA" sz="1100" b="1" i="1" u="none" strike="noStrike">
                          <a:solidFill>
                            <a:srgbClr val="000000"/>
                          </a:solidFill>
                          <a:effectLst/>
                          <a:latin typeface="Calibri" panose="020F0502020204030204" pitchFamily="34" charset="0"/>
                        </a:rPr>
                        <a:t>59.0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a:solidFill>
                            <a:srgbClr val="000000"/>
                          </a:solidFill>
                          <a:effectLst/>
                          <a:latin typeface="Calibri" panose="020F0502020204030204" pitchFamily="34" charset="0"/>
                        </a:rPr>
                        <a:t>4.9</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635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1410054116"/>
                  </a:ext>
                </a:extLst>
              </a:tr>
              <a:tr h="195845">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820" marR="6820" marT="6820" marB="0" anchor="ctr">
                    <a:lnL w="1270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5</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4</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2</a:t>
                      </a:r>
                    </a:p>
                  </a:txBody>
                  <a:tcPr marL="6820" marR="6820" marT="6820" marB="0" anchor="b">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2</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820" marR="6820" marT="6820" marB="0" anchor="ctr">
                    <a:lnL w="6350" cap="flat" cmpd="sng" algn="ctr">
                      <a:solidFill>
                        <a:srgbClr val="0070C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0070C0"/>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BF8F00"/>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b"/>
                      <a:r>
                        <a:rPr lang="en-CA" sz="1000" b="0" i="0" u="none" strike="noStrike">
                          <a:solidFill>
                            <a:srgbClr val="000000"/>
                          </a:solidFill>
                          <a:effectLst/>
                          <a:latin typeface="Calibri" panose="020F0502020204030204" pitchFamily="34" charset="0"/>
                        </a:rPr>
                        <a:t>1</a:t>
                      </a:r>
                    </a:p>
                  </a:txBody>
                  <a:tcPr marL="6820" marR="6820" marT="6820" marB="0" anchor="b">
                    <a:lnL w="6350" cap="flat" cmpd="sng" algn="ctr">
                      <a:solidFill>
                        <a:srgbClr val="BF8F00"/>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BF8F00"/>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DDEBF7"/>
                    </a:solidFill>
                  </a:tcPr>
                </a:tc>
                <a:tc>
                  <a:txBody>
                    <a:bodyPr/>
                    <a:lstStyle/>
                    <a:p>
                      <a:pPr algn="ctr" fontAlgn="ctr"/>
                      <a:r>
                        <a:rPr lang="en-CA" sz="1100" b="1" i="1" u="none" strike="noStrike">
                          <a:solidFill>
                            <a:srgbClr val="000000"/>
                          </a:solidFill>
                          <a:effectLst/>
                          <a:latin typeface="Calibri" panose="020F0502020204030204" pitchFamily="34" charset="0"/>
                        </a:rPr>
                        <a:t>33.0</a:t>
                      </a:r>
                    </a:p>
                  </a:txBody>
                  <a:tcPr marL="6820" marR="6820" marT="6820" marB="0" anchor="ctr">
                    <a:lnL w="6350" cap="flat" cmpd="sng" algn="ctr">
                      <a:solidFill>
                        <a:srgbClr val="2F75B5"/>
                      </a:solidFill>
                      <a:prstDash val="solid"/>
                      <a:round/>
                      <a:headEnd type="none" w="med" len="med"/>
                      <a:tailEnd type="none" w="med" len="med"/>
                    </a:lnL>
                    <a:lnR w="635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tc>
                  <a:txBody>
                    <a:bodyPr/>
                    <a:lstStyle/>
                    <a:p>
                      <a:pPr algn="ctr" fontAlgn="ctr"/>
                      <a:r>
                        <a:rPr lang="en-CA" sz="1100" b="1" i="1" u="none" strike="noStrike" dirty="0">
                          <a:solidFill>
                            <a:srgbClr val="000000"/>
                          </a:solidFill>
                          <a:effectLst/>
                          <a:latin typeface="Calibri" panose="020F0502020204030204" pitchFamily="34" charset="0"/>
                        </a:rPr>
                        <a:t>2.8</a:t>
                      </a:r>
                    </a:p>
                  </a:txBody>
                  <a:tcPr marL="6820" marR="6820" marT="6820" marB="0" anchor="ctr">
                    <a:lnL w="6350" cap="flat" cmpd="sng" algn="ctr">
                      <a:solidFill>
                        <a:srgbClr val="2F75B5"/>
                      </a:solidFill>
                      <a:prstDash val="solid"/>
                      <a:round/>
                      <a:headEnd type="none" w="med" len="med"/>
                      <a:tailEnd type="none" w="med" len="med"/>
                    </a:lnL>
                    <a:lnR w="12700" cap="flat" cmpd="sng" algn="ctr">
                      <a:solidFill>
                        <a:srgbClr val="2F75B5"/>
                      </a:solidFill>
                      <a:prstDash val="solid"/>
                      <a:round/>
                      <a:headEnd type="none" w="med" len="med"/>
                      <a:tailEnd type="none" w="med" len="med"/>
                    </a:lnR>
                    <a:lnT w="6350" cap="flat" cmpd="sng" algn="ctr">
                      <a:solidFill>
                        <a:srgbClr val="2F75B5"/>
                      </a:solidFill>
                      <a:prstDash val="solid"/>
                      <a:round/>
                      <a:headEnd type="none" w="med" len="med"/>
                      <a:tailEnd type="none" w="med" len="med"/>
                    </a:lnT>
                    <a:lnB w="12700" cap="flat" cmpd="sng" algn="ctr">
                      <a:solidFill>
                        <a:srgbClr val="2F75B5"/>
                      </a:solidFill>
                      <a:prstDash val="solid"/>
                      <a:round/>
                      <a:headEnd type="none" w="med" len="med"/>
                      <a:tailEnd type="none" w="med" len="med"/>
                    </a:lnB>
                    <a:solidFill>
                      <a:srgbClr val="BDD7EE"/>
                    </a:solidFill>
                  </a:tcPr>
                </a:tc>
                <a:extLst>
                  <a:ext uri="{0D108BD9-81ED-4DB2-BD59-A6C34878D82A}">
                    <a16:rowId xmlns:a16="http://schemas.microsoft.com/office/drawing/2014/main" val="3318507118"/>
                  </a:ext>
                </a:extLst>
              </a:tr>
            </a:tbl>
          </a:graphicData>
        </a:graphic>
      </p:graphicFrame>
    </p:spTree>
    <p:extLst>
      <p:ext uri="{BB962C8B-B14F-4D97-AF65-F5344CB8AC3E}">
        <p14:creationId xmlns:p14="http://schemas.microsoft.com/office/powerpoint/2010/main" val="286943120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661648" y="6386512"/>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4</a:t>
            </a:fld>
            <a:endParaRPr lang="en-US" dirty="0">
              <a:solidFill>
                <a:schemeClr val="accent5"/>
              </a:solidFill>
            </a:endParaRPr>
          </a:p>
        </p:txBody>
      </p:sp>
      <p:pic>
        <p:nvPicPr>
          <p:cNvPr id="3" name="Picture 2">
            <a:extLst>
              <a:ext uri="{FF2B5EF4-FFF2-40B4-BE49-F238E27FC236}">
                <a16:creationId xmlns:a16="http://schemas.microsoft.com/office/drawing/2014/main" id="{7B943B21-1E71-43D4-9A5B-404DD04E7576}"/>
              </a:ext>
            </a:extLst>
          </p:cNvPr>
          <p:cNvPicPr>
            <a:picLocks noChangeAspect="1"/>
          </p:cNvPicPr>
          <p:nvPr/>
        </p:nvPicPr>
        <p:blipFill>
          <a:blip r:embed="rId2"/>
          <a:stretch>
            <a:fillRect/>
          </a:stretch>
        </p:blipFill>
        <p:spPr>
          <a:xfrm>
            <a:off x="1383515" y="895551"/>
            <a:ext cx="6376969" cy="548688"/>
          </a:xfrm>
          <a:prstGeom prst="rect">
            <a:avLst/>
          </a:prstGeom>
        </p:spPr>
      </p:pic>
      <p:graphicFrame>
        <p:nvGraphicFramePr>
          <p:cNvPr id="8" name="Table 7">
            <a:extLst>
              <a:ext uri="{FF2B5EF4-FFF2-40B4-BE49-F238E27FC236}">
                <a16:creationId xmlns:a16="http://schemas.microsoft.com/office/drawing/2014/main" id="{4CF9AB1F-853A-418B-AF2A-F80E77A9B3A2}"/>
              </a:ext>
            </a:extLst>
          </p:cNvPr>
          <p:cNvGraphicFramePr>
            <a:graphicFrameLocks noGrp="1"/>
          </p:cNvGraphicFramePr>
          <p:nvPr>
            <p:extLst>
              <p:ext uri="{D42A27DB-BD31-4B8C-83A1-F6EECF244321}">
                <p14:modId xmlns:p14="http://schemas.microsoft.com/office/powerpoint/2010/main" val="3839580851"/>
              </p:ext>
            </p:extLst>
          </p:nvPr>
        </p:nvGraphicFramePr>
        <p:xfrm>
          <a:off x="653380" y="1553592"/>
          <a:ext cx="8016536" cy="4931556"/>
        </p:xfrm>
        <a:graphic>
          <a:graphicData uri="http://schemas.openxmlformats.org/drawingml/2006/table">
            <a:tbl>
              <a:tblPr/>
              <a:tblGrid>
                <a:gridCol w="1588782">
                  <a:extLst>
                    <a:ext uri="{9D8B030D-6E8A-4147-A177-3AD203B41FA5}">
                      <a16:colId xmlns:a16="http://schemas.microsoft.com/office/drawing/2014/main" val="1447076723"/>
                    </a:ext>
                  </a:extLst>
                </a:gridCol>
                <a:gridCol w="508410">
                  <a:extLst>
                    <a:ext uri="{9D8B030D-6E8A-4147-A177-3AD203B41FA5}">
                      <a16:colId xmlns:a16="http://schemas.microsoft.com/office/drawing/2014/main" val="2417861279"/>
                    </a:ext>
                  </a:extLst>
                </a:gridCol>
                <a:gridCol w="5919344">
                  <a:extLst>
                    <a:ext uri="{9D8B030D-6E8A-4147-A177-3AD203B41FA5}">
                      <a16:colId xmlns:a16="http://schemas.microsoft.com/office/drawing/2014/main" val="4202504772"/>
                    </a:ext>
                  </a:extLst>
                </a:gridCol>
              </a:tblGrid>
              <a:tr h="249773">
                <a:tc>
                  <a:txBody>
                    <a:bodyPr/>
                    <a:lstStyle/>
                    <a:p>
                      <a:pPr algn="l" fontAlgn="ctr"/>
                      <a:r>
                        <a:rPr lang="en-CA" sz="800" b="1" i="0" u="none" strike="noStrike">
                          <a:solidFill>
                            <a:srgbClr val="FFFFFF"/>
                          </a:solidFill>
                          <a:effectLst/>
                          <a:latin typeface="Calibri" panose="020F0502020204030204" pitchFamily="34" charset="0"/>
                        </a:rPr>
                        <a:t>Fairview - Apt. - Indicators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5B9BD5"/>
                    </a:solidFill>
                  </a:tcPr>
                </a:tc>
                <a:tc>
                  <a:txBody>
                    <a:bodyPr/>
                    <a:lstStyle/>
                    <a:p>
                      <a:pPr algn="ctr" fontAlgn="ctr"/>
                      <a:r>
                        <a:rPr lang="en-CA" sz="700" b="1" i="0" u="none" strike="noStrike">
                          <a:solidFill>
                            <a:srgbClr val="FFFFFF"/>
                          </a:solidFill>
                          <a:effectLst/>
                          <a:latin typeface="Calibri" panose="020F0502020204030204" pitchFamily="34" charset="0"/>
                        </a:rPr>
                        <a:t>July</a:t>
                      </a:r>
                      <a:br>
                        <a:rPr lang="en-CA" sz="700" b="1" i="0" u="none" strike="noStrike">
                          <a:solidFill>
                            <a:srgbClr val="FFFFFF"/>
                          </a:solidFill>
                          <a:effectLst/>
                          <a:latin typeface="Calibri" panose="020F0502020204030204" pitchFamily="34" charset="0"/>
                        </a:rPr>
                      </a:br>
                      <a:r>
                        <a:rPr lang="en-CA" sz="700" b="1" i="0" u="none" strike="noStrike">
                          <a:solidFill>
                            <a:srgbClr val="FFFFFF"/>
                          </a:solidFill>
                          <a:effectLst/>
                          <a:latin typeface="Calibri" panose="020F0502020204030204" pitchFamily="34" charset="0"/>
                        </a:rPr>
                        <a:t>Number</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5B9BD5"/>
                    </a:solidFill>
                  </a:tcPr>
                </a:tc>
                <a:tc>
                  <a:txBody>
                    <a:bodyPr/>
                    <a:lstStyle/>
                    <a:p>
                      <a:pPr algn="l" fontAlgn="ctr"/>
                      <a:r>
                        <a:rPr lang="en-CA" sz="700" b="1" i="0" u="none" strike="noStrike">
                          <a:solidFill>
                            <a:srgbClr val="FFFFFF"/>
                          </a:solidFill>
                          <a:effectLst/>
                          <a:latin typeface="Calibri" panose="020F0502020204030204" pitchFamily="34" charset="0"/>
                        </a:rPr>
                        <a:t>July 2021 Narrative</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1270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5B9BD5"/>
                    </a:solidFill>
                  </a:tcPr>
                </a:tc>
                <a:extLst>
                  <a:ext uri="{0D108BD9-81ED-4DB2-BD59-A6C34878D82A}">
                    <a16:rowId xmlns:a16="http://schemas.microsoft.com/office/drawing/2014/main" val="3885699469"/>
                  </a:ext>
                </a:extLst>
              </a:tr>
              <a:tr h="115280">
                <a:tc>
                  <a:txBody>
                    <a:bodyPr/>
                    <a:lstStyle/>
                    <a:p>
                      <a:pPr algn="l" fontAlgn="ctr"/>
                      <a:r>
                        <a:rPr lang="en-CA" sz="600" b="1" i="0" u="none" strike="noStrike">
                          <a:solidFill>
                            <a:srgbClr val="FFFFFF"/>
                          </a:solidFill>
                          <a:effectLst/>
                          <a:latin typeface="Calibri" panose="020F0502020204030204" pitchFamily="34" charset="0"/>
                        </a:rPr>
                        <a:t># Monthly Occupancy - Suites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1</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US" sz="600" b="0" i="0" u="none" strike="noStrike">
                          <a:solidFill>
                            <a:srgbClr val="000000"/>
                          </a:solidFill>
                          <a:effectLst/>
                          <a:latin typeface="Calibri" panose="020F0502020204030204" pitchFamily="34" charset="0"/>
                        </a:rPr>
                        <a:t>FS 205 - Assessment passed admission soon</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1751729028"/>
                  </a:ext>
                </a:extLst>
              </a:tr>
              <a:tr h="115280">
                <a:tc>
                  <a:txBody>
                    <a:bodyPr/>
                    <a:lstStyle/>
                    <a:p>
                      <a:pPr algn="l" fontAlgn="ctr"/>
                      <a:r>
                        <a:rPr lang="en-CA" sz="600" b="1" i="0" u="none" strike="noStrike">
                          <a:solidFill>
                            <a:srgbClr val="FFFFFF"/>
                          </a:solidFill>
                          <a:effectLst/>
                          <a:latin typeface="Calibri" panose="020F0502020204030204" pitchFamily="34" charset="0"/>
                        </a:rPr>
                        <a:t># Monthly Occupancy - Apt.</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4</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it-IT" sz="600" b="0" i="0" u="none" strike="noStrike">
                          <a:solidFill>
                            <a:srgbClr val="000000"/>
                          </a:solidFill>
                          <a:effectLst/>
                          <a:latin typeface="Calibri" panose="020F0502020204030204" pitchFamily="34" charset="0"/>
                        </a:rPr>
                        <a:t>FA 304; FA 603; FA 703; FA 518</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272875176"/>
                  </a:ext>
                </a:extLst>
              </a:tr>
              <a:tr h="115280">
                <a:tc>
                  <a:txBody>
                    <a:bodyPr/>
                    <a:lstStyle/>
                    <a:p>
                      <a:pPr algn="l" fontAlgn="ctr"/>
                      <a:r>
                        <a:rPr lang="en-CA" sz="600" b="1" i="0" u="none" strike="noStrike">
                          <a:solidFill>
                            <a:srgbClr val="FFFFFF"/>
                          </a:solidFill>
                          <a:effectLst/>
                          <a:latin typeface="Calibri" panose="020F0502020204030204" pitchFamily="34" charset="0"/>
                        </a:rPr>
                        <a:t># Monthly Occupancy - Court</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3437486863"/>
                  </a:ext>
                </a:extLst>
              </a:tr>
              <a:tr h="115280">
                <a:tc>
                  <a:txBody>
                    <a:bodyPr/>
                    <a:lstStyle/>
                    <a:p>
                      <a:pPr algn="l" fontAlgn="ctr"/>
                      <a:r>
                        <a:rPr lang="en-CA" sz="600" b="1" i="0" u="none" strike="noStrike">
                          <a:solidFill>
                            <a:srgbClr val="FFFFFF"/>
                          </a:solidFill>
                          <a:effectLst/>
                          <a:latin typeface="Calibri" panose="020F0502020204030204" pitchFamily="34" charset="0"/>
                        </a:rPr>
                        <a:t># Monthly Occupancy - School</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3</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PSA 108 -Rented Aug 15th; PSA 117; PSA 116 - Rented Aug 1st</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110088378"/>
                  </a:ext>
                </a:extLst>
              </a:tr>
              <a:tr h="115280">
                <a:tc>
                  <a:txBody>
                    <a:bodyPr/>
                    <a:lstStyle/>
                    <a:p>
                      <a:pPr algn="l" fontAlgn="ctr"/>
                      <a:r>
                        <a:rPr lang="en-CA" sz="600" b="1" i="0" u="none" strike="noStrike">
                          <a:solidFill>
                            <a:srgbClr val="FFFFFF"/>
                          </a:solidFill>
                          <a:effectLst/>
                          <a:latin typeface="Calibri" panose="020F0502020204030204" pitchFamily="34" charset="0"/>
                        </a:rPr>
                        <a:t># Monthly Occupancy - Villas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2F75B5"/>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4048849767"/>
                  </a:ext>
                </a:extLst>
              </a:tr>
              <a:tr h="115280">
                <a:tc>
                  <a:txBody>
                    <a:bodyPr/>
                    <a:lstStyle/>
                    <a:p>
                      <a:pPr algn="l" fontAlgn="ctr"/>
                      <a:r>
                        <a:rPr lang="en-CA" sz="600" b="0" i="0" u="none" strike="noStrike">
                          <a:solidFill>
                            <a:srgbClr val="000000"/>
                          </a:solidFill>
                          <a:effectLst/>
                          <a:latin typeface="Calibri" panose="020F0502020204030204" pitchFamily="34" charset="0"/>
                        </a:rPr>
                        <a:t>Admissions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4 (+5)</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it-IT" sz="600" b="0" i="0" u="none" strike="noStrike">
                          <a:solidFill>
                            <a:srgbClr val="000000"/>
                          </a:solidFill>
                          <a:effectLst/>
                          <a:latin typeface="Calibri" panose="020F0502020204030204" pitchFamily="34" charset="0"/>
                        </a:rPr>
                        <a:t>FS 304; PSA 318; FA 503; FA 214 (+ 5 LTC admissions)</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2022894062"/>
                  </a:ext>
                </a:extLst>
              </a:tr>
              <a:tr h="230560">
                <a:tc>
                  <a:txBody>
                    <a:bodyPr/>
                    <a:lstStyle/>
                    <a:p>
                      <a:pPr algn="l" fontAlgn="ctr"/>
                      <a:r>
                        <a:rPr lang="en-CA" sz="600" b="0" i="0" u="none" strike="noStrike">
                          <a:solidFill>
                            <a:srgbClr val="000000"/>
                          </a:solidFill>
                          <a:effectLst/>
                          <a:latin typeface="Calibri" panose="020F0502020204030204" pitchFamily="34" charset="0"/>
                        </a:rPr>
                        <a:t>Discharges / Deaths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6,0,3</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US" sz="600" b="0" i="0" u="none" strike="noStrike">
                          <a:solidFill>
                            <a:srgbClr val="000000"/>
                          </a:solidFill>
                          <a:effectLst/>
                          <a:latin typeface="Calibri" panose="020F0502020204030204" pitchFamily="34" charset="0"/>
                        </a:rPr>
                        <a:t>PSA 102 (Internal to PSA 116); FA 518 (passed away); FS 202 (moved to FMH LTC); FS 216 (moved to family after wife passed in FMH LTC); FS 111 (passed away); FS 107 (passed away)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3543046009"/>
                  </a:ext>
                </a:extLst>
              </a:tr>
              <a:tr h="124886">
                <a:tc>
                  <a:txBody>
                    <a:bodyPr/>
                    <a:lstStyle/>
                    <a:p>
                      <a:pPr algn="l" fontAlgn="ctr"/>
                      <a:r>
                        <a:rPr lang="en-CA" sz="600" b="0" i="0" u="none" strike="noStrike">
                          <a:solidFill>
                            <a:srgbClr val="000000"/>
                          </a:solidFill>
                          <a:effectLst/>
                          <a:latin typeface="Calibri" panose="020F0502020204030204" pitchFamily="34" charset="0"/>
                        </a:rPr>
                        <a:t>Complaints </a:t>
                      </a:r>
                      <a:r>
                        <a:rPr lang="en-CA" sz="700" b="0" i="0" u="none" strike="noStrike">
                          <a:solidFill>
                            <a:srgbClr val="000000"/>
                          </a:solidFill>
                          <a:effectLst/>
                          <a:latin typeface="Calibri" panose="020F0502020204030204" pitchFamily="34" charset="0"/>
                        </a:rPr>
                        <a:t>(</a:t>
                      </a:r>
                      <a:r>
                        <a:rPr lang="en-CA" sz="700" b="0" i="1" u="none" strike="noStrike">
                          <a:solidFill>
                            <a:srgbClr val="000000"/>
                          </a:solidFill>
                          <a:effectLst/>
                          <a:latin typeface="Calibri" panose="020F0502020204030204" pitchFamily="34" charset="0"/>
                        </a:rPr>
                        <a:t>Resident</a:t>
                      </a:r>
                      <a:r>
                        <a:rPr lang="en-CA" sz="700" b="0" i="0" u="none" strike="noStrike">
                          <a:solidFill>
                            <a:srgbClr val="000000"/>
                          </a:solidFill>
                          <a:effectLst/>
                          <a:latin typeface="Calibri" panose="020F0502020204030204" pitchFamily="34" charset="0"/>
                        </a:rPr>
                        <a:t>)</a:t>
                      </a:r>
                      <a:endParaRPr lang="en-CA" sz="600" b="0" i="0" u="none" strike="noStrike">
                        <a:solidFill>
                          <a:srgbClr val="000000"/>
                        </a:solidFill>
                        <a:effectLst/>
                        <a:latin typeface="Calibri" panose="020F0502020204030204" pitchFamily="34" charset="0"/>
                      </a:endParaRP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2</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Smoking in FA 317; Mice in FA 818 - Both issues are resolved.</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362982276"/>
                  </a:ext>
                </a:extLst>
              </a:tr>
              <a:tr h="124886">
                <a:tc>
                  <a:txBody>
                    <a:bodyPr/>
                    <a:lstStyle/>
                    <a:p>
                      <a:pPr algn="l" fontAlgn="ctr"/>
                      <a:r>
                        <a:rPr lang="en-CA" sz="600" b="0" i="0" u="none" strike="noStrike">
                          <a:solidFill>
                            <a:srgbClr val="000000"/>
                          </a:solidFill>
                          <a:effectLst/>
                          <a:latin typeface="Calibri" panose="020F0502020204030204" pitchFamily="34" charset="0"/>
                        </a:rPr>
                        <a:t>Code Training </a:t>
                      </a:r>
                      <a:r>
                        <a:rPr lang="en-CA" sz="700" b="0" i="0" u="none" strike="noStrike">
                          <a:solidFill>
                            <a:srgbClr val="000000"/>
                          </a:solidFill>
                          <a:effectLst/>
                          <a:latin typeface="Calibri" panose="020F0502020204030204" pitchFamily="34" charset="0"/>
                        </a:rPr>
                        <a:t>(</a:t>
                      </a:r>
                      <a:r>
                        <a:rPr lang="en-CA" sz="700" b="0" i="1" u="none" strike="noStrike">
                          <a:solidFill>
                            <a:srgbClr val="000000"/>
                          </a:solidFill>
                          <a:effectLst/>
                          <a:latin typeface="Calibri" panose="020F0502020204030204" pitchFamily="34" charset="0"/>
                        </a:rPr>
                        <a:t>name codes</a:t>
                      </a:r>
                      <a:r>
                        <a:rPr lang="en-CA" sz="700" b="0" i="0" u="none" strike="noStrike">
                          <a:solidFill>
                            <a:srgbClr val="000000"/>
                          </a:solidFill>
                          <a:effectLst/>
                          <a:latin typeface="Calibri" panose="020F0502020204030204" pitchFamily="34" charset="0"/>
                        </a:rPr>
                        <a:t>)</a:t>
                      </a:r>
                      <a:endParaRPr lang="en-CA" sz="600" b="0" i="0" u="none" strike="noStrike">
                        <a:solidFill>
                          <a:srgbClr val="000000"/>
                        </a:solidFill>
                        <a:effectLst/>
                        <a:latin typeface="Calibri" panose="020F0502020204030204" pitchFamily="34" charset="0"/>
                      </a:endParaRP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1</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Code Black July 30</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1618907021"/>
                  </a:ext>
                </a:extLst>
              </a:tr>
              <a:tr h="115280">
                <a:tc>
                  <a:txBody>
                    <a:bodyPr/>
                    <a:lstStyle/>
                    <a:p>
                      <a:pPr algn="l" fontAlgn="ctr"/>
                      <a:r>
                        <a:rPr lang="en-CA" sz="600" b="0" i="0" u="none" strike="noStrike">
                          <a:solidFill>
                            <a:srgbClr val="000000"/>
                          </a:solidFill>
                          <a:effectLst/>
                          <a:latin typeface="Calibri" panose="020F0502020204030204" pitchFamily="34" charset="0"/>
                        </a:rPr>
                        <a:t>Fire Drills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3</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CA" sz="600" b="0" i="0" u="none" strike="noStrike">
                          <a:solidFill>
                            <a:srgbClr val="000000"/>
                          </a:solidFill>
                          <a:effectLst/>
                          <a:latin typeface="Calibri" panose="020F0502020204030204" pitchFamily="34" charset="0"/>
                        </a:rPr>
                        <a:t>8,9 27th</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845970186"/>
                  </a:ext>
                </a:extLst>
              </a:tr>
              <a:tr h="115280">
                <a:tc>
                  <a:txBody>
                    <a:bodyPr/>
                    <a:lstStyle/>
                    <a:p>
                      <a:pPr algn="l" fontAlgn="ctr"/>
                      <a:r>
                        <a:rPr lang="en-CA" sz="600" b="0" i="0" u="none" strike="noStrike">
                          <a:solidFill>
                            <a:srgbClr val="000000"/>
                          </a:solidFill>
                          <a:effectLst/>
                          <a:latin typeface="Calibri" panose="020F0502020204030204" pitchFamily="34" charset="0"/>
                        </a:rPr>
                        <a:t>Critical Incidents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2345961031"/>
                  </a:ext>
                </a:extLst>
              </a:tr>
              <a:tr h="115280">
                <a:tc>
                  <a:txBody>
                    <a:bodyPr/>
                    <a:lstStyle/>
                    <a:p>
                      <a:pPr algn="l" fontAlgn="ctr"/>
                      <a:r>
                        <a:rPr lang="en-CA" sz="600" b="0" i="0" u="none" strike="noStrike">
                          <a:solidFill>
                            <a:srgbClr val="000000"/>
                          </a:solidFill>
                          <a:effectLst/>
                          <a:latin typeface="Calibri" panose="020F0502020204030204" pitchFamily="34" charset="0"/>
                        </a:rPr>
                        <a:t>Legislative Inspections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15274906"/>
                  </a:ext>
                </a:extLst>
              </a:tr>
              <a:tr h="115280">
                <a:tc>
                  <a:txBody>
                    <a:bodyPr/>
                    <a:lstStyle/>
                    <a:p>
                      <a:pPr algn="l" fontAlgn="ctr"/>
                      <a:r>
                        <a:rPr lang="en-CA" sz="600" b="0" i="0" u="none" strike="noStrike">
                          <a:solidFill>
                            <a:srgbClr val="000000"/>
                          </a:solidFill>
                          <a:effectLst/>
                          <a:latin typeface="Calibri" panose="020F0502020204030204" pitchFamily="34" charset="0"/>
                        </a:rPr>
                        <a:t>Non-Compliance </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1300258212"/>
                  </a:ext>
                </a:extLst>
              </a:tr>
              <a:tr h="115280">
                <a:tc>
                  <a:txBody>
                    <a:bodyPr/>
                    <a:lstStyle/>
                    <a:p>
                      <a:pPr algn="l" fontAlgn="ctr"/>
                      <a:r>
                        <a:rPr lang="en-CA" sz="600" b="0" i="0" u="none" strike="noStrike">
                          <a:solidFill>
                            <a:srgbClr val="000000"/>
                          </a:solidFill>
                          <a:effectLst/>
                          <a:latin typeface="Calibri" panose="020F0502020204030204" pitchFamily="34" charset="0"/>
                        </a:rPr>
                        <a:t>Expenditures over $25,000</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2</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Fire pump at Insepction failed, Suites Stucco project</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4125828869"/>
                  </a:ext>
                </a:extLst>
              </a:tr>
              <a:tr h="115280">
                <a:tc>
                  <a:txBody>
                    <a:bodyPr/>
                    <a:lstStyle/>
                    <a:p>
                      <a:pPr algn="l" fontAlgn="ctr"/>
                      <a:r>
                        <a:rPr lang="en-CA" sz="600" b="0" i="0" u="none" strike="noStrike">
                          <a:solidFill>
                            <a:srgbClr val="000000"/>
                          </a:solidFill>
                          <a:effectLst/>
                          <a:latin typeface="Calibri" panose="020F0502020204030204" pitchFamily="34" charset="0"/>
                        </a:rPr>
                        <a:t>Employee Complaints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3166726865"/>
                  </a:ext>
                </a:extLst>
              </a:tr>
              <a:tr h="115280">
                <a:tc>
                  <a:txBody>
                    <a:bodyPr/>
                    <a:lstStyle/>
                    <a:p>
                      <a:pPr algn="l" fontAlgn="ctr"/>
                      <a:r>
                        <a:rPr lang="en-CA" sz="600" b="0" i="0" u="none" strike="noStrike">
                          <a:solidFill>
                            <a:srgbClr val="000000"/>
                          </a:solidFill>
                          <a:effectLst/>
                          <a:latin typeface="Calibri" panose="020F0502020204030204" pitchFamily="34" charset="0"/>
                        </a:rPr>
                        <a:t>New Hires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0</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512814893"/>
                  </a:ext>
                </a:extLst>
              </a:tr>
              <a:tr h="115280">
                <a:tc>
                  <a:txBody>
                    <a:bodyPr/>
                    <a:lstStyle/>
                    <a:p>
                      <a:pPr algn="l" fontAlgn="ctr"/>
                      <a:r>
                        <a:rPr lang="en-CA" sz="600" b="0" i="0" u="none" strike="noStrike">
                          <a:solidFill>
                            <a:srgbClr val="000000"/>
                          </a:solidFill>
                          <a:effectLst/>
                          <a:latin typeface="Calibri" panose="020F0502020204030204" pitchFamily="34" charset="0"/>
                        </a:rPr>
                        <a:t>Terminations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1</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Suites PSW</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313505282"/>
                  </a:ext>
                </a:extLst>
              </a:tr>
              <a:tr h="121022">
                <a:tc>
                  <a:txBody>
                    <a:bodyPr/>
                    <a:lstStyle/>
                    <a:p>
                      <a:pPr algn="l" fontAlgn="ctr"/>
                      <a:r>
                        <a:rPr lang="en-CA" sz="700" b="1" i="0" u="none" strike="noStrike">
                          <a:solidFill>
                            <a:srgbClr val="000000"/>
                          </a:solidFill>
                          <a:effectLst/>
                          <a:latin typeface="Calibri" panose="020F0502020204030204" pitchFamily="34" charset="0"/>
                        </a:rPr>
                        <a:t>Successes/Challenges/Events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2908023228"/>
                  </a:ext>
                </a:extLst>
              </a:tr>
              <a:tr h="276191">
                <a:tc>
                  <a:txBody>
                    <a:bodyPr/>
                    <a:lstStyle/>
                    <a:p>
                      <a:pPr algn="r" fontAlgn="ctr"/>
                      <a:r>
                        <a:rPr lang="en-CA" sz="600" b="1" i="0" u="none" strike="noStrike">
                          <a:solidFill>
                            <a:srgbClr val="000000"/>
                          </a:solidFill>
                          <a:effectLst/>
                          <a:latin typeface="Calibri" panose="020F0502020204030204" pitchFamily="34" charset="0"/>
                        </a:rPr>
                        <a:t>Success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US" sz="600" b="0" i="0" u="none" strike="noStrike">
                          <a:solidFill>
                            <a:srgbClr val="000000"/>
                          </a:solidFill>
                          <a:effectLst/>
                          <a:latin typeface="Calibri" panose="020F0502020204030204" pitchFamily="34" charset="0"/>
                        </a:rPr>
                        <a:t>Richardson Fire annual inspection done, KW drywall employed to fix holes in multiple apartments, FS HVAC replacement</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3083848901"/>
                  </a:ext>
                </a:extLst>
              </a:tr>
              <a:tr h="115280">
                <a:tc>
                  <a:txBody>
                    <a:bodyPr/>
                    <a:lstStyle/>
                    <a:p>
                      <a:pPr algn="r" fontAlgn="ctr"/>
                      <a:r>
                        <a:rPr lang="en-CA" sz="600" b="1" i="0" u="none" strike="noStrike">
                          <a:solidFill>
                            <a:srgbClr val="000000"/>
                          </a:solidFill>
                          <a:effectLst/>
                          <a:latin typeface="Calibri" panose="020F0502020204030204" pitchFamily="34" charset="0"/>
                        </a:rPr>
                        <a:t>Challenge</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Maintenance staffing challenging - vacation and leave of absence very difficult to cover. Fire pump failure in FA basement.</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068662571"/>
                  </a:ext>
                </a:extLst>
              </a:tr>
              <a:tr h="115280">
                <a:tc>
                  <a:txBody>
                    <a:bodyPr/>
                    <a:lstStyle/>
                    <a:p>
                      <a:pPr algn="r" fontAlgn="ctr"/>
                      <a:r>
                        <a:rPr lang="en-CA" sz="600" b="1" i="0" u="none" strike="noStrike">
                          <a:solidFill>
                            <a:srgbClr val="000000"/>
                          </a:solidFill>
                          <a:effectLst/>
                          <a:latin typeface="Calibri" panose="020F0502020204030204" pitchFamily="34" charset="0"/>
                        </a:rPr>
                        <a:t>Events</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US" sz="600" b="0" i="0" u="none" strike="noStrike">
                          <a:solidFill>
                            <a:srgbClr val="000000"/>
                          </a:solidFill>
                          <a:effectLst/>
                          <a:latin typeface="Calibri" panose="020F0502020204030204" pitchFamily="34" charset="0"/>
                        </a:rPr>
                        <a:t>Outdoor dining tent and trial, ice cream shoppe, Groupe.io roll out</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765068"/>
                  </a:ext>
                </a:extLst>
              </a:tr>
              <a:tr h="115280">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2350244759"/>
                  </a:ext>
                </a:extLst>
              </a:tr>
              <a:tr h="691679">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US" sz="600" b="0" i="0" u="none" strike="noStrike">
                          <a:solidFill>
                            <a:srgbClr val="000000"/>
                          </a:solidFill>
                          <a:effectLst/>
                          <a:latin typeface="Calibri" panose="020F0502020204030204" pitchFamily="34" charset="0"/>
                        </a:rPr>
                        <a:t>1. Very successful POC roll out at Fairview. All documentation is now online. This improves our overall process as the assessments now auto generate care plans which auto populate tasks for resident needs and all information is available at PSW fingertips and always up to date. Leadership is now able to easily see when interventions are needed (ie if often refusing care, etc) and follow up much faster. We have created a full custom library and have spent many months on the back end work to migrate all assessments, care plans, tasks and documentation to suite our needs across Fairview and Parkwood Suites. This has been a huge process and the leadership team has really proven themselves with learning the back end of this software and ensuring its successful use and implantation at both homes.</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1490966912"/>
                  </a:ext>
                </a:extLst>
              </a:tr>
              <a:tr h="345839">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2.  Met with the placement lead at Conestoga College to start a nursing placement within both suites at FMH and PMH and within Home and Community – they were very interested in new graduates understanding the capabilities of an RPN role and the current model and innovation/growth we have within our organization</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588348786"/>
                  </a:ext>
                </a:extLst>
              </a:tr>
              <a:tr h="115280">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CA" sz="600" b="0" i="0" u="none" strike="noStrike">
                          <a:solidFill>
                            <a:srgbClr val="000000"/>
                          </a:solidFill>
                          <a:effectLst/>
                          <a:latin typeface="Calibri" panose="020F0502020204030204" pitchFamily="34" charset="0"/>
                        </a:rPr>
                        <a:t>Challenge: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1575314607"/>
                  </a:ext>
                </a:extLst>
              </a:tr>
              <a:tr h="230560">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US" sz="600" b="0" i="0" u="none" strike="noStrike">
                          <a:solidFill>
                            <a:srgbClr val="000000"/>
                          </a:solidFill>
                          <a:effectLst/>
                          <a:latin typeface="Calibri" panose="020F0502020204030204" pitchFamily="34" charset="0"/>
                        </a:rPr>
                        <a:t>1.Some renovation delays in suites. The balcony and front renovation have been a daily conversation with residents and they are anxious to have this space to use while the weather is still nice however we keep running into obstacles and barriers. Fingers crossed this will come soon!</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444355702"/>
                  </a:ext>
                </a:extLst>
              </a:tr>
              <a:tr h="115280">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tc>
                  <a:txBody>
                    <a:bodyPr/>
                    <a:lstStyle/>
                    <a:p>
                      <a:pPr algn="l" fontAlgn="ctr"/>
                      <a:r>
                        <a:rPr lang="en-US" sz="600" b="0" i="0" u="none" strike="noStrike">
                          <a:solidFill>
                            <a:srgbClr val="000000"/>
                          </a:solidFill>
                          <a:effectLst/>
                          <a:latin typeface="Calibri" panose="020F0502020204030204" pitchFamily="34" charset="0"/>
                        </a:rPr>
                        <a:t>2. Increased in vacancies again over a short period of time.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395543906"/>
                  </a:ext>
                </a:extLst>
              </a:tr>
              <a:tr h="115280">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tc>
                  <a:txBody>
                    <a:bodyPr/>
                    <a:lstStyle/>
                    <a:p>
                      <a:pPr algn="l" fontAlgn="ctr"/>
                      <a:r>
                        <a:rPr lang="en-CA" sz="600" b="0" i="0" u="none" strike="noStrike">
                          <a:solidFill>
                            <a:srgbClr val="000000"/>
                          </a:solidFill>
                          <a:effectLst/>
                          <a:latin typeface="Calibri" panose="020F0502020204030204" pitchFamily="34" charset="0"/>
                        </a:rPr>
                        <a:t>Event: </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6350"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3120879233"/>
                  </a:ext>
                </a:extLst>
              </a:tr>
              <a:tr h="230560">
                <a:tc>
                  <a:txBody>
                    <a:bodyPr/>
                    <a:lstStyle/>
                    <a:p>
                      <a:pPr algn="l" fontAlgn="ctr"/>
                      <a:r>
                        <a:rPr lang="en-CA" sz="600" b="0" i="0" u="none" strike="noStrike">
                          <a:solidFill>
                            <a:srgbClr val="000000"/>
                          </a:solidFill>
                          <a:effectLst/>
                          <a:latin typeface="Calibri" panose="020F0502020204030204" pitchFamily="34" charset="0"/>
                        </a:rPr>
                        <a:t> </a:t>
                      </a:r>
                    </a:p>
                  </a:txBody>
                  <a:tcPr marL="4409" marR="4409" marT="4409" marB="0" anchor="ctr">
                    <a:lnL w="1270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DEBF7"/>
                    </a:solidFill>
                  </a:tcPr>
                </a:tc>
                <a:tc>
                  <a:txBody>
                    <a:bodyPr/>
                    <a:lstStyle/>
                    <a:p>
                      <a:pPr algn="ctr" fontAlgn="ctr"/>
                      <a:r>
                        <a:rPr lang="en-CA" sz="600" b="0" i="0" u="none" strike="noStrike">
                          <a:solidFill>
                            <a:srgbClr val="000000"/>
                          </a:solidFill>
                          <a:effectLst/>
                          <a:latin typeface="Calibri" panose="020F0502020204030204" pitchFamily="34" charset="0"/>
                        </a:rPr>
                        <a:t> </a:t>
                      </a:r>
                    </a:p>
                  </a:txBody>
                  <a:tcPr marL="4409" marR="4409" marT="4409" marB="0" anchor="ctr">
                    <a:lnL w="6350" cap="flat" cmpd="sng" algn="ctr">
                      <a:solidFill>
                        <a:srgbClr val="0070C0"/>
                      </a:solidFill>
                      <a:prstDash val="solid"/>
                      <a:round/>
                      <a:headEnd type="none" w="med" len="med"/>
                      <a:tailEnd type="none" w="med" len="med"/>
                    </a:lnL>
                    <a:lnR w="635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DEBF7"/>
                    </a:solidFill>
                  </a:tcPr>
                </a:tc>
                <a:tc>
                  <a:txBody>
                    <a:bodyPr/>
                    <a:lstStyle/>
                    <a:p>
                      <a:pPr algn="l" fontAlgn="ctr"/>
                      <a:r>
                        <a:rPr lang="en-US" sz="600" b="0" i="0" u="none" strike="noStrike" dirty="0">
                          <a:solidFill>
                            <a:srgbClr val="000000"/>
                          </a:solidFill>
                          <a:effectLst/>
                          <a:latin typeface="Calibri" panose="020F0502020204030204" pitchFamily="34" charset="0"/>
                        </a:rPr>
                        <a:t>New communication platform, Groupe.io launch! We continue to customize some back end features but the response has been so great! Groupe has really allowed a fun , interactive and efficient way of communicating across the homes and within each department.</a:t>
                      </a:r>
                    </a:p>
                  </a:txBody>
                  <a:tcPr marL="4409" marR="4409" marT="4409" marB="0" anchor="ctr">
                    <a:lnL w="6350" cap="flat" cmpd="sng" algn="ctr">
                      <a:solidFill>
                        <a:srgbClr val="0070C0"/>
                      </a:solidFill>
                      <a:prstDash val="solid"/>
                      <a:round/>
                      <a:headEnd type="none" w="med" len="med"/>
                      <a:tailEnd type="none" w="med" len="med"/>
                    </a:lnL>
                    <a:lnR w="12700" cap="flat" cmpd="sng" algn="ctr">
                      <a:solidFill>
                        <a:srgbClr val="0070C0"/>
                      </a:solidFill>
                      <a:prstDash val="solid"/>
                      <a:round/>
                      <a:headEnd type="none" w="med" len="med"/>
                      <a:tailEnd type="none" w="med" len="med"/>
                    </a:lnR>
                    <a:lnT w="6350" cap="flat" cmpd="sng" algn="ctr">
                      <a:solidFill>
                        <a:srgbClr val="0070C0"/>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DDEBF7"/>
                    </a:solidFill>
                  </a:tcPr>
                </a:tc>
                <a:extLst>
                  <a:ext uri="{0D108BD9-81ED-4DB2-BD59-A6C34878D82A}">
                    <a16:rowId xmlns:a16="http://schemas.microsoft.com/office/drawing/2014/main" val="195415239"/>
                  </a:ext>
                </a:extLst>
              </a:tr>
            </a:tbl>
          </a:graphicData>
        </a:graphic>
      </p:graphicFrame>
    </p:spTree>
    <p:extLst>
      <p:ext uri="{BB962C8B-B14F-4D97-AF65-F5344CB8AC3E}">
        <p14:creationId xmlns:p14="http://schemas.microsoft.com/office/powerpoint/2010/main" val="3508733380"/>
      </p:ext>
    </p:extLst>
  </p:cSld>
  <p:clrMapOvr>
    <a:masterClrMapping/>
  </p:clrMapOvr>
  <p:transition spd="slow">
    <p:push dir="u"/>
  </p:transition>
</p:sld>
</file>

<file path=ppt/theme/theme1.xml><?xml version="1.0" encoding="utf-8"?>
<a:theme xmlns:a="http://schemas.openxmlformats.org/drawingml/2006/main" name="Office Theme">
  <a:themeElements>
    <a:clrScheme name="Fairview &amp; Parkwood Mennonite Homes">
      <a:dk1>
        <a:sysClr val="windowText" lastClr="000000"/>
      </a:dk1>
      <a:lt1>
        <a:sysClr val="window" lastClr="FFFFFF"/>
      </a:lt1>
      <a:dk2>
        <a:srgbClr val="444444"/>
      </a:dk2>
      <a:lt2>
        <a:srgbClr val="82BDDD"/>
      </a:lt2>
      <a:accent1>
        <a:srgbClr val="CF5A0B"/>
      </a:accent1>
      <a:accent2>
        <a:srgbClr val="AFBF76"/>
      </a:accent2>
      <a:accent3>
        <a:srgbClr val="82BDDD"/>
      </a:accent3>
      <a:accent4>
        <a:srgbClr val="444444"/>
      </a:accent4>
      <a:accent5>
        <a:srgbClr val="CF5A0B"/>
      </a:accent5>
      <a:accent6>
        <a:srgbClr val="AFBF76"/>
      </a:accent6>
      <a:hlink>
        <a:srgbClr val="444444"/>
      </a:hlink>
      <a:folHlink>
        <a:srgbClr val="CF5A0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11988</TotalTime>
  <Words>1466</Words>
  <Application>Microsoft Office PowerPoint</Application>
  <PresentationFormat>On-screen Show (4:3)</PresentationFormat>
  <Paragraphs>633</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Office Theme</vt:lpstr>
      <vt:lpstr>PowerPoint Presentation</vt:lpstr>
      <vt:lpstr>PowerPoint Presentation</vt:lpstr>
      <vt:lpstr>PowerPoint Presentation</vt:lpstr>
      <vt:lpstr>PowerPoint Presentation</vt:lpstr>
    </vt:vector>
  </TitlesOfParts>
  <Company>MarsPh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Stella Ruza</dc:creator>
  <cp:lastModifiedBy>Alex Normandeau</cp:lastModifiedBy>
  <cp:revision>450</cp:revision>
  <cp:lastPrinted>2020-05-21T18:43:12Z</cp:lastPrinted>
  <dcterms:created xsi:type="dcterms:W3CDTF">2013-03-14T15:42:44Z</dcterms:created>
  <dcterms:modified xsi:type="dcterms:W3CDTF">2021-08-24T15:15:57Z</dcterms:modified>
</cp:coreProperties>
</file>