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430" r:id="rId2"/>
    <p:sldId id="440" r:id="rId3"/>
    <p:sldId id="439" r:id="rId4"/>
    <p:sldId id="435" r:id="rId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4953C1-ABD7-4CFB-969C-2937D7E55DE6}">
          <p14:sldIdLst>
            <p14:sldId id="430"/>
            <p14:sldId id="440"/>
            <p14:sldId id="439"/>
            <p14:sldId id="4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croix" initials="C" lastIdx="9" clrIdx="0">
    <p:extLst>
      <p:ext uri="{19B8F6BF-5375-455C-9EA6-DF929625EA0E}">
        <p15:presenceInfo xmlns:p15="http://schemas.microsoft.com/office/powerpoint/2012/main" userId="CLacroi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BF76"/>
    <a:srgbClr val="82BDDD"/>
    <a:srgbClr val="824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0" autoAdjust="0"/>
    <p:restoredTop sz="94249" autoAdjust="0"/>
  </p:normalViewPr>
  <p:slideViewPr>
    <p:cSldViewPr snapToGrid="0" snapToObjects="1">
      <p:cViewPr varScale="1">
        <p:scale>
          <a:sx n="86" d="100"/>
          <a:sy n="86" d="100"/>
        </p:scale>
        <p:origin x="1315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25" d="100"/>
          <a:sy n="125" d="100"/>
        </p:scale>
        <p:origin x="1206" y="-21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r">
              <a:defRPr sz="1200"/>
            </a:lvl1pPr>
          </a:lstStyle>
          <a:p>
            <a:fld id="{1BC3CF8A-E23D-4CF0-9C2B-8BA70584F05D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66" tIns="46433" rIns="92866" bIns="4643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89"/>
            <a:ext cx="5608320" cy="4183380"/>
          </a:xfrm>
          <a:prstGeom prst="rect">
            <a:avLst/>
          </a:prstGeom>
        </p:spPr>
        <p:txBody>
          <a:bodyPr vert="horz" lIns="92866" tIns="46433" rIns="92866" bIns="4643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r">
              <a:defRPr sz="1200"/>
            </a:lvl1pPr>
          </a:lstStyle>
          <a:p>
            <a:fld id="{B3B3A78B-94FC-4EBC-8089-9E74DEEF70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AB72B6-9B53-4F63-8EF3-D0D2DA6E8F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180" y="180299"/>
            <a:ext cx="2343945" cy="636527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06936" y="2264341"/>
            <a:ext cx="6567055" cy="2843934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itchFamily="34" charset="0"/>
              <a:buNone/>
              <a:defRPr sz="2800" b="1"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972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0"/>
          </a:gradFill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119744" y="2566266"/>
            <a:ext cx="6567055" cy="2843934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itchFamily="34" charset="0"/>
              <a:buNone/>
              <a:defRPr sz="2800" b="1"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6269"/>
            <a:ext cx="3657600" cy="103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5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085850"/>
            <a:ext cx="8229600" cy="4324350"/>
          </a:xfrm>
        </p:spPr>
        <p:txBody>
          <a:bodyPr/>
          <a:lstStyle>
            <a:lvl1pPr marL="363538" indent="-363538" algn="l">
              <a:buFont typeface="Arial" pitchFamily="34" charset="0"/>
              <a:buChar char="•"/>
              <a:defRPr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0756"/>
            <a:ext cx="8229600" cy="484038"/>
          </a:xfr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1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91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107" y="550300"/>
            <a:ext cx="3273692" cy="8890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9" y="525785"/>
            <a:ext cx="3168089" cy="89410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A44EBF8-D51D-47CC-8D9F-E540C2BE54BE}"/>
              </a:ext>
            </a:extLst>
          </p:cNvPr>
          <p:cNvSpPr txBox="1">
            <a:spLocks/>
          </p:cNvSpPr>
          <p:nvPr userDrawn="1"/>
        </p:nvSpPr>
        <p:spPr>
          <a:xfrm>
            <a:off x="1925782" y="2566266"/>
            <a:ext cx="6761017" cy="2843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31825" indent="-268288" algn="l" defTabSz="4572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914400" indent="-282575" algn="l" defTabSz="457200" rtl="0" eaLnBrk="1" latinLnBrk="0" hangingPunct="1">
              <a:spcBef>
                <a:spcPct val="20000"/>
              </a:spcBef>
              <a:buFont typeface="Gill Sans MT" pitchFamily="34" charset="0"/>
              <a:buChar char="–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807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98925"/>
            <a:ext cx="8229600" cy="48403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82891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1" r:id="rId3"/>
    <p:sldLayoutId id="2147483678" r:id="rId4"/>
    <p:sldLayoutId id="2147483674" r:id="rId5"/>
    <p:sldLayoutId id="2147483662" r:id="rId6"/>
    <p:sldLayoutId id="2147483650" r:id="rId7"/>
    <p:sldLayoutId id="2147483655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cap="none" baseline="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153989" y="635417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1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B06B63-7A91-4D74-8226-898E3ABF377E}"/>
              </a:ext>
            </a:extLst>
          </p:cNvPr>
          <p:cNvSpPr/>
          <p:nvPr/>
        </p:nvSpPr>
        <p:spPr>
          <a:xfrm>
            <a:off x="1489164" y="1033482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LTC Indicators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B292213-BB60-4807-82A2-CD1175DA9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823971"/>
              </p:ext>
            </p:extLst>
          </p:nvPr>
        </p:nvGraphicFramePr>
        <p:xfrm>
          <a:off x="343988" y="1858980"/>
          <a:ext cx="8460000" cy="3680236"/>
        </p:xfrm>
        <a:graphic>
          <a:graphicData uri="http://schemas.openxmlformats.org/drawingml/2006/table">
            <a:tbl>
              <a:tblPr/>
              <a:tblGrid>
                <a:gridCol w="2150397">
                  <a:extLst>
                    <a:ext uri="{9D8B030D-6E8A-4147-A177-3AD203B41FA5}">
                      <a16:colId xmlns:a16="http://schemas.microsoft.com/office/drawing/2014/main" val="1357974104"/>
                    </a:ext>
                  </a:extLst>
                </a:gridCol>
                <a:gridCol w="460166">
                  <a:extLst>
                    <a:ext uri="{9D8B030D-6E8A-4147-A177-3AD203B41FA5}">
                      <a16:colId xmlns:a16="http://schemas.microsoft.com/office/drawing/2014/main" val="849697445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2323251811"/>
                    </a:ext>
                  </a:extLst>
                </a:gridCol>
                <a:gridCol w="436570">
                  <a:extLst>
                    <a:ext uri="{9D8B030D-6E8A-4147-A177-3AD203B41FA5}">
                      <a16:colId xmlns:a16="http://schemas.microsoft.com/office/drawing/2014/main" val="1460463804"/>
                    </a:ext>
                  </a:extLst>
                </a:gridCol>
                <a:gridCol w="483765">
                  <a:extLst>
                    <a:ext uri="{9D8B030D-6E8A-4147-A177-3AD203B41FA5}">
                      <a16:colId xmlns:a16="http://schemas.microsoft.com/office/drawing/2014/main" val="2848205424"/>
                    </a:ext>
                  </a:extLst>
                </a:gridCol>
                <a:gridCol w="495567">
                  <a:extLst>
                    <a:ext uri="{9D8B030D-6E8A-4147-A177-3AD203B41FA5}">
                      <a16:colId xmlns:a16="http://schemas.microsoft.com/office/drawing/2014/main" val="1796438653"/>
                    </a:ext>
                  </a:extLst>
                </a:gridCol>
                <a:gridCol w="451317">
                  <a:extLst>
                    <a:ext uri="{9D8B030D-6E8A-4147-A177-3AD203B41FA5}">
                      <a16:colId xmlns:a16="http://schemas.microsoft.com/office/drawing/2014/main" val="3804148714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2726011051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1471191010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3970895941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2194469102"/>
                    </a:ext>
                  </a:extLst>
                </a:gridCol>
                <a:gridCol w="415921">
                  <a:extLst>
                    <a:ext uri="{9D8B030D-6E8A-4147-A177-3AD203B41FA5}">
                      <a16:colId xmlns:a16="http://schemas.microsoft.com/office/drawing/2014/main" val="2950593435"/>
                    </a:ext>
                  </a:extLst>
                </a:gridCol>
                <a:gridCol w="483765">
                  <a:extLst>
                    <a:ext uri="{9D8B030D-6E8A-4147-A177-3AD203B41FA5}">
                      <a16:colId xmlns:a16="http://schemas.microsoft.com/office/drawing/2014/main" val="661905879"/>
                    </a:ext>
                  </a:extLst>
                </a:gridCol>
                <a:gridCol w="460166">
                  <a:extLst>
                    <a:ext uri="{9D8B030D-6E8A-4147-A177-3AD203B41FA5}">
                      <a16:colId xmlns:a16="http://schemas.microsoft.com/office/drawing/2014/main" val="1304500255"/>
                    </a:ext>
                  </a:extLst>
                </a:gridCol>
                <a:gridCol w="542761">
                  <a:extLst>
                    <a:ext uri="{9D8B030D-6E8A-4147-A177-3AD203B41FA5}">
                      <a16:colId xmlns:a16="http://schemas.microsoft.com/office/drawing/2014/main" val="3131926716"/>
                    </a:ext>
                  </a:extLst>
                </a:gridCol>
              </a:tblGrid>
              <a:tr h="7623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 Term Care Indicators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Feb.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Apr.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Aug.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Month 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Month </a:t>
                      </a:r>
                      <a:b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678777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Monthly Occupancy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561273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814248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301149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133478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673679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920012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797174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799830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251238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&gt; $25,000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902432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113789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435345"/>
                  </a:ext>
                </a:extLst>
              </a:tr>
              <a:tr h="22305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92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52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0748D7-97D4-4B15-92D6-7D5F4D19AA48}"/>
              </a:ext>
            </a:extLst>
          </p:cNvPr>
          <p:cNvSpPr/>
          <p:nvPr/>
        </p:nvSpPr>
        <p:spPr>
          <a:xfrm>
            <a:off x="1314994" y="929337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LTC Indicators - Narrative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98C37-CA9C-4CD2-A63E-3B86A98E7AC4}"/>
              </a:ext>
            </a:extLst>
          </p:cNvPr>
          <p:cNvSpPr txBox="1">
            <a:spLocks/>
          </p:cNvSpPr>
          <p:nvPr/>
        </p:nvSpPr>
        <p:spPr>
          <a:xfrm>
            <a:off x="4153989" y="64928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2</a:t>
            </a:fld>
            <a:endParaRPr lang="en-US" dirty="0">
              <a:solidFill>
                <a:schemeClr val="accent5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D408060-EE95-4DF1-A158-21CB06E72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016556"/>
              </p:ext>
            </p:extLst>
          </p:nvPr>
        </p:nvGraphicFramePr>
        <p:xfrm>
          <a:off x="252000" y="1785358"/>
          <a:ext cx="8640001" cy="4484813"/>
        </p:xfrm>
        <a:graphic>
          <a:graphicData uri="http://schemas.openxmlformats.org/drawingml/2006/table">
            <a:tbl>
              <a:tblPr/>
              <a:tblGrid>
                <a:gridCol w="1767497">
                  <a:extLst>
                    <a:ext uri="{9D8B030D-6E8A-4147-A177-3AD203B41FA5}">
                      <a16:colId xmlns:a16="http://schemas.microsoft.com/office/drawing/2014/main" val="1729899405"/>
                    </a:ext>
                  </a:extLst>
                </a:gridCol>
                <a:gridCol w="612207">
                  <a:extLst>
                    <a:ext uri="{9D8B030D-6E8A-4147-A177-3AD203B41FA5}">
                      <a16:colId xmlns:a16="http://schemas.microsoft.com/office/drawing/2014/main" val="3240988502"/>
                    </a:ext>
                  </a:extLst>
                </a:gridCol>
                <a:gridCol w="6260297">
                  <a:extLst>
                    <a:ext uri="{9D8B030D-6E8A-4147-A177-3AD203B41FA5}">
                      <a16:colId xmlns:a16="http://schemas.microsoft.com/office/drawing/2014/main" val="1111680575"/>
                    </a:ext>
                  </a:extLst>
                </a:gridCol>
              </a:tblGrid>
              <a:tr h="34907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 Term Care Indicators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September 2021 - Narrative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691071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Monthly Occupancy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94.3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private rooms remain designated as COVID beds in case of an outbreak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7797321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471552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11834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906332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Orange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769505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6637772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390969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Review of 4 Critical Incidents Reported - 3 inquiries, 1 investigation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2364655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Written Notice with a Voluntary Plan of Correction relating to investigation of choking incident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658209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830834"/>
                  </a:ext>
                </a:extLst>
              </a:tr>
              <a:tr h="34907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Notice of Liability served to some members of the leadership team by way of a complaint as mandatory vaccination policy is established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831062"/>
                  </a:ext>
                </a:extLst>
              </a:tr>
              <a:tr h="34907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high numbers of new hires reflects the number of students hired through our partnership with </a:t>
                      </a:r>
                    </a:p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Conestoga College 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735299"/>
                  </a:ext>
                </a:extLst>
              </a:tr>
              <a:tr h="17813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593486"/>
                  </a:ext>
                </a:extLst>
              </a:tr>
              <a:tr h="349071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Successes/Challenges/Events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7700164"/>
                  </a:ext>
                </a:extLst>
              </a:tr>
              <a:tr h="349071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Accreditation Primer- all 93 standards met!  Multiple students hired helps to ease some of the PSW staffing challenge.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802886"/>
                  </a:ext>
                </a:extLst>
              </a:tr>
              <a:tr h="349071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Challenges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Anticipating staffing needs following Oct. 31st deadline for vaccination.  Working on a staffing plan in preparation for the transition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435672"/>
                  </a:ext>
                </a:extLst>
              </a:tr>
              <a:tr h="430946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 Dose vaccinations offered to residents; Kindness Way walk both Parkwood residents walking program and the larger event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313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22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127864" y="638837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3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0748D7-97D4-4B15-92D6-7D5F4D19AA48}"/>
              </a:ext>
            </a:extLst>
          </p:cNvPr>
          <p:cNvSpPr/>
          <p:nvPr/>
        </p:nvSpPr>
        <p:spPr>
          <a:xfrm>
            <a:off x="1314994" y="962139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Suites Indicators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A83F0D1-1F7A-4CA6-8A4D-701D566CB2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040234"/>
              </p:ext>
            </p:extLst>
          </p:nvPr>
        </p:nvGraphicFramePr>
        <p:xfrm>
          <a:off x="431999" y="1890778"/>
          <a:ext cx="8280002" cy="3834491"/>
        </p:xfrm>
        <a:graphic>
          <a:graphicData uri="http://schemas.openxmlformats.org/drawingml/2006/table">
            <a:tbl>
              <a:tblPr/>
              <a:tblGrid>
                <a:gridCol w="2104646">
                  <a:extLst>
                    <a:ext uri="{9D8B030D-6E8A-4147-A177-3AD203B41FA5}">
                      <a16:colId xmlns:a16="http://schemas.microsoft.com/office/drawing/2014/main" val="1440932487"/>
                    </a:ext>
                  </a:extLst>
                </a:gridCol>
                <a:gridCol w="450376">
                  <a:extLst>
                    <a:ext uri="{9D8B030D-6E8A-4147-A177-3AD203B41FA5}">
                      <a16:colId xmlns:a16="http://schemas.microsoft.com/office/drawing/2014/main" val="4033991706"/>
                    </a:ext>
                  </a:extLst>
                </a:gridCol>
                <a:gridCol w="407071">
                  <a:extLst>
                    <a:ext uri="{9D8B030D-6E8A-4147-A177-3AD203B41FA5}">
                      <a16:colId xmlns:a16="http://schemas.microsoft.com/office/drawing/2014/main" val="3493430476"/>
                    </a:ext>
                  </a:extLst>
                </a:gridCol>
                <a:gridCol w="427280">
                  <a:extLst>
                    <a:ext uri="{9D8B030D-6E8A-4147-A177-3AD203B41FA5}">
                      <a16:colId xmlns:a16="http://schemas.microsoft.com/office/drawing/2014/main" val="767599103"/>
                    </a:ext>
                  </a:extLst>
                </a:gridCol>
                <a:gridCol w="473473">
                  <a:extLst>
                    <a:ext uri="{9D8B030D-6E8A-4147-A177-3AD203B41FA5}">
                      <a16:colId xmlns:a16="http://schemas.microsoft.com/office/drawing/2014/main" val="1252547694"/>
                    </a:ext>
                  </a:extLst>
                </a:gridCol>
                <a:gridCol w="485022">
                  <a:extLst>
                    <a:ext uri="{9D8B030D-6E8A-4147-A177-3AD203B41FA5}">
                      <a16:colId xmlns:a16="http://schemas.microsoft.com/office/drawing/2014/main" val="573647692"/>
                    </a:ext>
                  </a:extLst>
                </a:gridCol>
                <a:gridCol w="441716">
                  <a:extLst>
                    <a:ext uri="{9D8B030D-6E8A-4147-A177-3AD203B41FA5}">
                      <a16:colId xmlns:a16="http://schemas.microsoft.com/office/drawing/2014/main" val="1755126304"/>
                    </a:ext>
                  </a:extLst>
                </a:gridCol>
                <a:gridCol w="407071">
                  <a:extLst>
                    <a:ext uri="{9D8B030D-6E8A-4147-A177-3AD203B41FA5}">
                      <a16:colId xmlns:a16="http://schemas.microsoft.com/office/drawing/2014/main" val="1564440897"/>
                    </a:ext>
                  </a:extLst>
                </a:gridCol>
                <a:gridCol w="407071">
                  <a:extLst>
                    <a:ext uri="{9D8B030D-6E8A-4147-A177-3AD203B41FA5}">
                      <a16:colId xmlns:a16="http://schemas.microsoft.com/office/drawing/2014/main" val="2966967384"/>
                    </a:ext>
                  </a:extLst>
                </a:gridCol>
                <a:gridCol w="407071">
                  <a:extLst>
                    <a:ext uri="{9D8B030D-6E8A-4147-A177-3AD203B41FA5}">
                      <a16:colId xmlns:a16="http://schemas.microsoft.com/office/drawing/2014/main" val="768296415"/>
                    </a:ext>
                  </a:extLst>
                </a:gridCol>
                <a:gridCol w="407071">
                  <a:extLst>
                    <a:ext uri="{9D8B030D-6E8A-4147-A177-3AD203B41FA5}">
                      <a16:colId xmlns:a16="http://schemas.microsoft.com/office/drawing/2014/main" val="1958564830"/>
                    </a:ext>
                  </a:extLst>
                </a:gridCol>
                <a:gridCol w="407071">
                  <a:extLst>
                    <a:ext uri="{9D8B030D-6E8A-4147-A177-3AD203B41FA5}">
                      <a16:colId xmlns:a16="http://schemas.microsoft.com/office/drawing/2014/main" val="1680285845"/>
                    </a:ext>
                  </a:extLst>
                </a:gridCol>
                <a:gridCol w="473473">
                  <a:extLst>
                    <a:ext uri="{9D8B030D-6E8A-4147-A177-3AD203B41FA5}">
                      <a16:colId xmlns:a16="http://schemas.microsoft.com/office/drawing/2014/main" val="3667676407"/>
                    </a:ext>
                  </a:extLst>
                </a:gridCol>
                <a:gridCol w="450376">
                  <a:extLst>
                    <a:ext uri="{9D8B030D-6E8A-4147-A177-3AD203B41FA5}">
                      <a16:colId xmlns:a16="http://schemas.microsoft.com/office/drawing/2014/main" val="1811560821"/>
                    </a:ext>
                  </a:extLst>
                </a:gridCol>
                <a:gridCol w="531214">
                  <a:extLst>
                    <a:ext uri="{9D8B030D-6E8A-4147-A177-3AD203B41FA5}">
                      <a16:colId xmlns:a16="http://schemas.microsoft.com/office/drawing/2014/main" val="1668674138"/>
                    </a:ext>
                  </a:extLst>
                </a:gridCol>
              </a:tblGrid>
              <a:tr h="66083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Parkwood Suites Indicators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Feb.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Apr.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Aug.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Month 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Month </a:t>
                      </a:r>
                      <a:b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229066"/>
                  </a:ext>
                </a:extLst>
              </a:tr>
              <a:tr h="24660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Suites (76)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39202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GH (18)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003303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859344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728697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674883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49685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286728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0 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471018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10648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641147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&gt; $25,000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995269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941353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050441"/>
                  </a:ext>
                </a:extLst>
              </a:tr>
              <a:tr h="225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8632" marR="8632" marT="8632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359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878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153989" y="6476409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4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0748D7-97D4-4B15-92D6-7D5F4D19AA48}"/>
              </a:ext>
            </a:extLst>
          </p:cNvPr>
          <p:cNvSpPr/>
          <p:nvPr/>
        </p:nvSpPr>
        <p:spPr>
          <a:xfrm>
            <a:off x="1358535" y="983731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Suites Indicators - Narrative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B2D47E9-7E60-4B33-99D2-EE56BFBBB3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117292"/>
              </p:ext>
            </p:extLst>
          </p:nvPr>
        </p:nvGraphicFramePr>
        <p:xfrm>
          <a:off x="457200" y="1857273"/>
          <a:ext cx="8229600" cy="4180246"/>
        </p:xfrm>
        <a:graphic>
          <a:graphicData uri="http://schemas.openxmlformats.org/drawingml/2006/table">
            <a:tbl>
              <a:tblPr/>
              <a:tblGrid>
                <a:gridCol w="2068286">
                  <a:extLst>
                    <a:ext uri="{9D8B030D-6E8A-4147-A177-3AD203B41FA5}">
                      <a16:colId xmlns:a16="http://schemas.microsoft.com/office/drawing/2014/main" val="2842946315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1061849531"/>
                    </a:ext>
                  </a:extLst>
                </a:gridCol>
                <a:gridCol w="5638800">
                  <a:extLst>
                    <a:ext uri="{9D8B030D-6E8A-4147-A177-3AD203B41FA5}">
                      <a16:colId xmlns:a16="http://schemas.microsoft.com/office/drawing/2014/main" val="1890466210"/>
                    </a:ext>
                  </a:extLst>
                </a:gridCol>
              </a:tblGrid>
              <a:tr h="28215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Parkwood Suites Indicators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1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September 2021 Narrative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356351"/>
                  </a:ext>
                </a:extLst>
              </a:tr>
              <a:tr h="14813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Suites (77)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empty units, 97% full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710387"/>
                  </a:ext>
                </a:extLst>
              </a:tr>
              <a:tr h="14813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GH (18)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18 full, 23 tenants; 100% full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6167821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813180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627637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15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407013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15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75114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277424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2128470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771933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411499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Boiler in the Suites replaced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985961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A" sz="11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Notice of Liability served to some members of the leadership team by way of a complaint as mandatory vaccination policy is established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4982974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952599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6789451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Successes/Challenges/Events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337817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Increased interest in Retirement Home accommodation - 12 new admissions.  </a:t>
                      </a:r>
                    </a:p>
                    <a:p>
                      <a:pPr algn="l" fontAlgn="ctr"/>
                      <a:r>
                        <a:rPr lang="en-US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Occupancy now 97%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70532"/>
                  </a:ext>
                </a:extLst>
              </a:tr>
              <a:tr h="282158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Challenges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RPN - recruiting and hiring RPN is very challenging.  A great deal of time and resources are used to recruit, hire and train RPN's without success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338993"/>
                  </a:ext>
                </a:extLst>
              </a:tr>
              <a:tr h="141079">
                <a:tc>
                  <a:txBody>
                    <a:bodyPr/>
                    <a:lstStyle/>
                    <a:p>
                      <a:pPr algn="r" fontAlgn="ctr"/>
                      <a:r>
                        <a:rPr lang="en-CA" sz="11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</a:p>
                  </a:txBody>
                  <a:tcPr marL="7054" marR="7054" marT="7054" marB="0" anchor="ctr">
                    <a:lnL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Kindness Way Walk</a:t>
                      </a:r>
                    </a:p>
                  </a:txBody>
                  <a:tcPr marL="7054" marR="7054" marT="7054" marB="0" anchor="ctr">
                    <a:lnL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7057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973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airview &amp; Parkwood Mennonite Homes">
      <a:dk1>
        <a:sysClr val="windowText" lastClr="000000"/>
      </a:dk1>
      <a:lt1>
        <a:sysClr val="window" lastClr="FFFFFF"/>
      </a:lt1>
      <a:dk2>
        <a:srgbClr val="444444"/>
      </a:dk2>
      <a:lt2>
        <a:srgbClr val="82BDDD"/>
      </a:lt2>
      <a:accent1>
        <a:srgbClr val="CF5A0B"/>
      </a:accent1>
      <a:accent2>
        <a:srgbClr val="AFBF76"/>
      </a:accent2>
      <a:accent3>
        <a:srgbClr val="82BDDD"/>
      </a:accent3>
      <a:accent4>
        <a:srgbClr val="444444"/>
      </a:accent4>
      <a:accent5>
        <a:srgbClr val="CF5A0B"/>
      </a:accent5>
      <a:accent6>
        <a:srgbClr val="AFBF76"/>
      </a:accent6>
      <a:hlink>
        <a:srgbClr val="444444"/>
      </a:hlink>
      <a:folHlink>
        <a:srgbClr val="CF5A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12234</TotalTime>
  <Words>1000</Words>
  <Application>Microsoft Office PowerPoint</Application>
  <PresentationFormat>On-screen Show (4:3)</PresentationFormat>
  <Paragraphs>556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Courier New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MarsPh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Stella Ruza</dc:creator>
  <cp:lastModifiedBy>Alex Normandeau</cp:lastModifiedBy>
  <cp:revision>487</cp:revision>
  <cp:lastPrinted>2020-02-18T20:24:00Z</cp:lastPrinted>
  <dcterms:created xsi:type="dcterms:W3CDTF">2013-03-14T15:42:44Z</dcterms:created>
  <dcterms:modified xsi:type="dcterms:W3CDTF">2021-10-22T15:37:12Z</dcterms:modified>
</cp:coreProperties>
</file>