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430" r:id="rId2"/>
    <p:sldId id="436" r:id="rId3"/>
    <p:sldId id="432" r:id="rId4"/>
    <p:sldId id="437" r:id="rId5"/>
  </p:sldIdLst>
  <p:sldSz cx="9144000" cy="6858000" type="screen4x3"/>
  <p:notesSz cx="7010400" cy="92360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64953C1-ABD7-4CFB-969C-2937D7E55DE6}">
          <p14:sldIdLst>
            <p14:sldId id="430"/>
            <p14:sldId id="436"/>
            <p14:sldId id="432"/>
            <p14:sldId id="43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Lacroix" initials="C" lastIdx="9" clrIdx="0">
    <p:extLst>
      <p:ext uri="{19B8F6BF-5375-455C-9EA6-DF929625EA0E}">
        <p15:presenceInfo xmlns:p15="http://schemas.microsoft.com/office/powerpoint/2012/main" userId="CLacroix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2BDDF"/>
    <a:srgbClr val="82BDDD"/>
    <a:srgbClr val="8244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29" autoAdjust="0"/>
    <p:restoredTop sz="94249" autoAdjust="0"/>
  </p:normalViewPr>
  <p:slideViewPr>
    <p:cSldViewPr snapToGrid="0" snapToObjects="1">
      <p:cViewPr varScale="1">
        <p:scale>
          <a:sx n="68" d="100"/>
          <a:sy n="68" d="100"/>
        </p:scale>
        <p:origin x="1208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>
        <p:scale>
          <a:sx n="125" d="100"/>
          <a:sy n="125" d="100"/>
        </p:scale>
        <p:origin x="1206" y="-213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1804"/>
          </a:xfrm>
          <a:prstGeom prst="rect">
            <a:avLst/>
          </a:prstGeom>
        </p:spPr>
        <p:txBody>
          <a:bodyPr vert="horz" lIns="92866" tIns="46433" rIns="92866" bIns="46433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1"/>
            <a:ext cx="3037840" cy="461804"/>
          </a:xfrm>
          <a:prstGeom prst="rect">
            <a:avLst/>
          </a:prstGeom>
        </p:spPr>
        <p:txBody>
          <a:bodyPr vert="horz" lIns="92866" tIns="46433" rIns="92866" bIns="46433" rtlCol="0"/>
          <a:lstStyle>
            <a:lvl1pPr algn="r">
              <a:defRPr sz="1200"/>
            </a:lvl1pPr>
          </a:lstStyle>
          <a:p>
            <a:fld id="{1BC3CF8A-E23D-4CF0-9C2B-8BA70584F05D}" type="datetimeFigureOut">
              <a:rPr lang="en-US" smtClean="0"/>
              <a:pPr/>
              <a:t>10/21/2021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5388" y="692150"/>
            <a:ext cx="46196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866" tIns="46433" rIns="92866" bIns="46433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387135"/>
            <a:ext cx="5608320" cy="4156234"/>
          </a:xfrm>
          <a:prstGeom prst="rect">
            <a:avLst/>
          </a:prstGeom>
        </p:spPr>
        <p:txBody>
          <a:bodyPr vert="horz" lIns="92866" tIns="46433" rIns="92866" bIns="46433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9"/>
            <a:ext cx="3037840" cy="461804"/>
          </a:xfrm>
          <a:prstGeom prst="rect">
            <a:avLst/>
          </a:prstGeom>
        </p:spPr>
        <p:txBody>
          <a:bodyPr vert="horz" lIns="92866" tIns="46433" rIns="92866" bIns="46433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72669"/>
            <a:ext cx="3037840" cy="461804"/>
          </a:xfrm>
          <a:prstGeom prst="rect">
            <a:avLst/>
          </a:prstGeom>
        </p:spPr>
        <p:txBody>
          <a:bodyPr vert="horz" lIns="92866" tIns="46433" rIns="92866" bIns="46433" rtlCol="0" anchor="b"/>
          <a:lstStyle>
            <a:lvl1pPr algn="r">
              <a:defRPr sz="1200"/>
            </a:lvl1pPr>
          </a:lstStyle>
          <a:p>
            <a:fld id="{B3B3A78B-94FC-4EBC-8089-9E74DEEF70A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10200"/>
            <a:ext cx="9144000" cy="146304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463040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accent2"/>
              </a:gs>
            </a:gsLst>
            <a:lin ang="5400000" scaled="0"/>
          </a:gradFill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3C7F964-885C-4902-A138-4679FBDD75B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3922" y="190223"/>
            <a:ext cx="2448000" cy="690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2653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10200"/>
            <a:ext cx="9144000" cy="14630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46304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CAB72B6-9B53-4F63-8EF3-D0D2DA6E8FF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0236" y="180299"/>
            <a:ext cx="2783890" cy="756000"/>
          </a:xfrm>
          <a:prstGeom prst="rect">
            <a:avLst/>
          </a:prstGeom>
        </p:spPr>
      </p:pic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1006936" y="2264341"/>
            <a:ext cx="6567055" cy="2843934"/>
          </a:xfrm>
        </p:spPr>
        <p:txBody>
          <a:bodyPr lIns="0" tIns="0" rIns="0" bIns="0">
            <a:noAutofit/>
          </a:bodyPr>
          <a:lstStyle>
            <a:lvl1pPr marL="0" indent="0" algn="l">
              <a:buFont typeface="Arial" pitchFamily="34" charset="0"/>
              <a:buNone/>
              <a:defRPr sz="2800" b="1">
                <a:solidFill>
                  <a:schemeClr val="accent4"/>
                </a:solidFill>
              </a:defRPr>
            </a:lvl1pPr>
            <a:lvl2pPr marL="631825" indent="-268288" algn="l">
              <a:buFont typeface="Courier New" pitchFamily="49" charset="0"/>
              <a:buChar char="o"/>
              <a:defRPr>
                <a:solidFill>
                  <a:schemeClr val="accent4"/>
                </a:solidFill>
              </a:defRPr>
            </a:lvl2pPr>
            <a:lvl3pPr marL="914400" indent="-282575" algn="l">
              <a:buFont typeface="Gill Sans MT" pitchFamily="34" charset="0"/>
              <a:buChar char="–"/>
              <a:defRPr>
                <a:solidFill>
                  <a:schemeClr val="accent4"/>
                </a:solidFill>
              </a:defRPr>
            </a:lvl3pPr>
            <a:lvl4pPr marL="1371600" indent="0" algn="l">
              <a:buFont typeface="Arial" pitchFamily="34" charset="0"/>
              <a:buChar char="•"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>
              <a:buFont typeface="Arial" pitchFamily="34" charset="0"/>
              <a:buChar char="•"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8972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10200"/>
            <a:ext cx="9144000" cy="146304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463040"/>
          </a:xfrm>
          <a:prstGeom prst="rect">
            <a:avLst/>
          </a:prstGeom>
        </p:spPr>
      </p:pic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7200" y="1085850"/>
            <a:ext cx="8229600" cy="4324350"/>
          </a:xfrm>
        </p:spPr>
        <p:txBody>
          <a:bodyPr/>
          <a:lstStyle>
            <a:lvl1pPr marL="363538" indent="-363538" algn="l">
              <a:buFont typeface="Arial" pitchFamily="34" charset="0"/>
              <a:buChar char="•"/>
              <a:defRPr>
                <a:solidFill>
                  <a:schemeClr val="accent4"/>
                </a:solidFill>
              </a:defRPr>
            </a:lvl1pPr>
            <a:lvl2pPr marL="631825" indent="-268288" algn="l">
              <a:buFont typeface="Courier New" pitchFamily="49" charset="0"/>
              <a:buChar char="o"/>
              <a:defRPr>
                <a:solidFill>
                  <a:schemeClr val="accent4"/>
                </a:solidFill>
              </a:defRPr>
            </a:lvl2pPr>
            <a:lvl3pPr marL="914400" indent="-282575" algn="l">
              <a:buFont typeface="Gill Sans MT" pitchFamily="34" charset="0"/>
              <a:buChar char="–"/>
              <a:defRPr>
                <a:solidFill>
                  <a:schemeClr val="accent4"/>
                </a:solidFill>
              </a:defRPr>
            </a:lvl3pPr>
            <a:lvl4pPr marL="1371600" indent="0" algn="l">
              <a:buFont typeface="Arial" pitchFamily="34" charset="0"/>
              <a:buChar char="•"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>
              <a:buFont typeface="Arial" pitchFamily="34" charset="0"/>
              <a:buChar char="•"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0756"/>
            <a:ext cx="8229600" cy="484038"/>
          </a:xfrm>
        </p:spPr>
        <p:txBody>
          <a:bodyPr/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84FB1C1-EC84-410A-AB4B-EDFCAE10A83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4635" y="6107397"/>
            <a:ext cx="2052165" cy="55728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3C7F964-885C-4902-A138-4679FBDD75B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085572"/>
            <a:ext cx="1985966" cy="560484"/>
          </a:xfrm>
          <a:prstGeom prst="rect">
            <a:avLst/>
          </a:prstGeom>
        </p:spPr>
      </p:pic>
      <p:sp>
        <p:nvSpPr>
          <p:cNvPr id="15" name="Slide Number Placeholder 3">
            <a:extLst>
              <a:ext uri="{FF2B5EF4-FFF2-40B4-BE49-F238E27FC236}">
                <a16:creationId xmlns:a16="http://schemas.microsoft.com/office/drawing/2014/main" id="{0AEC5C15-79EA-40CE-9D3C-475150D96F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05200" y="6356350"/>
            <a:ext cx="2133600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9CD38EA4-8A41-7F4F-9455-93DA50595F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44117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10200"/>
            <a:ext cx="9144000" cy="146304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46304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84FB1C1-EC84-410A-AB4B-EDFCAE10A83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4635" y="6107397"/>
            <a:ext cx="2052165" cy="55728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3C7F964-885C-4902-A138-4679FBDD75B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085572"/>
            <a:ext cx="1985966" cy="560484"/>
          </a:xfrm>
          <a:prstGeom prst="rect">
            <a:avLst/>
          </a:prstGeom>
        </p:spPr>
      </p:pic>
      <p:sp>
        <p:nvSpPr>
          <p:cNvPr id="12" name="Slide Number Placeholder 3">
            <a:extLst>
              <a:ext uri="{FF2B5EF4-FFF2-40B4-BE49-F238E27FC236}">
                <a16:creationId xmlns:a16="http://schemas.microsoft.com/office/drawing/2014/main" id="{0AEC5C15-79EA-40CE-9D3C-475150D96F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05200" y="6356350"/>
            <a:ext cx="2133600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9CD38EA4-8A41-7F4F-9455-93DA50595F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69114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10200"/>
            <a:ext cx="9144000" cy="146304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46304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84FB1C1-EC84-410A-AB4B-EDFCAE10A83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3107" y="550300"/>
            <a:ext cx="3273692" cy="88900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3C7F964-885C-4902-A138-4679FBDD75B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219" y="525785"/>
            <a:ext cx="3168089" cy="894105"/>
          </a:xfrm>
          <a:prstGeom prst="rect">
            <a:avLst/>
          </a:prstGeom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3A44EBF8-D51D-47CC-8D9F-E540C2BE54BE}"/>
              </a:ext>
            </a:extLst>
          </p:cNvPr>
          <p:cNvSpPr txBox="1">
            <a:spLocks/>
          </p:cNvSpPr>
          <p:nvPr userDrawn="1"/>
        </p:nvSpPr>
        <p:spPr>
          <a:xfrm>
            <a:off x="1925782" y="2566266"/>
            <a:ext cx="6761017" cy="284393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1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marL="631825" indent="-268288" algn="l" defTabSz="4572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8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2pPr>
            <a:lvl3pPr marL="914400" indent="-282575" algn="l" defTabSz="457200" rtl="0" eaLnBrk="1" latinLnBrk="0" hangingPunct="1">
              <a:spcBef>
                <a:spcPct val="20000"/>
              </a:spcBef>
              <a:buFont typeface="Gill Sans MT" pitchFamily="34" charset="0"/>
              <a:buChar char="–"/>
              <a:defRPr sz="18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018074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CD38EA4-8A41-7F4F-9455-93DA50595FF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98925"/>
            <a:ext cx="8229600" cy="484038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82891"/>
            <a:ext cx="8229600" cy="4525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5" r:id="rId2"/>
    <p:sldLayoutId id="2147483671" r:id="rId3"/>
    <p:sldLayoutId id="2147483678" r:id="rId4"/>
    <p:sldLayoutId id="2147483674" r:id="rId5"/>
    <p:sldLayoutId id="2147483662" r:id="rId6"/>
    <p:sldLayoutId id="2147483650" r:id="rId7"/>
    <p:sldLayoutId id="2147483655" r:id="rId8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2400" b="1" kern="1200" cap="none" baseline="0">
          <a:solidFill>
            <a:schemeClr val="accent4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accent4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accent4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accent4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accent4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accent4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E3F6F2-C748-40F9-B310-6C6A421289AF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572000" y="6133976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accent5"/>
                </a:solidFill>
              </a:rPr>
              <a:t>Page </a:t>
            </a:r>
            <a:fld id="{9CD38EA4-8A41-7F4F-9455-93DA50595FFF}" type="slidenum">
              <a:rPr lang="en-US" smtClean="0">
                <a:solidFill>
                  <a:schemeClr val="accent5"/>
                </a:solidFill>
              </a:rPr>
              <a:pPr/>
              <a:t>1</a:t>
            </a:fld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F6A1ABF-5FA0-4A71-A958-4EC625D9473C}"/>
              </a:ext>
            </a:extLst>
          </p:cNvPr>
          <p:cNvSpPr/>
          <p:nvPr/>
        </p:nvSpPr>
        <p:spPr>
          <a:xfrm>
            <a:off x="1465602" y="1181417"/>
            <a:ext cx="6660000" cy="523220"/>
          </a:xfrm>
          <a:prstGeom prst="rect">
            <a:avLst/>
          </a:prstGeom>
          <a:ln>
            <a:solidFill>
              <a:srgbClr val="82BDDF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2800" b="1" cap="none" spc="0" dirty="0">
                <a:ln/>
                <a:solidFill>
                  <a:schemeClr val="accent3">
                    <a:lumMod val="75000"/>
                  </a:schemeClr>
                </a:solidFill>
                <a:effectLst/>
              </a:rPr>
              <a:t>Fairview LTC Indicators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4FF66E8F-7EF3-437A-8A83-9307F733EA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6043580"/>
              </p:ext>
            </p:extLst>
          </p:nvPr>
        </p:nvGraphicFramePr>
        <p:xfrm>
          <a:off x="432000" y="1994231"/>
          <a:ext cx="8280000" cy="3779995"/>
        </p:xfrm>
        <a:graphic>
          <a:graphicData uri="http://schemas.openxmlformats.org/drawingml/2006/table">
            <a:tbl>
              <a:tblPr/>
              <a:tblGrid>
                <a:gridCol w="1918179">
                  <a:extLst>
                    <a:ext uri="{9D8B030D-6E8A-4147-A177-3AD203B41FA5}">
                      <a16:colId xmlns:a16="http://schemas.microsoft.com/office/drawing/2014/main" val="1141139326"/>
                    </a:ext>
                  </a:extLst>
                </a:gridCol>
                <a:gridCol w="455458">
                  <a:extLst>
                    <a:ext uri="{9D8B030D-6E8A-4147-A177-3AD203B41FA5}">
                      <a16:colId xmlns:a16="http://schemas.microsoft.com/office/drawing/2014/main" val="3939517809"/>
                    </a:ext>
                  </a:extLst>
                </a:gridCol>
                <a:gridCol w="432101">
                  <a:extLst>
                    <a:ext uri="{9D8B030D-6E8A-4147-A177-3AD203B41FA5}">
                      <a16:colId xmlns:a16="http://schemas.microsoft.com/office/drawing/2014/main" val="666276064"/>
                    </a:ext>
                  </a:extLst>
                </a:gridCol>
                <a:gridCol w="446700">
                  <a:extLst>
                    <a:ext uri="{9D8B030D-6E8A-4147-A177-3AD203B41FA5}">
                      <a16:colId xmlns:a16="http://schemas.microsoft.com/office/drawing/2014/main" val="4014292893"/>
                    </a:ext>
                  </a:extLst>
                </a:gridCol>
                <a:gridCol w="478816">
                  <a:extLst>
                    <a:ext uri="{9D8B030D-6E8A-4147-A177-3AD203B41FA5}">
                      <a16:colId xmlns:a16="http://schemas.microsoft.com/office/drawing/2014/main" val="2824349474"/>
                    </a:ext>
                  </a:extLst>
                </a:gridCol>
                <a:gridCol w="446700">
                  <a:extLst>
                    <a:ext uri="{9D8B030D-6E8A-4147-A177-3AD203B41FA5}">
                      <a16:colId xmlns:a16="http://schemas.microsoft.com/office/drawing/2014/main" val="373238758"/>
                    </a:ext>
                  </a:extLst>
                </a:gridCol>
                <a:gridCol w="446700">
                  <a:extLst>
                    <a:ext uri="{9D8B030D-6E8A-4147-A177-3AD203B41FA5}">
                      <a16:colId xmlns:a16="http://schemas.microsoft.com/office/drawing/2014/main" val="1810235845"/>
                    </a:ext>
                  </a:extLst>
                </a:gridCol>
                <a:gridCol w="408745">
                  <a:extLst>
                    <a:ext uri="{9D8B030D-6E8A-4147-A177-3AD203B41FA5}">
                      <a16:colId xmlns:a16="http://schemas.microsoft.com/office/drawing/2014/main" val="4261567787"/>
                    </a:ext>
                  </a:extLst>
                </a:gridCol>
                <a:gridCol w="408745">
                  <a:extLst>
                    <a:ext uri="{9D8B030D-6E8A-4147-A177-3AD203B41FA5}">
                      <a16:colId xmlns:a16="http://schemas.microsoft.com/office/drawing/2014/main" val="2523884941"/>
                    </a:ext>
                  </a:extLst>
                </a:gridCol>
                <a:gridCol w="408745">
                  <a:extLst>
                    <a:ext uri="{9D8B030D-6E8A-4147-A177-3AD203B41FA5}">
                      <a16:colId xmlns:a16="http://schemas.microsoft.com/office/drawing/2014/main" val="3670162355"/>
                    </a:ext>
                  </a:extLst>
                </a:gridCol>
                <a:gridCol w="408745">
                  <a:extLst>
                    <a:ext uri="{9D8B030D-6E8A-4147-A177-3AD203B41FA5}">
                      <a16:colId xmlns:a16="http://schemas.microsoft.com/office/drawing/2014/main" val="2311258732"/>
                    </a:ext>
                  </a:extLst>
                </a:gridCol>
                <a:gridCol w="455458">
                  <a:extLst>
                    <a:ext uri="{9D8B030D-6E8A-4147-A177-3AD203B41FA5}">
                      <a16:colId xmlns:a16="http://schemas.microsoft.com/office/drawing/2014/main" val="3768902784"/>
                    </a:ext>
                  </a:extLst>
                </a:gridCol>
                <a:gridCol w="478816">
                  <a:extLst>
                    <a:ext uri="{9D8B030D-6E8A-4147-A177-3AD203B41FA5}">
                      <a16:colId xmlns:a16="http://schemas.microsoft.com/office/drawing/2014/main" val="862976278"/>
                    </a:ext>
                  </a:extLst>
                </a:gridCol>
                <a:gridCol w="490493">
                  <a:extLst>
                    <a:ext uri="{9D8B030D-6E8A-4147-A177-3AD203B41FA5}">
                      <a16:colId xmlns:a16="http://schemas.microsoft.com/office/drawing/2014/main" val="3862043463"/>
                    </a:ext>
                  </a:extLst>
                </a:gridCol>
                <a:gridCol w="595599">
                  <a:extLst>
                    <a:ext uri="{9D8B030D-6E8A-4147-A177-3AD203B41FA5}">
                      <a16:colId xmlns:a16="http://schemas.microsoft.com/office/drawing/2014/main" val="2734545078"/>
                    </a:ext>
                  </a:extLst>
                </a:gridCol>
              </a:tblGrid>
              <a:tr h="773164">
                <a:tc>
                  <a:txBody>
                    <a:bodyPr/>
                    <a:lstStyle/>
                    <a:p>
                      <a:pPr algn="l" fontAlgn="ctr"/>
                      <a:r>
                        <a:rPr lang="en-CA" sz="12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Long-Term Care Indicators</a:t>
                      </a:r>
                    </a:p>
                  </a:txBody>
                  <a:tcPr marL="8718" marR="8718" marT="8718" marB="0" anchor="ctr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Oct.</a:t>
                      </a:r>
                      <a:b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2020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Nov.</a:t>
                      </a:r>
                      <a:b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2020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Dec.</a:t>
                      </a:r>
                      <a:b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2020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Jan.</a:t>
                      </a:r>
                      <a:b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Feb.</a:t>
                      </a:r>
                      <a:b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Mar.</a:t>
                      </a:r>
                      <a:b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Apr.</a:t>
                      </a:r>
                      <a:b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May</a:t>
                      </a:r>
                      <a:b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June</a:t>
                      </a:r>
                      <a:b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July</a:t>
                      </a:r>
                      <a:b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Aug.</a:t>
                      </a:r>
                      <a:b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Sept.</a:t>
                      </a:r>
                      <a:b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  <a:b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Month Sum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12  </a:t>
                      </a:r>
                      <a:b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Month</a:t>
                      </a:r>
                      <a:b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Average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0522201"/>
                  </a:ext>
                </a:extLst>
              </a:tr>
              <a:tr h="225510"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 Monthly Occupancy</a:t>
                      </a:r>
                    </a:p>
                  </a:txBody>
                  <a:tcPr marL="8718" marR="8718" marT="8718" marB="0" anchor="ctr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91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94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93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98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97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97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98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98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98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96.3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1543494"/>
                  </a:ext>
                </a:extLst>
              </a:tr>
              <a:tr h="225510"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Admissions</a:t>
                      </a:r>
                    </a:p>
                  </a:txBody>
                  <a:tcPr marL="8718" marR="8718" marT="8718" marB="0" anchor="ctr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33.0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8912231"/>
                  </a:ext>
                </a:extLst>
              </a:tr>
              <a:tr h="225510"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Discharges / Deaths</a:t>
                      </a:r>
                    </a:p>
                  </a:txBody>
                  <a:tcPr marL="8718" marR="8718" marT="8718" marB="0" anchor="ctr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28.0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2.3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78493"/>
                  </a:ext>
                </a:extLst>
              </a:tr>
              <a:tr h="225510"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Complaints (</a:t>
                      </a:r>
                      <a:r>
                        <a:rPr lang="en-CA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Resident</a:t>
                      </a:r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8718" marR="8718" marT="8718" marB="0" anchor="ctr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32.0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2.7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5733617"/>
                  </a:ext>
                </a:extLst>
              </a:tr>
              <a:tr h="225510"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Code Training (</a:t>
                      </a:r>
                      <a:r>
                        <a:rPr lang="en-CA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name codes</a:t>
                      </a:r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8718" marR="8718" marT="8718" marB="0" anchor="ctr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22.0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0294254"/>
                  </a:ext>
                </a:extLst>
              </a:tr>
              <a:tr h="225510"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Fire Drills</a:t>
                      </a:r>
                    </a:p>
                  </a:txBody>
                  <a:tcPr marL="8718" marR="8718" marT="8718" marB="0" anchor="ctr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38.0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3.2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1265689"/>
                  </a:ext>
                </a:extLst>
              </a:tr>
              <a:tr h="225510"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Critical Incidents</a:t>
                      </a:r>
                    </a:p>
                  </a:txBody>
                  <a:tcPr marL="8718" marR="8718" marT="8718" marB="0" anchor="ctr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14.0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0987280"/>
                  </a:ext>
                </a:extLst>
              </a:tr>
              <a:tr h="225510"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Legislative Inspections</a:t>
                      </a:r>
                    </a:p>
                  </a:txBody>
                  <a:tcPr marL="8718" marR="8718" marT="8718" marB="0" anchor="ctr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6.0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3305438"/>
                  </a:ext>
                </a:extLst>
              </a:tr>
              <a:tr h="289973"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Non-Compliance </a:t>
                      </a:r>
                    </a:p>
                  </a:txBody>
                  <a:tcPr marL="8718" marR="8718" marT="8718" marB="0" anchor="ctr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6254723"/>
                  </a:ext>
                </a:extLst>
              </a:tr>
              <a:tr h="225510"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Expenditures over $25,000</a:t>
                      </a:r>
                    </a:p>
                  </a:txBody>
                  <a:tcPr marL="8718" marR="8718" marT="8718" marB="0" anchor="ctr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5.0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1057353"/>
                  </a:ext>
                </a:extLst>
              </a:tr>
              <a:tr h="225510"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Employee Complaints</a:t>
                      </a:r>
                    </a:p>
                  </a:txBody>
                  <a:tcPr marL="8718" marR="8718" marT="8718" marB="0" anchor="ctr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16.0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962501"/>
                  </a:ext>
                </a:extLst>
              </a:tr>
              <a:tr h="225510"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Hires</a:t>
                      </a:r>
                    </a:p>
                  </a:txBody>
                  <a:tcPr marL="8718" marR="8718" marT="8718" marB="0" anchor="ctr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62.0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5.2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7392391"/>
                  </a:ext>
                </a:extLst>
              </a:tr>
              <a:tr h="236248"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Terminations</a:t>
                      </a:r>
                    </a:p>
                  </a:txBody>
                  <a:tcPr marL="8718" marR="8718" marT="8718" marB="0" anchor="ctr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23.0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1.9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82214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1529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142A742-B336-4F6A-B35B-653A7992B6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1102" y="1065880"/>
            <a:ext cx="6681795" cy="548688"/>
          </a:xfrm>
          <a:prstGeom prst="rect">
            <a:avLst/>
          </a:prstGeom>
        </p:spPr>
      </p:pic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C7970344-DF6B-466B-999D-EB88FD4704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3409069"/>
              </p:ext>
            </p:extLst>
          </p:nvPr>
        </p:nvGraphicFramePr>
        <p:xfrm>
          <a:off x="252000" y="1696964"/>
          <a:ext cx="8640000" cy="4896006"/>
        </p:xfrm>
        <a:graphic>
          <a:graphicData uri="http://schemas.openxmlformats.org/drawingml/2006/table">
            <a:tbl>
              <a:tblPr/>
              <a:tblGrid>
                <a:gridCol w="1750971">
                  <a:extLst>
                    <a:ext uri="{9D8B030D-6E8A-4147-A177-3AD203B41FA5}">
                      <a16:colId xmlns:a16="http://schemas.microsoft.com/office/drawing/2014/main" val="1514955119"/>
                    </a:ext>
                  </a:extLst>
                </a:gridCol>
                <a:gridCol w="491643">
                  <a:extLst>
                    <a:ext uri="{9D8B030D-6E8A-4147-A177-3AD203B41FA5}">
                      <a16:colId xmlns:a16="http://schemas.microsoft.com/office/drawing/2014/main" val="4139157229"/>
                    </a:ext>
                  </a:extLst>
                </a:gridCol>
                <a:gridCol w="6397386">
                  <a:extLst>
                    <a:ext uri="{9D8B030D-6E8A-4147-A177-3AD203B41FA5}">
                      <a16:colId xmlns:a16="http://schemas.microsoft.com/office/drawing/2014/main" val="2752953863"/>
                    </a:ext>
                  </a:extLst>
                </a:gridCol>
              </a:tblGrid>
              <a:tr h="459296">
                <a:tc>
                  <a:txBody>
                    <a:bodyPr/>
                    <a:lstStyle/>
                    <a:p>
                      <a:pPr algn="l" fontAlgn="ctr"/>
                      <a:r>
                        <a:rPr lang="en-CA" sz="12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Long Term Care Indicators</a:t>
                      </a:r>
                    </a:p>
                  </a:txBody>
                  <a:tcPr marL="7211" marR="7211" marT="7211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Sept.</a:t>
                      </a:r>
                      <a:br>
                        <a:rPr lang="en-CA" sz="10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0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Number</a:t>
                      </a:r>
                    </a:p>
                  </a:txBody>
                  <a:tcPr marL="7211" marR="7211" marT="7211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September 2021  Narrative</a:t>
                      </a:r>
                    </a:p>
                  </a:txBody>
                  <a:tcPr marL="7211" marR="7211" marT="7211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2439013"/>
                  </a:ext>
                </a:extLst>
              </a:tr>
              <a:tr h="177007">
                <a:tc>
                  <a:txBody>
                    <a:bodyPr/>
                    <a:lstStyle/>
                    <a:p>
                      <a:pPr algn="l" fontAlgn="ctr"/>
                      <a:r>
                        <a:rPr lang="en-CA" sz="10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 Monthly Occupancy</a:t>
                      </a:r>
                    </a:p>
                  </a:txBody>
                  <a:tcPr marL="7211" marR="7211" marT="7211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98.1</a:t>
                      </a:r>
                    </a:p>
                  </a:txBody>
                  <a:tcPr marL="7211" marR="7211" marT="7211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97.74 YTD (We continue to hold one bed for isolation)</a:t>
                      </a:r>
                    </a:p>
                  </a:txBody>
                  <a:tcPr marL="7211" marR="7211" marT="7211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355710"/>
                  </a:ext>
                </a:extLst>
              </a:tr>
              <a:tr h="177007">
                <a:tc>
                  <a:txBody>
                    <a:bodyPr/>
                    <a:lstStyle/>
                    <a:p>
                      <a:pPr algn="l" fontAlgn="ctr"/>
                      <a:r>
                        <a:rPr lang="en-CA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Admissions</a:t>
                      </a:r>
                    </a:p>
                  </a:txBody>
                  <a:tcPr marL="7211" marR="7211" marT="7211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211" marR="7211" marT="7211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02, 09 and 27 September</a:t>
                      </a:r>
                    </a:p>
                  </a:txBody>
                  <a:tcPr marL="7211" marR="7211" marT="7211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05455918"/>
                  </a:ext>
                </a:extLst>
              </a:tr>
              <a:tr h="177007">
                <a:tc>
                  <a:txBody>
                    <a:bodyPr/>
                    <a:lstStyle/>
                    <a:p>
                      <a:pPr algn="l" fontAlgn="ctr"/>
                      <a:r>
                        <a:rPr lang="en-CA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Discharges / Deaths</a:t>
                      </a:r>
                    </a:p>
                  </a:txBody>
                  <a:tcPr marL="7211" marR="7211" marT="7211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211" marR="7211" marT="7211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C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 September (deceased)</a:t>
                      </a:r>
                    </a:p>
                  </a:txBody>
                  <a:tcPr marL="7211" marR="7211" marT="7211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7558519"/>
                  </a:ext>
                </a:extLst>
              </a:tr>
              <a:tr h="330252">
                <a:tc>
                  <a:txBody>
                    <a:bodyPr/>
                    <a:lstStyle/>
                    <a:p>
                      <a:pPr algn="l" fontAlgn="ctr"/>
                      <a:r>
                        <a:rPr lang="en-CA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Complaints (</a:t>
                      </a:r>
                      <a:r>
                        <a:rPr lang="en-CA" sz="105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Resident</a:t>
                      </a:r>
                      <a:r>
                        <a:rPr lang="en-CA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7211" marR="7211" marT="7211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211" marR="7211" marT="7211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Family member complained that resident was not receiving enough assistance. Resident care plan adjusted to offer more restorative care.</a:t>
                      </a:r>
                    </a:p>
                  </a:txBody>
                  <a:tcPr marL="7211" marR="7211" marT="7211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9532341"/>
                  </a:ext>
                </a:extLst>
              </a:tr>
              <a:tr h="177007">
                <a:tc>
                  <a:txBody>
                    <a:bodyPr/>
                    <a:lstStyle/>
                    <a:p>
                      <a:pPr algn="l" fontAlgn="ctr"/>
                      <a:r>
                        <a:rPr lang="en-CA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Code Training (</a:t>
                      </a:r>
                      <a:r>
                        <a:rPr lang="en-CA" sz="105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name codes</a:t>
                      </a:r>
                      <a:r>
                        <a:rPr lang="en-CA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7211" marR="7211" marT="7211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211" marR="7211" marT="7211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C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Code Purple (24 September)</a:t>
                      </a:r>
                    </a:p>
                  </a:txBody>
                  <a:tcPr marL="7211" marR="7211" marT="7211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1288212"/>
                  </a:ext>
                </a:extLst>
              </a:tr>
              <a:tr h="177007">
                <a:tc>
                  <a:txBody>
                    <a:bodyPr/>
                    <a:lstStyle/>
                    <a:p>
                      <a:pPr algn="l" fontAlgn="ctr"/>
                      <a:r>
                        <a:rPr lang="en-CA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Fire Drills</a:t>
                      </a:r>
                    </a:p>
                  </a:txBody>
                  <a:tcPr marL="7211" marR="7211" marT="7211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211" marR="7211" marT="7211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C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Code Red: Days (28 September); Evening (27 September); Nights (23 September); Suites (23 September)</a:t>
                      </a:r>
                    </a:p>
                  </a:txBody>
                  <a:tcPr marL="7211" marR="7211" marT="7211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86302812"/>
                  </a:ext>
                </a:extLst>
              </a:tr>
              <a:tr h="491561">
                <a:tc>
                  <a:txBody>
                    <a:bodyPr/>
                    <a:lstStyle/>
                    <a:p>
                      <a:pPr algn="l" fontAlgn="ctr"/>
                      <a:r>
                        <a:rPr lang="en-CA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Critical Incidents</a:t>
                      </a:r>
                    </a:p>
                  </a:txBody>
                  <a:tcPr marL="7211" marR="7211" marT="7211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211" marR="7211" marT="7211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02 September (improper / incompetent treatment of a resident that resulted in harm or risk to a resident); 03 September (controlled substance missing/ unaccounted); 20 September (incident that caused an injury to a resident for which the resident is taken to hospital and which resulted in a significant change in the resident's health status).</a:t>
                      </a:r>
                    </a:p>
                  </a:txBody>
                  <a:tcPr marL="7211" marR="7211" marT="7211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514918"/>
                  </a:ext>
                </a:extLst>
              </a:tr>
              <a:tr h="177007">
                <a:tc>
                  <a:txBody>
                    <a:bodyPr/>
                    <a:lstStyle/>
                    <a:p>
                      <a:pPr algn="l" fontAlgn="ctr"/>
                      <a:r>
                        <a:rPr lang="en-CA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Legislative Inspections</a:t>
                      </a:r>
                    </a:p>
                  </a:txBody>
                  <a:tcPr marL="7211" marR="7211" marT="7211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211" marR="7211" marT="7211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Ministry of LTC inspection (Central West Service Area Office Initiated Inspection [SOAII]) initiated on 28 September</a:t>
                      </a:r>
                    </a:p>
                  </a:txBody>
                  <a:tcPr marL="7211" marR="7211" marT="7211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47698660"/>
                  </a:ext>
                </a:extLst>
              </a:tr>
              <a:tr h="177007">
                <a:tc>
                  <a:txBody>
                    <a:bodyPr/>
                    <a:lstStyle/>
                    <a:p>
                      <a:pPr algn="l" fontAlgn="ctr"/>
                      <a:r>
                        <a:rPr lang="en-CA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Non-Compliance </a:t>
                      </a:r>
                    </a:p>
                  </a:txBody>
                  <a:tcPr marL="7211" marR="7211" marT="7211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211" marR="7211" marT="7211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C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11" marR="7211" marT="7211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1471646"/>
                  </a:ext>
                </a:extLst>
              </a:tr>
              <a:tr h="177007">
                <a:tc>
                  <a:txBody>
                    <a:bodyPr/>
                    <a:lstStyle/>
                    <a:p>
                      <a:pPr algn="l" fontAlgn="ctr"/>
                      <a:r>
                        <a:rPr lang="en-CA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Expenditures over $25,000</a:t>
                      </a:r>
                    </a:p>
                  </a:txBody>
                  <a:tcPr marL="7211" marR="7211" marT="7211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211" marR="7211" marT="7211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C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11" marR="7211" marT="7211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90810058"/>
                  </a:ext>
                </a:extLst>
              </a:tr>
              <a:tr h="177007">
                <a:tc>
                  <a:txBody>
                    <a:bodyPr/>
                    <a:lstStyle/>
                    <a:p>
                      <a:pPr algn="l" fontAlgn="ctr"/>
                      <a:r>
                        <a:rPr lang="en-CA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Employee Complaints</a:t>
                      </a:r>
                    </a:p>
                  </a:txBody>
                  <a:tcPr marL="7211" marR="7211" marT="7211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211" marR="7211" marT="7211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C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11" marR="7211" marT="7211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8566200"/>
                  </a:ext>
                </a:extLst>
              </a:tr>
              <a:tr h="177007">
                <a:tc>
                  <a:txBody>
                    <a:bodyPr/>
                    <a:lstStyle/>
                    <a:p>
                      <a:pPr algn="l" fontAlgn="ctr"/>
                      <a:r>
                        <a:rPr lang="en-CA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Hires</a:t>
                      </a:r>
                    </a:p>
                  </a:txBody>
                  <a:tcPr marL="7211" marR="7211" marT="7211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211" marR="7211" marT="7211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RPN (full time); 1 RPN (casual); 1 Resident Support Worker (casual); 1 Food Service Worker (part time)</a:t>
                      </a:r>
                    </a:p>
                  </a:txBody>
                  <a:tcPr marL="7211" marR="7211" marT="7211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839966"/>
                  </a:ext>
                </a:extLst>
              </a:tr>
              <a:tr h="177007">
                <a:tc>
                  <a:txBody>
                    <a:bodyPr/>
                    <a:lstStyle/>
                    <a:p>
                      <a:pPr algn="l" fontAlgn="ctr"/>
                      <a:r>
                        <a:rPr lang="en-CA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Terminations</a:t>
                      </a:r>
                    </a:p>
                  </a:txBody>
                  <a:tcPr marL="7211" marR="7211" marT="7211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211" marR="7211" marT="7211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Health Care Aide (full time); 1 Dietary Aide (part time)</a:t>
                      </a:r>
                    </a:p>
                  </a:txBody>
                  <a:tcPr marL="7211" marR="7211" marT="7211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358861"/>
                  </a:ext>
                </a:extLst>
              </a:tr>
              <a:tr h="177007">
                <a:tc>
                  <a:txBody>
                    <a:bodyPr/>
                    <a:lstStyle/>
                    <a:p>
                      <a:pPr algn="l" fontAlgn="ctr"/>
                      <a:r>
                        <a:rPr lang="en-CA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Successes/Challenges/Events</a:t>
                      </a:r>
                    </a:p>
                  </a:txBody>
                  <a:tcPr marL="7211" marR="7211" marT="7211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11" marR="7211" marT="7211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C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11" marR="7211" marT="7211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4183641"/>
                  </a:ext>
                </a:extLst>
              </a:tr>
              <a:tr h="1136799">
                <a:tc>
                  <a:txBody>
                    <a:bodyPr/>
                    <a:lstStyle/>
                    <a:p>
                      <a:pPr algn="r" fontAlgn="ctr"/>
                      <a:r>
                        <a:rPr lang="en-CA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Success</a:t>
                      </a:r>
                    </a:p>
                  </a:txBody>
                  <a:tcPr marL="7211" marR="7211" marT="7211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11" marR="7211" marT="7211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Classes began in Living Classroom (PSW students/St. Louis); Video entitled "Through Our Eyes" was produced to profile the thoughts and perspectives of LTC residents as they related to their experiences during the pandemic; several events were held to celebrate Residents Council Week (13 to 19 September); residents from LTC and the Suites welcome participants from Walk the Kindness Way Trek as they crossed the finish line at Fairview Seniors Community; in-services on lifts and transfers and CPR recertifications; DOC participating in - Supporting COVID-19 Vaccine Confidence and Uptake: An Environmental Scan of Ontario's Long-Term Care Sector; Letter of support for research study application: More Than A Visitor: The way forward with family as essential care partners within long term care health care teams.</a:t>
                      </a:r>
                    </a:p>
                  </a:txBody>
                  <a:tcPr marL="7211" marR="7211" marT="7211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0877195"/>
                  </a:ext>
                </a:extLst>
              </a:tr>
              <a:tr h="177007">
                <a:tc>
                  <a:txBody>
                    <a:bodyPr/>
                    <a:lstStyle/>
                    <a:p>
                      <a:pPr algn="r" fontAlgn="ctr"/>
                      <a:r>
                        <a:rPr lang="en-CA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Challenge</a:t>
                      </a:r>
                    </a:p>
                  </a:txBody>
                  <a:tcPr marL="7211" marR="7211" marT="7211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11" marR="7211" marT="7211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C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11" marR="7211" marT="7211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7278811"/>
                  </a:ext>
                </a:extLst>
              </a:tr>
              <a:tr h="177007">
                <a:tc>
                  <a:txBody>
                    <a:bodyPr/>
                    <a:lstStyle/>
                    <a:p>
                      <a:pPr algn="r" fontAlgn="ctr"/>
                      <a:r>
                        <a:rPr lang="en-CA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Events</a:t>
                      </a:r>
                    </a:p>
                  </a:txBody>
                  <a:tcPr marL="7211" marR="7211" marT="7211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11" marR="7211" marT="7211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PAC meeting held on 20 September; Kindness Gram initiative ran for the month of September</a:t>
                      </a:r>
                    </a:p>
                  </a:txBody>
                  <a:tcPr marL="7211" marR="7211" marT="7211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61661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7404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E3F6F2-C748-40F9-B310-6C6A421289AF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661648" y="6386512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accent5"/>
                </a:solidFill>
              </a:rPr>
              <a:t>Page </a:t>
            </a:r>
            <a:fld id="{9CD38EA4-8A41-7F4F-9455-93DA50595FFF}" type="slidenum">
              <a:rPr lang="en-US" smtClean="0">
                <a:solidFill>
                  <a:schemeClr val="accent5"/>
                </a:solidFill>
              </a:rPr>
              <a:pPr/>
              <a:t>3</a:t>
            </a:fld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809E099-5DD1-4879-B7F9-D708F7090772}"/>
              </a:ext>
            </a:extLst>
          </p:cNvPr>
          <p:cNvSpPr/>
          <p:nvPr/>
        </p:nvSpPr>
        <p:spPr>
          <a:xfrm>
            <a:off x="1204345" y="959604"/>
            <a:ext cx="6660000" cy="523220"/>
          </a:xfrm>
          <a:prstGeom prst="rect">
            <a:avLst/>
          </a:prstGeom>
          <a:ln>
            <a:solidFill>
              <a:srgbClr val="82BDDF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2800" b="1" cap="none" spc="0" dirty="0">
                <a:ln/>
                <a:solidFill>
                  <a:schemeClr val="accent3">
                    <a:lumMod val="75000"/>
                  </a:schemeClr>
                </a:solidFill>
                <a:effectLst/>
              </a:rPr>
              <a:t>Fairview Apartments Indicators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D87F0482-CD08-4106-B387-B3279D5E47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5944995"/>
              </p:ext>
            </p:extLst>
          </p:nvPr>
        </p:nvGraphicFramePr>
        <p:xfrm>
          <a:off x="432000" y="1810990"/>
          <a:ext cx="8280000" cy="3780000"/>
        </p:xfrm>
        <a:graphic>
          <a:graphicData uri="http://schemas.openxmlformats.org/drawingml/2006/table">
            <a:tbl>
              <a:tblPr/>
              <a:tblGrid>
                <a:gridCol w="1918179">
                  <a:extLst>
                    <a:ext uri="{9D8B030D-6E8A-4147-A177-3AD203B41FA5}">
                      <a16:colId xmlns:a16="http://schemas.microsoft.com/office/drawing/2014/main" val="3153024602"/>
                    </a:ext>
                  </a:extLst>
                </a:gridCol>
                <a:gridCol w="455458">
                  <a:extLst>
                    <a:ext uri="{9D8B030D-6E8A-4147-A177-3AD203B41FA5}">
                      <a16:colId xmlns:a16="http://schemas.microsoft.com/office/drawing/2014/main" val="1546180590"/>
                    </a:ext>
                  </a:extLst>
                </a:gridCol>
                <a:gridCol w="432101">
                  <a:extLst>
                    <a:ext uri="{9D8B030D-6E8A-4147-A177-3AD203B41FA5}">
                      <a16:colId xmlns:a16="http://schemas.microsoft.com/office/drawing/2014/main" val="4044535261"/>
                    </a:ext>
                  </a:extLst>
                </a:gridCol>
                <a:gridCol w="446700">
                  <a:extLst>
                    <a:ext uri="{9D8B030D-6E8A-4147-A177-3AD203B41FA5}">
                      <a16:colId xmlns:a16="http://schemas.microsoft.com/office/drawing/2014/main" val="1813314928"/>
                    </a:ext>
                  </a:extLst>
                </a:gridCol>
                <a:gridCol w="478816">
                  <a:extLst>
                    <a:ext uri="{9D8B030D-6E8A-4147-A177-3AD203B41FA5}">
                      <a16:colId xmlns:a16="http://schemas.microsoft.com/office/drawing/2014/main" val="2566441831"/>
                    </a:ext>
                  </a:extLst>
                </a:gridCol>
                <a:gridCol w="446700">
                  <a:extLst>
                    <a:ext uri="{9D8B030D-6E8A-4147-A177-3AD203B41FA5}">
                      <a16:colId xmlns:a16="http://schemas.microsoft.com/office/drawing/2014/main" val="174336496"/>
                    </a:ext>
                  </a:extLst>
                </a:gridCol>
                <a:gridCol w="446700">
                  <a:extLst>
                    <a:ext uri="{9D8B030D-6E8A-4147-A177-3AD203B41FA5}">
                      <a16:colId xmlns:a16="http://schemas.microsoft.com/office/drawing/2014/main" val="295220740"/>
                    </a:ext>
                  </a:extLst>
                </a:gridCol>
                <a:gridCol w="408745">
                  <a:extLst>
                    <a:ext uri="{9D8B030D-6E8A-4147-A177-3AD203B41FA5}">
                      <a16:colId xmlns:a16="http://schemas.microsoft.com/office/drawing/2014/main" val="358566200"/>
                    </a:ext>
                  </a:extLst>
                </a:gridCol>
                <a:gridCol w="408745">
                  <a:extLst>
                    <a:ext uri="{9D8B030D-6E8A-4147-A177-3AD203B41FA5}">
                      <a16:colId xmlns:a16="http://schemas.microsoft.com/office/drawing/2014/main" val="4012519700"/>
                    </a:ext>
                  </a:extLst>
                </a:gridCol>
                <a:gridCol w="408745">
                  <a:extLst>
                    <a:ext uri="{9D8B030D-6E8A-4147-A177-3AD203B41FA5}">
                      <a16:colId xmlns:a16="http://schemas.microsoft.com/office/drawing/2014/main" val="4079873593"/>
                    </a:ext>
                  </a:extLst>
                </a:gridCol>
                <a:gridCol w="408745">
                  <a:extLst>
                    <a:ext uri="{9D8B030D-6E8A-4147-A177-3AD203B41FA5}">
                      <a16:colId xmlns:a16="http://schemas.microsoft.com/office/drawing/2014/main" val="3625747379"/>
                    </a:ext>
                  </a:extLst>
                </a:gridCol>
                <a:gridCol w="455458">
                  <a:extLst>
                    <a:ext uri="{9D8B030D-6E8A-4147-A177-3AD203B41FA5}">
                      <a16:colId xmlns:a16="http://schemas.microsoft.com/office/drawing/2014/main" val="2614727222"/>
                    </a:ext>
                  </a:extLst>
                </a:gridCol>
                <a:gridCol w="478816">
                  <a:extLst>
                    <a:ext uri="{9D8B030D-6E8A-4147-A177-3AD203B41FA5}">
                      <a16:colId xmlns:a16="http://schemas.microsoft.com/office/drawing/2014/main" val="675148587"/>
                    </a:ext>
                  </a:extLst>
                </a:gridCol>
                <a:gridCol w="490493">
                  <a:extLst>
                    <a:ext uri="{9D8B030D-6E8A-4147-A177-3AD203B41FA5}">
                      <a16:colId xmlns:a16="http://schemas.microsoft.com/office/drawing/2014/main" val="3140032228"/>
                    </a:ext>
                  </a:extLst>
                </a:gridCol>
                <a:gridCol w="595599">
                  <a:extLst>
                    <a:ext uri="{9D8B030D-6E8A-4147-A177-3AD203B41FA5}">
                      <a16:colId xmlns:a16="http://schemas.microsoft.com/office/drawing/2014/main" val="1114549892"/>
                    </a:ext>
                  </a:extLst>
                </a:gridCol>
              </a:tblGrid>
              <a:tr h="597311">
                <a:tc>
                  <a:txBody>
                    <a:bodyPr/>
                    <a:lstStyle/>
                    <a:p>
                      <a:pPr algn="l" fontAlgn="ctr"/>
                      <a:r>
                        <a:rPr lang="en-CA" sz="12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Fairview - Apt. - </a:t>
                      </a:r>
                      <a:r>
                        <a:rPr lang="en-CA" sz="125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Indicators</a:t>
                      </a:r>
                    </a:p>
                  </a:txBody>
                  <a:tcPr marL="8718" marR="8718" marT="8718" marB="0" anchor="ctr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Oct.</a:t>
                      </a:r>
                      <a:b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2020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Nov.</a:t>
                      </a:r>
                      <a:b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2020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Dec.</a:t>
                      </a:r>
                      <a:b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2020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Jan.</a:t>
                      </a:r>
                      <a:b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Feb.</a:t>
                      </a:r>
                      <a:b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Mar.</a:t>
                      </a:r>
                      <a:b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Apr.</a:t>
                      </a:r>
                      <a:b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May</a:t>
                      </a:r>
                      <a:b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June</a:t>
                      </a:r>
                      <a:b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July</a:t>
                      </a:r>
                      <a:b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Aug.</a:t>
                      </a:r>
                      <a:b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Sept.</a:t>
                      </a:r>
                      <a:b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12 </a:t>
                      </a:r>
                      <a:b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Month Sum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12 </a:t>
                      </a:r>
                      <a:b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Month Average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2576564"/>
                  </a:ext>
                </a:extLst>
              </a:tr>
              <a:tr h="187217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# Monthly Occupancy - Suites</a:t>
                      </a:r>
                    </a:p>
                  </a:txBody>
                  <a:tcPr marL="8718" marR="8718" marT="8718" marB="0" anchor="b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25.0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5648554"/>
                  </a:ext>
                </a:extLst>
              </a:tr>
              <a:tr h="187217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# Monthly Occupancy - Apt.</a:t>
                      </a:r>
                    </a:p>
                  </a:txBody>
                  <a:tcPr marL="8718" marR="8718" marT="8718" marB="0" anchor="b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46.0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3.8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9165311"/>
                  </a:ext>
                </a:extLst>
              </a:tr>
              <a:tr h="187217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# Monthly Occupancy - Court</a:t>
                      </a:r>
                    </a:p>
                  </a:txBody>
                  <a:tcPr marL="8718" marR="8718" marT="8718" marB="0" anchor="b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4.0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3938701"/>
                  </a:ext>
                </a:extLst>
              </a:tr>
              <a:tr h="187217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# Monthly Occupancy - School</a:t>
                      </a:r>
                    </a:p>
                  </a:txBody>
                  <a:tcPr marL="8718" marR="8718" marT="8718" marB="0" anchor="b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31.0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2.6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3526914"/>
                  </a:ext>
                </a:extLst>
              </a:tr>
              <a:tr h="187217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# Monthly Occupancy - Villas</a:t>
                      </a:r>
                    </a:p>
                  </a:txBody>
                  <a:tcPr marL="8718" marR="8718" marT="8718" marB="0" anchor="b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6733010"/>
                  </a:ext>
                </a:extLst>
              </a:tr>
              <a:tr h="187217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Admissions</a:t>
                      </a:r>
                    </a:p>
                  </a:txBody>
                  <a:tcPr marL="8718" marR="8718" marT="8718" marB="0" anchor="b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58.0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4.8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79045"/>
                  </a:ext>
                </a:extLst>
              </a:tr>
              <a:tr h="187217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Discharges / Deaths</a:t>
                      </a:r>
                    </a:p>
                  </a:txBody>
                  <a:tcPr marL="8718" marR="8718" marT="8718" marB="0" anchor="b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56.0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4.7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9177099"/>
                  </a:ext>
                </a:extLst>
              </a:tr>
              <a:tr h="187217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Complaints (</a:t>
                      </a:r>
                      <a:r>
                        <a:rPr lang="en-CA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Resident</a:t>
                      </a:r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8718" marR="8718" marT="8718" marB="0" anchor="b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32.0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2.7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6538231"/>
                  </a:ext>
                </a:extLst>
              </a:tr>
              <a:tr h="187217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Code Training (</a:t>
                      </a:r>
                      <a:r>
                        <a:rPr lang="en-CA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name codes</a:t>
                      </a:r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8718" marR="8718" marT="8718" marB="0" anchor="b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6.0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3787579"/>
                  </a:ext>
                </a:extLst>
              </a:tr>
              <a:tr h="187217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Fire Drills</a:t>
                      </a:r>
                    </a:p>
                  </a:txBody>
                  <a:tcPr marL="8718" marR="8718" marT="8718" marB="0" anchor="b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24.0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6400348"/>
                  </a:ext>
                </a:extLst>
              </a:tr>
              <a:tr h="187217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Critical Incidents</a:t>
                      </a:r>
                    </a:p>
                  </a:txBody>
                  <a:tcPr marL="8718" marR="8718" marT="8718" marB="0" anchor="b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4697648"/>
                  </a:ext>
                </a:extLst>
              </a:tr>
              <a:tr h="187217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Legislative Inspections</a:t>
                      </a:r>
                    </a:p>
                  </a:txBody>
                  <a:tcPr marL="8718" marR="8718" marT="8718" marB="0" anchor="b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2380916"/>
                  </a:ext>
                </a:extLst>
              </a:tr>
              <a:tr h="187217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Non-Compliance </a:t>
                      </a:r>
                    </a:p>
                  </a:txBody>
                  <a:tcPr marL="8718" marR="8718" marT="8718" marB="0" anchor="b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6404603"/>
                  </a:ext>
                </a:extLst>
              </a:tr>
              <a:tr h="187217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Expenditures over $25,000</a:t>
                      </a:r>
                    </a:p>
                  </a:txBody>
                  <a:tcPr marL="8718" marR="8718" marT="8718" marB="0" anchor="b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16.0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6803324"/>
                  </a:ext>
                </a:extLst>
              </a:tr>
              <a:tr h="187217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Employee Complaints</a:t>
                      </a:r>
                    </a:p>
                  </a:txBody>
                  <a:tcPr marL="8718" marR="8718" marT="8718" marB="0" anchor="b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7.0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3626703"/>
                  </a:ext>
                </a:extLst>
              </a:tr>
              <a:tr h="187217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Hires</a:t>
                      </a:r>
                    </a:p>
                  </a:txBody>
                  <a:tcPr marL="8718" marR="8718" marT="8718" marB="0" anchor="b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44.0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3.7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725034"/>
                  </a:ext>
                </a:extLst>
              </a:tr>
              <a:tr h="187217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Terminations</a:t>
                      </a:r>
                    </a:p>
                  </a:txBody>
                  <a:tcPr marL="8718" marR="8718" marT="8718" marB="0" anchor="b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718" marR="8718" marT="8718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29.0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</a:t>
                      </a:r>
                    </a:p>
                  </a:txBody>
                  <a:tcPr marL="8718" marR="8718" marT="8718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30443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69431202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B943B21-1E71-43D4-9A5B-404DD04E75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0857" y="1107531"/>
            <a:ext cx="7200000" cy="522277"/>
          </a:xfrm>
          <a:prstGeom prst="rect">
            <a:avLst/>
          </a:prstGeom>
        </p:spPr>
      </p:pic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5F53A4A-CF0A-4654-BA38-AE062A7947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9561417"/>
              </p:ext>
            </p:extLst>
          </p:nvPr>
        </p:nvGraphicFramePr>
        <p:xfrm>
          <a:off x="162000" y="1776548"/>
          <a:ext cx="8820000" cy="4859993"/>
        </p:xfrm>
        <a:graphic>
          <a:graphicData uri="http://schemas.openxmlformats.org/drawingml/2006/table">
            <a:tbl>
              <a:tblPr/>
              <a:tblGrid>
                <a:gridCol w="1753700">
                  <a:extLst>
                    <a:ext uri="{9D8B030D-6E8A-4147-A177-3AD203B41FA5}">
                      <a16:colId xmlns:a16="http://schemas.microsoft.com/office/drawing/2014/main" val="922523619"/>
                    </a:ext>
                  </a:extLst>
                </a:gridCol>
                <a:gridCol w="535638">
                  <a:extLst>
                    <a:ext uri="{9D8B030D-6E8A-4147-A177-3AD203B41FA5}">
                      <a16:colId xmlns:a16="http://schemas.microsoft.com/office/drawing/2014/main" val="1452533711"/>
                    </a:ext>
                  </a:extLst>
                </a:gridCol>
                <a:gridCol w="6530662">
                  <a:extLst>
                    <a:ext uri="{9D8B030D-6E8A-4147-A177-3AD203B41FA5}">
                      <a16:colId xmlns:a16="http://schemas.microsoft.com/office/drawing/2014/main" val="1707287874"/>
                    </a:ext>
                  </a:extLst>
                </a:gridCol>
              </a:tblGrid>
              <a:tr h="319400">
                <a:tc>
                  <a:txBody>
                    <a:bodyPr/>
                    <a:lstStyle/>
                    <a:p>
                      <a:pPr algn="l" fontAlgn="ctr"/>
                      <a: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Fairview - Apt. - Indicators</a:t>
                      </a:r>
                    </a:p>
                  </a:txBody>
                  <a:tcPr marL="7211" marR="7211" marT="7211" marB="0" anchor="ctr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Sept.</a:t>
                      </a:r>
                      <a:br>
                        <a:rPr lang="en-CA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Number</a:t>
                      </a:r>
                    </a:p>
                  </a:txBody>
                  <a:tcPr marL="7211" marR="7211" marT="7211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CA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September 2021 Narrative</a:t>
                      </a:r>
                    </a:p>
                  </a:txBody>
                  <a:tcPr marL="7211" marR="7211" marT="7211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5719074"/>
                  </a:ext>
                </a:extLst>
              </a:tr>
              <a:tr h="163390">
                <a:tc>
                  <a:txBody>
                    <a:bodyPr/>
                    <a:lstStyle/>
                    <a:p>
                      <a:pPr algn="l" fontAlgn="ctr"/>
                      <a:r>
                        <a:rPr lang="en-CA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# Monthly Occupancy - Suites</a:t>
                      </a:r>
                    </a:p>
                  </a:txBody>
                  <a:tcPr marL="7211" marR="7211" marT="7211" marB="0" anchor="ctr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211" marR="7211" marT="7211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C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11" marR="7211" marT="7211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4487572"/>
                  </a:ext>
                </a:extLst>
              </a:tr>
              <a:tr h="163390">
                <a:tc>
                  <a:txBody>
                    <a:bodyPr/>
                    <a:lstStyle/>
                    <a:p>
                      <a:pPr algn="l" fontAlgn="ctr"/>
                      <a:r>
                        <a:rPr lang="en-CA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# Monthly Occupancy - Apt.</a:t>
                      </a:r>
                    </a:p>
                  </a:txBody>
                  <a:tcPr marL="7211" marR="7211" marT="7211" marB="0" anchor="ctr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7211" marR="7211" marT="7211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Fairview Apartments: 603 (tour on 06 October); 703 (rented for 27 October); 518 (rented for 15 October); 313; 401</a:t>
                      </a:r>
                    </a:p>
                  </a:txBody>
                  <a:tcPr marL="7211" marR="7211" marT="7211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1290706"/>
                  </a:ext>
                </a:extLst>
              </a:tr>
              <a:tr h="163390">
                <a:tc>
                  <a:txBody>
                    <a:bodyPr/>
                    <a:lstStyle/>
                    <a:p>
                      <a:pPr algn="l" fontAlgn="ctr"/>
                      <a:r>
                        <a:rPr lang="en-CA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# Monthly Occupancy - Court</a:t>
                      </a:r>
                    </a:p>
                  </a:txBody>
                  <a:tcPr marL="7211" marR="7211" marT="7211" marB="0" anchor="ctr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211" marR="7211" marT="7211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C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11" marR="7211" marT="7211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7368282"/>
                  </a:ext>
                </a:extLst>
              </a:tr>
              <a:tr h="163390">
                <a:tc>
                  <a:txBody>
                    <a:bodyPr/>
                    <a:lstStyle/>
                    <a:p>
                      <a:pPr algn="l" fontAlgn="ctr"/>
                      <a:r>
                        <a:rPr lang="en-CA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# Monthly Occupancy - School</a:t>
                      </a:r>
                    </a:p>
                  </a:txBody>
                  <a:tcPr marL="7211" marR="7211" marT="7211" marB="0" anchor="ctr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211" marR="7211" marT="7211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Preston School Apartments 117 (rented 15 October); 102 (showings booked for October) </a:t>
                      </a:r>
                    </a:p>
                  </a:txBody>
                  <a:tcPr marL="7211" marR="7211" marT="7211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38157562"/>
                  </a:ext>
                </a:extLst>
              </a:tr>
              <a:tr h="163390">
                <a:tc>
                  <a:txBody>
                    <a:bodyPr/>
                    <a:lstStyle/>
                    <a:p>
                      <a:pPr algn="l" fontAlgn="ctr"/>
                      <a:r>
                        <a:rPr lang="en-CA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# Monthly Occupancy - Villas</a:t>
                      </a:r>
                    </a:p>
                  </a:txBody>
                  <a:tcPr marL="7211" marR="7211" marT="7211" marB="0" anchor="ctr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211" marR="7211" marT="7211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C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11" marR="7211" marT="7211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8476514"/>
                  </a:ext>
                </a:extLst>
              </a:tr>
              <a:tr h="163390">
                <a:tc>
                  <a:txBody>
                    <a:bodyPr/>
                    <a:lstStyle/>
                    <a:p>
                      <a:pPr algn="l" fontAlgn="ctr"/>
                      <a:r>
                        <a:rPr lang="en-C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Admissions</a:t>
                      </a:r>
                    </a:p>
                  </a:txBody>
                  <a:tcPr marL="7211" marR="7211" marT="7211" marB="0" anchor="ctr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211" marR="7211" marT="7211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Fairview Suites 111; Fairview Suites 107; Fairview Apartments 304</a:t>
                      </a:r>
                    </a:p>
                  </a:txBody>
                  <a:tcPr marL="7211" marR="7211" marT="7211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61235997"/>
                  </a:ext>
                </a:extLst>
              </a:tr>
              <a:tr h="163390">
                <a:tc>
                  <a:txBody>
                    <a:bodyPr/>
                    <a:lstStyle/>
                    <a:p>
                      <a:pPr algn="l" fontAlgn="ctr"/>
                      <a:r>
                        <a:rPr lang="en-C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Discharges / Deaths</a:t>
                      </a:r>
                    </a:p>
                  </a:txBody>
                  <a:tcPr marL="7211" marR="7211" marT="7211" marB="0" anchor="ctr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211" marR="7211" marT="7211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Fairview Suites 206 (passed away); notice for Suites vacancy on 25 October </a:t>
                      </a:r>
                    </a:p>
                  </a:txBody>
                  <a:tcPr marL="7211" marR="7211" marT="7211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8975980"/>
                  </a:ext>
                </a:extLst>
              </a:tr>
              <a:tr h="319400">
                <a:tc>
                  <a:txBody>
                    <a:bodyPr/>
                    <a:lstStyle/>
                    <a:p>
                      <a:pPr algn="l" fontAlgn="ctr"/>
                      <a:r>
                        <a:rPr lang="en-C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Complaints (</a:t>
                      </a:r>
                      <a:r>
                        <a:rPr lang="en-CA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Resident</a:t>
                      </a:r>
                      <a:r>
                        <a:rPr lang="en-C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7211" marR="7211" marT="7211" marB="0" anchor="ctr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211" marR="7211" marT="7211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Suites residents requested improvement with quality of linens (facecloths). Audit completed and added to staff monthly checklist for quality improvement. </a:t>
                      </a:r>
                    </a:p>
                  </a:txBody>
                  <a:tcPr marL="7211" marR="7211" marT="7211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2349259"/>
                  </a:ext>
                </a:extLst>
              </a:tr>
              <a:tr h="163390">
                <a:tc>
                  <a:txBody>
                    <a:bodyPr/>
                    <a:lstStyle/>
                    <a:p>
                      <a:pPr algn="l" fontAlgn="ctr"/>
                      <a:r>
                        <a:rPr lang="en-C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Code Training (</a:t>
                      </a:r>
                      <a:r>
                        <a:rPr lang="en-CA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name codes</a:t>
                      </a:r>
                      <a:r>
                        <a:rPr lang="en-C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7211" marR="7211" marT="7211" marB="0" anchor="ctr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211" marR="7211" marT="7211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C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11" marR="7211" marT="7211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4992863"/>
                  </a:ext>
                </a:extLst>
              </a:tr>
              <a:tr h="163390">
                <a:tc>
                  <a:txBody>
                    <a:bodyPr/>
                    <a:lstStyle/>
                    <a:p>
                      <a:pPr algn="l" fontAlgn="ctr"/>
                      <a:r>
                        <a:rPr lang="en-C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Fire Drills</a:t>
                      </a:r>
                    </a:p>
                  </a:txBody>
                  <a:tcPr marL="7211" marR="7211" marT="7211" marB="0" anchor="ctr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211" marR="7211" marT="7211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C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11" marR="7211" marT="7211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0348063"/>
                  </a:ext>
                </a:extLst>
              </a:tr>
              <a:tr h="319400">
                <a:tc>
                  <a:txBody>
                    <a:bodyPr/>
                    <a:lstStyle/>
                    <a:p>
                      <a:pPr algn="l" fontAlgn="ctr"/>
                      <a:r>
                        <a:rPr lang="en-C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Critical Incidents</a:t>
                      </a:r>
                    </a:p>
                  </a:txBody>
                  <a:tcPr marL="7211" marR="7211" marT="7211" marB="0" anchor="ctr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211" marR="7211" marT="7211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Incident form submitted to Retirement Home Regulatory Authority for abuse of a resident by another resident on 30 September</a:t>
                      </a:r>
                    </a:p>
                  </a:txBody>
                  <a:tcPr marL="7211" marR="7211" marT="7211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2351053"/>
                  </a:ext>
                </a:extLst>
              </a:tr>
              <a:tr h="163390">
                <a:tc>
                  <a:txBody>
                    <a:bodyPr/>
                    <a:lstStyle/>
                    <a:p>
                      <a:pPr algn="l" fontAlgn="ctr"/>
                      <a:r>
                        <a:rPr lang="en-C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Legislative Inspections</a:t>
                      </a:r>
                    </a:p>
                  </a:txBody>
                  <a:tcPr marL="7211" marR="7211" marT="7211" marB="0" anchor="ctr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211" marR="7211" marT="7211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C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11" marR="7211" marT="7211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5542136"/>
                  </a:ext>
                </a:extLst>
              </a:tr>
              <a:tr h="163390">
                <a:tc>
                  <a:txBody>
                    <a:bodyPr/>
                    <a:lstStyle/>
                    <a:p>
                      <a:pPr algn="l" fontAlgn="ctr"/>
                      <a:r>
                        <a:rPr lang="en-C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Non-Compliance </a:t>
                      </a:r>
                    </a:p>
                  </a:txBody>
                  <a:tcPr marL="7211" marR="7211" marT="7211" marB="0" anchor="ctr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211" marR="7211" marT="7211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C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11" marR="7211" marT="7211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42021"/>
                  </a:ext>
                </a:extLst>
              </a:tr>
              <a:tr h="163390">
                <a:tc>
                  <a:txBody>
                    <a:bodyPr/>
                    <a:lstStyle/>
                    <a:p>
                      <a:pPr algn="l" fontAlgn="ctr"/>
                      <a:r>
                        <a:rPr lang="en-C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Expenditures over $25,000</a:t>
                      </a:r>
                    </a:p>
                  </a:txBody>
                  <a:tcPr marL="7211" marR="7211" marT="7211" marB="0" anchor="ctr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211" marR="7211" marT="7211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C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11" marR="7211" marT="7211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9159575"/>
                  </a:ext>
                </a:extLst>
              </a:tr>
              <a:tr h="163390">
                <a:tc>
                  <a:txBody>
                    <a:bodyPr/>
                    <a:lstStyle/>
                    <a:p>
                      <a:pPr algn="l" fontAlgn="ctr"/>
                      <a:r>
                        <a:rPr lang="en-C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Employee Complaints</a:t>
                      </a:r>
                    </a:p>
                  </a:txBody>
                  <a:tcPr marL="7211" marR="7211" marT="7211" marB="0" anchor="ctr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211" marR="7211" marT="7211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C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11" marR="7211" marT="7211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3905174"/>
                  </a:ext>
                </a:extLst>
              </a:tr>
              <a:tr h="163390">
                <a:tc>
                  <a:txBody>
                    <a:bodyPr/>
                    <a:lstStyle/>
                    <a:p>
                      <a:pPr algn="l" fontAlgn="ctr"/>
                      <a:r>
                        <a:rPr lang="en-C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Hires</a:t>
                      </a:r>
                    </a:p>
                  </a:txBody>
                  <a:tcPr marL="7211" marR="7211" marT="7211" marB="0" anchor="ctr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211" marR="7211" marT="7211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Home Support Workers (part time)</a:t>
                      </a:r>
                    </a:p>
                  </a:txBody>
                  <a:tcPr marL="7211" marR="7211" marT="7211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92341"/>
                  </a:ext>
                </a:extLst>
              </a:tr>
              <a:tr h="163390">
                <a:tc>
                  <a:txBody>
                    <a:bodyPr/>
                    <a:lstStyle/>
                    <a:p>
                      <a:pPr algn="l" fontAlgn="ctr"/>
                      <a:r>
                        <a:rPr lang="en-C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Terminations</a:t>
                      </a:r>
                    </a:p>
                  </a:txBody>
                  <a:tcPr marL="7211" marR="7211" marT="7211" marB="0" anchor="ctr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211" marR="7211" marT="7211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Multi-skilled Aide (part time)</a:t>
                      </a:r>
                    </a:p>
                  </a:txBody>
                  <a:tcPr marL="7211" marR="7211" marT="7211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0903931"/>
                  </a:ext>
                </a:extLst>
              </a:tr>
              <a:tr h="180719">
                <a:tc>
                  <a:txBody>
                    <a:bodyPr/>
                    <a:lstStyle/>
                    <a:p>
                      <a:pPr algn="l" fontAlgn="ctr"/>
                      <a:r>
                        <a:rPr lang="en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Successes/Challenges/Events</a:t>
                      </a:r>
                    </a:p>
                  </a:txBody>
                  <a:tcPr marL="7211" marR="7211" marT="7211" marB="0" anchor="ctr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11" marR="7211" marT="7211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C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11" marR="7211" marT="7211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599593"/>
                  </a:ext>
                </a:extLst>
              </a:tr>
              <a:tr h="475412">
                <a:tc>
                  <a:txBody>
                    <a:bodyPr/>
                    <a:lstStyle/>
                    <a:p>
                      <a:pPr algn="r" fontAlgn="ctr"/>
                      <a:r>
                        <a:rPr lang="en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Success</a:t>
                      </a:r>
                    </a:p>
                  </a:txBody>
                  <a:tcPr marL="7211" marR="7211" marT="7211" marB="0" anchor="ctr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11" marR="7211" marT="7211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Centralization of PPE from Fairview Seniors Community campus to offsite location; new flooring installation began on the 2nd floor, hallways, and auditorium; continued preparation for accreditation; additional hand sanitization dispenser mounted throughout LTC and Suites; Suites were full as of 23 September; Walk the Kindness Way Trek</a:t>
                      </a:r>
                    </a:p>
                  </a:txBody>
                  <a:tcPr marL="7211" marR="7211" marT="7211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349535"/>
                  </a:ext>
                </a:extLst>
              </a:tr>
              <a:tr h="475412">
                <a:tc>
                  <a:txBody>
                    <a:bodyPr/>
                    <a:lstStyle/>
                    <a:p>
                      <a:pPr algn="r" fontAlgn="ctr"/>
                      <a:r>
                        <a:rPr lang="en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Challenge</a:t>
                      </a:r>
                    </a:p>
                  </a:txBody>
                  <a:tcPr marL="7211" marR="7211" marT="7211" marB="0" anchor="ctr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11" marR="7211" marT="7211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evening floods in 1 week in the apartments: 1 caused by rain; 1 caused by tenant (sink overflow); increasing complexity of needs with community clients; challenges in coordinating with other agencies involved - working with HCCSS to decrease number of agencies involved to offer more streamlined care</a:t>
                      </a:r>
                    </a:p>
                  </a:txBody>
                  <a:tcPr marL="7211" marR="7211" marT="7211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8267431"/>
                  </a:ext>
                </a:extLst>
              </a:tr>
              <a:tr h="319400">
                <a:tc>
                  <a:txBody>
                    <a:bodyPr/>
                    <a:lstStyle/>
                    <a:p>
                      <a:pPr algn="r" fontAlgn="ctr"/>
                      <a:r>
                        <a:rPr lang="en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Events</a:t>
                      </a:r>
                    </a:p>
                  </a:txBody>
                  <a:tcPr marL="7211" marR="7211" marT="7211" marB="0" anchor="ctr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11" marR="7211" marT="7211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Completed first annual report for Home &amp; Community Care Support Services. Invited to present at International Integrated Care Conference; recruiting began for a Community Engagement Coordinator (Seniors </a:t>
                      </a: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Active Living Centre)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11" marR="7211" marT="7211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30920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08733380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Office Theme">
  <a:themeElements>
    <a:clrScheme name="Fairview &amp; Parkwood Mennonite Homes">
      <a:dk1>
        <a:sysClr val="windowText" lastClr="000000"/>
      </a:dk1>
      <a:lt1>
        <a:sysClr val="window" lastClr="FFFFFF"/>
      </a:lt1>
      <a:dk2>
        <a:srgbClr val="444444"/>
      </a:dk2>
      <a:lt2>
        <a:srgbClr val="82BDDD"/>
      </a:lt2>
      <a:accent1>
        <a:srgbClr val="CF5A0B"/>
      </a:accent1>
      <a:accent2>
        <a:srgbClr val="AFBF76"/>
      </a:accent2>
      <a:accent3>
        <a:srgbClr val="82BDDD"/>
      </a:accent3>
      <a:accent4>
        <a:srgbClr val="444444"/>
      </a:accent4>
      <a:accent5>
        <a:srgbClr val="CF5A0B"/>
      </a:accent5>
      <a:accent6>
        <a:srgbClr val="AFBF76"/>
      </a:accent6>
      <a:hlink>
        <a:srgbClr val="444444"/>
      </a:hlink>
      <a:folHlink>
        <a:srgbClr val="CF5A0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12257</TotalTime>
  <Words>1436</Words>
  <Application>Microsoft Office PowerPoint</Application>
  <PresentationFormat>On-screen Show (4:3)</PresentationFormat>
  <Paragraphs>604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Courier New</vt:lpstr>
      <vt:lpstr>Gill Sans MT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MarsPh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Stella Ruza</dc:creator>
  <cp:lastModifiedBy>Erna Koning</cp:lastModifiedBy>
  <cp:revision>462</cp:revision>
  <cp:lastPrinted>2020-05-21T18:43:12Z</cp:lastPrinted>
  <dcterms:created xsi:type="dcterms:W3CDTF">2013-03-14T15:42:44Z</dcterms:created>
  <dcterms:modified xsi:type="dcterms:W3CDTF">2021-10-21T18:26:25Z</dcterms:modified>
</cp:coreProperties>
</file>