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8" r:id="rId5"/>
    <p:sldId id="258" r:id="rId6"/>
    <p:sldId id="264" r:id="rId7"/>
    <p:sldId id="266" r:id="rId8"/>
    <p:sldId id="265" r:id="rId9"/>
    <p:sldId id="267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2DE63D5-997A-4646-A377-4702673A728D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4" autoAdjust="0"/>
  </p:normalViewPr>
  <p:slideViewPr>
    <p:cSldViewPr snapToGrid="0">
      <p:cViewPr varScale="1">
        <p:scale>
          <a:sx n="68" d="100"/>
          <a:sy n="68" d="100"/>
        </p:scale>
        <p:origin x="580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F2CCD0C-2473-4878-999C-20E2479991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861A81-5AED-4C30-B4BF-43DD7F83FC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01837-DB67-499B-96DB-2B2DF3938230}" type="datetimeFigureOut">
              <a:rPr lang="en-CA" smtClean="0"/>
              <a:t>2021-10-18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1B9594-F899-421E-BC3A-DB2D13B844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CA"/>
              <a:t>Fairview &amp; Parkwood Communities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21BD4-3AFD-48BB-B2C8-57ACD698C2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53CD2-8D65-4FDC-A2BA-5839413A6B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9612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716D-39C9-48C4-A3EB-B88E4515427D}" type="datetimeFigureOut">
              <a:rPr lang="en-US" smtClean="0"/>
              <a:t>10/18/2021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C6D3C-9EB0-4F2C-9026-3887D1CDB4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763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8D39141-3E8E-4545-90DB-291A0E5F13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 lIns="612000" tIns="0" anchor="ctr"/>
          <a:lstStyle>
            <a:lvl1pPr marL="0" indent="0" algn="l">
              <a:lnSpc>
                <a:spcPct val="100000"/>
              </a:lnSpc>
              <a:buNone/>
              <a:defRPr sz="1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90A062-54B3-47F2-9D6A-5BC957520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0000" y="0"/>
            <a:ext cx="9672000" cy="6857999"/>
          </a:xfrm>
          <a:solidFill>
            <a:schemeClr val="tx2">
              <a:alpha val="70000"/>
            </a:schemeClr>
          </a:solidFill>
        </p:spPr>
        <p:txBody>
          <a:bodyPr lIns="1116000" rIns="180000" anchor="ctr"/>
          <a:lstStyle>
            <a:lvl1pPr algn="l"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C97F3D-57FA-4E82-9EEC-E93088055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0" y="4276447"/>
            <a:ext cx="5161550" cy="620016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144000" anchor="ctr"/>
          <a:lstStyle>
            <a:lvl1pPr marL="0" indent="0" algn="l">
              <a:buNone/>
              <a:defRPr sz="2400" b="1" i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1775C8-C7F0-4EC5-A9C0-53AE3A0C5F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00000" y="6262080"/>
            <a:ext cx="7560000" cy="360000"/>
          </a:xfrm>
        </p:spPr>
        <p:txBody>
          <a:bodyPr/>
          <a:lstStyle/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8B0AE2-DA19-49E2-AC81-5272385D30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A395197-9758-40F0-B747-F8B134C175E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685843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8907576-77BD-4FD0-A9FE-48D249CB435B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Fairview &amp; Parkwood Communities 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30C70C-09F9-40EE-9A89-ED9A5DCFD9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03794" y="3407563"/>
            <a:ext cx="2034138" cy="245885"/>
          </a:xfrm>
        </p:spPr>
        <p:txBody>
          <a:bodyPr lIns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Role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78D9ACA-AB64-4D04-A5E0-23AC8B81EC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03794" y="3005055"/>
            <a:ext cx="2034138" cy="360445"/>
          </a:xfrm>
          <a:solidFill>
            <a:schemeClr val="tx2"/>
          </a:solidFill>
        </p:spPr>
        <p:txBody>
          <a:bodyPr lIns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3B4EB62-0A18-46F9-98F0-E8FC5EBAF3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6363" y="3407563"/>
            <a:ext cx="2034138" cy="245885"/>
          </a:xfrm>
        </p:spPr>
        <p:txBody>
          <a:bodyPr lIns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Role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A3B2D4DF-9952-49C7-B850-559AD0DF27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6363" y="3005055"/>
            <a:ext cx="2034138" cy="360445"/>
          </a:xfrm>
          <a:solidFill>
            <a:schemeClr val="tx2"/>
          </a:solidFill>
        </p:spPr>
        <p:txBody>
          <a:bodyPr lIns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CE373B8-7ADE-4DC4-9900-59147BFA16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28931" y="3407563"/>
            <a:ext cx="2034138" cy="245885"/>
          </a:xfrm>
        </p:spPr>
        <p:txBody>
          <a:bodyPr lIns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Role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8F027FF-E9AF-4E49-AC44-48D21AD761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28931" y="3005055"/>
            <a:ext cx="2034138" cy="360445"/>
          </a:xfrm>
          <a:solidFill>
            <a:schemeClr val="tx2"/>
          </a:solidFill>
        </p:spPr>
        <p:txBody>
          <a:bodyPr lIns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9" name="Picture Placeholder 25">
            <a:extLst>
              <a:ext uri="{FF2B5EF4-FFF2-40B4-BE49-F238E27FC236}">
                <a16:creationId xmlns:a16="http://schemas.microsoft.com/office/drawing/2014/main" id="{8989EC4C-4E3F-457F-8CF6-8A88DE68A93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867711" y="1648853"/>
            <a:ext cx="906304" cy="1206290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0" name="Picture Placeholder 25">
            <a:extLst>
              <a:ext uri="{FF2B5EF4-FFF2-40B4-BE49-F238E27FC236}">
                <a16:creationId xmlns:a16="http://schemas.microsoft.com/office/drawing/2014/main" id="{67FB2730-3D12-4D72-AE64-AC3955C5CD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630280" y="1648853"/>
            <a:ext cx="906304" cy="1206290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1" name="Picture Placeholder 25">
            <a:extLst>
              <a:ext uri="{FF2B5EF4-FFF2-40B4-BE49-F238E27FC236}">
                <a16:creationId xmlns:a16="http://schemas.microsoft.com/office/drawing/2014/main" id="{4F2BB90C-4866-4DB3-B05C-0BB7DBFF8EA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392848" y="1648853"/>
            <a:ext cx="906304" cy="1206290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FE407FE5-15DF-40F7-B14C-0A04CC30CD6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03794" y="5736658"/>
            <a:ext cx="2034138" cy="245885"/>
          </a:xfrm>
        </p:spPr>
        <p:txBody>
          <a:bodyPr lIns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Role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7DD73F77-2E6A-450D-B4AF-8643D8AE1EC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3794" y="5334150"/>
            <a:ext cx="2034138" cy="360445"/>
          </a:xfrm>
          <a:solidFill>
            <a:schemeClr val="tx2"/>
          </a:solidFill>
        </p:spPr>
        <p:txBody>
          <a:bodyPr lIns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7F1CAED2-2A78-4780-A303-060C24C5652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66363" y="5736658"/>
            <a:ext cx="2034138" cy="245885"/>
          </a:xfrm>
        </p:spPr>
        <p:txBody>
          <a:bodyPr lIns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Role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4E77CA0B-49F8-4EE9-84A7-AB28FD1CC1E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066363" y="5334150"/>
            <a:ext cx="2034138" cy="360445"/>
          </a:xfrm>
          <a:solidFill>
            <a:schemeClr val="tx2"/>
          </a:solidFill>
        </p:spPr>
        <p:txBody>
          <a:bodyPr lIns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5D4F2294-CE3A-4705-BCB3-C5DAFA373C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28931" y="5736658"/>
            <a:ext cx="2034138" cy="245885"/>
          </a:xfrm>
        </p:spPr>
        <p:txBody>
          <a:bodyPr lIns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Role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7B49F9AF-7698-444D-8D12-FA0B6A713E0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28931" y="5334150"/>
            <a:ext cx="2034138" cy="360445"/>
          </a:xfrm>
          <a:solidFill>
            <a:schemeClr val="tx2"/>
          </a:solidFill>
        </p:spPr>
        <p:txBody>
          <a:bodyPr lIns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33" name="Picture Placeholder 25">
            <a:extLst>
              <a:ext uri="{FF2B5EF4-FFF2-40B4-BE49-F238E27FC236}">
                <a16:creationId xmlns:a16="http://schemas.microsoft.com/office/drawing/2014/main" id="{6057C2E9-1501-4819-B77D-23A0268DB0F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867711" y="3977948"/>
            <a:ext cx="906304" cy="1206290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4" name="Picture Placeholder 25">
            <a:extLst>
              <a:ext uri="{FF2B5EF4-FFF2-40B4-BE49-F238E27FC236}">
                <a16:creationId xmlns:a16="http://schemas.microsoft.com/office/drawing/2014/main" id="{C77B8544-1CEE-4ED4-89E8-ED04267380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630280" y="3977948"/>
            <a:ext cx="906304" cy="1206290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5" name="Picture Placeholder 25">
            <a:extLst>
              <a:ext uri="{FF2B5EF4-FFF2-40B4-BE49-F238E27FC236}">
                <a16:creationId xmlns:a16="http://schemas.microsoft.com/office/drawing/2014/main" id="{E1131D92-0382-469E-A358-A2EC5FDCCF32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92848" y="3977948"/>
            <a:ext cx="906304" cy="1206290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0EBF36-B9CA-4962-B198-27B56B54E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219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4D42A7-FF15-4C9E-9657-33DD5BC539DA}"/>
              </a:ext>
            </a:extLst>
          </p:cNvPr>
          <p:cNvSpPr/>
          <p:nvPr userDrawn="1"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FA555C0-B108-4047-8AFF-82E05F0734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EAA7C-AE70-48A8-B582-013424EB9C4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095500" y="1992933"/>
            <a:ext cx="9388499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8EA298-DD21-4B69-8125-094245EDF71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4213" y="1992934"/>
            <a:ext cx="1095375" cy="1095375"/>
          </a:xfrm>
        </p:spPr>
        <p:txBody>
          <a:bodyPr anchor="ctr"/>
          <a:lstStyle>
            <a:lvl1pPr marL="0" indent="0" algn="ctr">
              <a:buNone/>
              <a:defRPr sz="1050" i="1"/>
            </a:lvl1pPr>
          </a:lstStyle>
          <a:p>
            <a:r>
              <a:rPr lang="en-US" dirty="0"/>
              <a:t>Place</a:t>
            </a:r>
            <a:br>
              <a:rPr lang="en-US" dirty="0"/>
            </a:br>
            <a:r>
              <a:rPr lang="en-US" dirty="0"/>
              <a:t>Your Image / Logo Here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4C93EFCC-1E62-4200-9E96-2476EE2581B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4213" y="3431134"/>
            <a:ext cx="1095375" cy="1095375"/>
          </a:xfrm>
        </p:spPr>
        <p:txBody>
          <a:bodyPr anchor="ctr"/>
          <a:lstStyle>
            <a:lvl1pPr marL="0" indent="0" algn="ctr">
              <a:buNone/>
              <a:defRPr sz="1050" i="1"/>
            </a:lvl1pPr>
          </a:lstStyle>
          <a:p>
            <a:r>
              <a:rPr lang="en-US" dirty="0"/>
              <a:t>Place</a:t>
            </a:r>
            <a:br>
              <a:rPr lang="en-US" dirty="0"/>
            </a:br>
            <a:r>
              <a:rPr lang="en-US" dirty="0"/>
              <a:t>Your Image / Logo Here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741D874-BD81-4469-AA1C-32517FD7C37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4213" y="4869334"/>
            <a:ext cx="1095375" cy="1095375"/>
          </a:xfrm>
        </p:spPr>
        <p:txBody>
          <a:bodyPr anchor="ctr"/>
          <a:lstStyle>
            <a:lvl1pPr marL="0" indent="0" algn="ctr">
              <a:buNone/>
              <a:defRPr sz="1050" i="1"/>
            </a:lvl1pPr>
          </a:lstStyle>
          <a:p>
            <a:r>
              <a:rPr lang="en-US" dirty="0"/>
              <a:t>Place</a:t>
            </a:r>
            <a:br>
              <a:rPr lang="en-US" dirty="0"/>
            </a:br>
            <a:r>
              <a:rPr lang="en-US" dirty="0"/>
              <a:t>Your Image / Logo Here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FB0B599-DDEF-43E9-A07F-FC328C595BC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095500" y="3422739"/>
            <a:ext cx="9388499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3FF0857-6431-48DC-BE82-9A93C55CEFB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095500" y="4867850"/>
            <a:ext cx="9388499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19471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4D42A7-FF15-4C9E-9657-33DD5BC539DA}"/>
              </a:ext>
            </a:extLst>
          </p:cNvPr>
          <p:cNvSpPr/>
          <p:nvPr userDrawn="1"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FA555C0-B108-4047-8AFF-82E05F0734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EAA7C-AE70-48A8-B582-013424EB9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40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8D39141-3E8E-4545-90DB-291A0E5F13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 lIns="0" tIns="0" rIns="612000" anchor="ctr"/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90A062-54B3-47F2-9D6A-5BC957520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2000" cy="6857999"/>
          </a:xfrm>
          <a:solidFill>
            <a:schemeClr val="tx2">
              <a:alpha val="70000"/>
            </a:schemeClr>
          </a:solidFill>
        </p:spPr>
        <p:txBody>
          <a:bodyPr lIns="1116000" rIns="180000" bIns="756000" anchor="ctr"/>
          <a:lstStyle>
            <a:lvl1pPr algn="l">
              <a:lnSpc>
                <a:spcPct val="65000"/>
              </a:lnSpc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</a:t>
            </a:r>
            <a:br>
              <a:rPr lang="en-US" dirty="0"/>
            </a:br>
            <a:r>
              <a:rPr lang="en-US" dirty="0"/>
              <a:t>you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9FD1A9-E34B-4888-90DE-493861AD75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17700" y="4508500"/>
            <a:ext cx="3314700" cy="3302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452AC72-D893-4C1A-83BD-9930164D89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17700" y="5180023"/>
            <a:ext cx="3314700" cy="205029"/>
          </a:xfrm>
          <a:ln>
            <a:noFill/>
          </a:ln>
        </p:spPr>
        <p:txBody>
          <a:bodyPr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2EEC149-F1BE-4C36-A789-5BF73B40A2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17700" y="5683561"/>
            <a:ext cx="3314700" cy="205029"/>
          </a:xfrm>
          <a:ln>
            <a:noFill/>
          </a:ln>
        </p:spPr>
        <p:txBody>
          <a:bodyPr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CC256E6-6AE8-4950-838C-BE638FB479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17700" y="4821910"/>
            <a:ext cx="3314700" cy="205029"/>
          </a:xfrm>
        </p:spPr>
        <p:txBody>
          <a:bodyPr anchor="t"/>
          <a:lstStyle>
            <a:lvl1pPr marL="0" indent="0">
              <a:buNone/>
              <a:defRPr sz="1000" i="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318579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75689F-8B6B-4484-8064-90B4D8FB7C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7343" y="2731933"/>
            <a:ext cx="6903253" cy="3350673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576000" tIns="1872000" rIns="576000"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Describe Your Big Idea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57B9832-0120-4094-8C27-082E3533C5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012000" cy="6858000"/>
          </a:xfrm>
          <a:custGeom>
            <a:avLst/>
            <a:gdLst>
              <a:gd name="connsiteX0" fmla="*/ 0 w 12012000"/>
              <a:gd name="connsiteY0" fmla="*/ 0 h 6858000"/>
              <a:gd name="connsiteX1" fmla="*/ 8592000 w 12012000"/>
              <a:gd name="connsiteY1" fmla="*/ 0 h 6858000"/>
              <a:gd name="connsiteX2" fmla="*/ 8592000 w 12012000"/>
              <a:gd name="connsiteY2" fmla="*/ 180000 h 6858000"/>
              <a:gd name="connsiteX3" fmla="*/ 12012000 w 12012000"/>
              <a:gd name="connsiteY3" fmla="*/ 180000 h 6858000"/>
              <a:gd name="connsiteX4" fmla="*/ 12012000 w 12012000"/>
              <a:gd name="connsiteY4" fmla="*/ 6678000 h 6858000"/>
              <a:gd name="connsiteX5" fmla="*/ 8592000 w 12012000"/>
              <a:gd name="connsiteY5" fmla="*/ 6678000 h 6858000"/>
              <a:gd name="connsiteX6" fmla="*/ 8592000 w 12012000"/>
              <a:gd name="connsiteY6" fmla="*/ 6858000 h 6858000"/>
              <a:gd name="connsiteX7" fmla="*/ 0 w 1201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2000" h="6858000">
                <a:moveTo>
                  <a:pt x="0" y="0"/>
                </a:moveTo>
                <a:lnTo>
                  <a:pt x="8592000" y="0"/>
                </a:lnTo>
                <a:lnTo>
                  <a:pt x="8592000" y="180000"/>
                </a:lnTo>
                <a:lnTo>
                  <a:pt x="12012000" y="180000"/>
                </a:lnTo>
                <a:lnTo>
                  <a:pt x="12012000" y="6678000"/>
                </a:lnTo>
                <a:lnTo>
                  <a:pt x="8592000" y="667800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 lIns="0" tIns="0" rIns="61200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3999" y="6262080"/>
            <a:ext cx="6190934" cy="360000"/>
          </a:xfrm>
        </p:spPr>
        <p:txBody>
          <a:bodyPr/>
          <a:lstStyle/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AF90A48-1BFB-4A19-9A1C-2851879F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778" y="3096087"/>
            <a:ext cx="5455750" cy="1008000"/>
          </a:xfrm>
        </p:spPr>
        <p:txBody>
          <a:bodyPr/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E79024-4B2E-43B0-8607-196181AB731F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59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X Number &amp; Ic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67CE6DD-011B-4E2D-9E8A-EFF414E39EE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79109"/>
            <a:ext cx="11832000" cy="6513922"/>
          </a:xfrm>
          <a:custGeom>
            <a:avLst/>
            <a:gdLst>
              <a:gd name="connsiteX0" fmla="*/ 0 w 11832000"/>
              <a:gd name="connsiteY0" fmla="*/ 0 h 6513922"/>
              <a:gd name="connsiteX1" fmla="*/ 8412000 w 11832000"/>
              <a:gd name="connsiteY1" fmla="*/ 0 h 6513922"/>
              <a:gd name="connsiteX2" fmla="*/ 8412000 w 11832000"/>
              <a:gd name="connsiteY2" fmla="*/ 891 h 6513922"/>
              <a:gd name="connsiteX3" fmla="*/ 11832000 w 11832000"/>
              <a:gd name="connsiteY3" fmla="*/ 891 h 6513922"/>
              <a:gd name="connsiteX4" fmla="*/ 11832000 w 11832000"/>
              <a:gd name="connsiteY4" fmla="*/ 6498891 h 6513922"/>
              <a:gd name="connsiteX5" fmla="*/ 8412000 w 11832000"/>
              <a:gd name="connsiteY5" fmla="*/ 6498891 h 6513922"/>
              <a:gd name="connsiteX6" fmla="*/ 8412000 w 11832000"/>
              <a:gd name="connsiteY6" fmla="*/ 6513922 h 6513922"/>
              <a:gd name="connsiteX7" fmla="*/ 0 w 11832000"/>
              <a:gd name="connsiteY7" fmla="*/ 6513922 h 65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32000" h="6513922">
                <a:moveTo>
                  <a:pt x="0" y="0"/>
                </a:moveTo>
                <a:lnTo>
                  <a:pt x="8412000" y="0"/>
                </a:lnTo>
                <a:lnTo>
                  <a:pt x="8412000" y="891"/>
                </a:lnTo>
                <a:lnTo>
                  <a:pt x="11832000" y="891"/>
                </a:lnTo>
                <a:lnTo>
                  <a:pt x="11832000" y="6498891"/>
                </a:lnTo>
                <a:lnTo>
                  <a:pt x="8412000" y="6498891"/>
                </a:lnTo>
                <a:lnTo>
                  <a:pt x="8412000" y="6513922"/>
                </a:lnTo>
                <a:lnTo>
                  <a:pt x="0" y="65139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1764000" rIns="0"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5"/>
            <a:ext cx="7560000" cy="360000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E75A4B-2655-4B0E-8D3B-0068F57D3D9B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266E5-40A6-4643-B9AC-B38F272563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#NUMBER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CB790CB-E4F5-4B61-A03E-1CA0C32E3F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0455" y="3799847"/>
            <a:ext cx="1999889" cy="846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70684C-B743-402E-8778-A651995771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71013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#NUMBER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FCEC7149-9A00-4CA4-B800-1BFD6EBEB88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97255" y="3799847"/>
            <a:ext cx="1999889" cy="846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374F0E2-36BA-43B5-8799-77AA3367DF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69707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#NUMBER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1BA12174-6A24-4E61-8D58-B3B42C31BE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96056" y="3799847"/>
            <a:ext cx="1999889" cy="846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D3A67B21-0E8B-4922-94F9-20492309C4D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544613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#NUMBER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D801C20C-82D2-465E-8D45-DF1A57E0452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70855" y="3799847"/>
            <a:ext cx="1999889" cy="846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62BAD45E-2039-4F8D-9CFC-42BFA3756AD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31412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#NUMBER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64A78879-6338-4F3B-864E-8FF4E08C00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657654" y="3799847"/>
            <a:ext cx="1999889" cy="846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80118439-B306-4F20-9200-1C429EADC7E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01000" y="5271502"/>
            <a:ext cx="1990001" cy="620016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0" anchor="ctr"/>
          <a:lstStyle>
            <a:lvl1pPr marL="0" indent="0" algn="ctr">
              <a:buNone/>
              <a:defRPr sz="2400" b="1" i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Outcome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9B7E7F2-DF6B-4441-B0B1-7E87E29BA3A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098550" y="2217585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7" name="Picture Placeholder 25">
            <a:extLst>
              <a:ext uri="{FF2B5EF4-FFF2-40B4-BE49-F238E27FC236}">
                <a16:creationId xmlns:a16="http://schemas.microsoft.com/office/drawing/2014/main" id="{ED41522A-FBAF-4E5D-B592-F13855964E8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385350" y="2217585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8" name="Picture Placeholder 25">
            <a:extLst>
              <a:ext uri="{FF2B5EF4-FFF2-40B4-BE49-F238E27FC236}">
                <a16:creationId xmlns:a16="http://schemas.microsoft.com/office/drawing/2014/main" id="{AA51069C-E1DC-44A0-A6A0-2A4AB0DD4D7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84044" y="2217585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9" name="Picture Placeholder 25">
            <a:extLst>
              <a:ext uri="{FF2B5EF4-FFF2-40B4-BE49-F238E27FC236}">
                <a16:creationId xmlns:a16="http://schemas.microsoft.com/office/drawing/2014/main" id="{42F6437E-5478-451F-9BE3-E8160EA4351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958950" y="2217585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30" name="Picture Placeholder 25">
            <a:extLst>
              <a:ext uri="{FF2B5EF4-FFF2-40B4-BE49-F238E27FC236}">
                <a16:creationId xmlns:a16="http://schemas.microsoft.com/office/drawing/2014/main" id="{25127DFD-53A7-41A8-B591-AEEC120380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245749" y="2217585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389258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 40 Vertical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76D43D-0DDD-4BAD-8213-BDBF75C3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6118" y="4338116"/>
            <a:ext cx="10839764" cy="45719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6D3ACF3-E1F5-4332-9836-C8E6C46591B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434383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F8FE7-66F4-4586-B49B-61E115ED2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5B890-F885-418C-9812-59970CAC6B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Fairview &amp; Parkwood Communities 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21507-88DE-417D-8076-D9152E1E14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C7DDD-6F93-45F8-AFD6-95AA051FE8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1CD6042-5DF4-4624-BC32-25F68745304A}"/>
              </a:ext>
            </a:extLst>
          </p:cNvPr>
          <p:cNvSpPr/>
          <p:nvPr userDrawn="1"/>
        </p:nvSpPr>
        <p:spPr>
          <a:xfrm rot="5400000">
            <a:off x="8220300" y="371700"/>
            <a:ext cx="4343400" cy="3600000"/>
          </a:xfrm>
          <a:custGeom>
            <a:avLst/>
            <a:gdLst>
              <a:gd name="connsiteX0" fmla="*/ 0 w 4343400"/>
              <a:gd name="connsiteY0" fmla="*/ 3600000 h 3600000"/>
              <a:gd name="connsiteX1" fmla="*/ 0 w 4343400"/>
              <a:gd name="connsiteY1" fmla="*/ 0 h 3600000"/>
              <a:gd name="connsiteX2" fmla="*/ 180000 w 4343400"/>
              <a:gd name="connsiteY2" fmla="*/ 0 h 3600000"/>
              <a:gd name="connsiteX3" fmla="*/ 4343400 w 4343400"/>
              <a:gd name="connsiteY3" fmla="*/ 0 h 3600000"/>
              <a:gd name="connsiteX4" fmla="*/ 4343400 w 4343400"/>
              <a:gd name="connsiteY4" fmla="*/ 180000 h 3600000"/>
              <a:gd name="connsiteX5" fmla="*/ 180000 w 4343400"/>
              <a:gd name="connsiteY5" fmla="*/ 180000 h 3600000"/>
              <a:gd name="connsiteX6" fmla="*/ 180000 w 4343400"/>
              <a:gd name="connsiteY6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3400" h="3600000">
                <a:moveTo>
                  <a:pt x="0" y="3600000"/>
                </a:moveTo>
                <a:lnTo>
                  <a:pt x="0" y="0"/>
                </a:lnTo>
                <a:lnTo>
                  <a:pt x="180000" y="0"/>
                </a:lnTo>
                <a:lnTo>
                  <a:pt x="4343400" y="0"/>
                </a:lnTo>
                <a:lnTo>
                  <a:pt x="43434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gradFill>
            <a:gsLst>
              <a:gs pos="0">
                <a:schemeClr val="bg1">
                  <a:alpha val="5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294759C-286C-4281-B194-581C766EEF28}"/>
              </a:ext>
            </a:extLst>
          </p:cNvPr>
          <p:cNvSpPr/>
          <p:nvPr userDrawn="1"/>
        </p:nvSpPr>
        <p:spPr>
          <a:xfrm rot="5400000">
            <a:off x="9134700" y="3800700"/>
            <a:ext cx="2514600" cy="3600000"/>
          </a:xfrm>
          <a:custGeom>
            <a:avLst/>
            <a:gdLst>
              <a:gd name="connsiteX0" fmla="*/ 0 w 2514600"/>
              <a:gd name="connsiteY0" fmla="*/ 180000 h 3600000"/>
              <a:gd name="connsiteX1" fmla="*/ 0 w 2514600"/>
              <a:gd name="connsiteY1" fmla="*/ 0 h 3600000"/>
              <a:gd name="connsiteX2" fmla="*/ 2334600 w 2514600"/>
              <a:gd name="connsiteY2" fmla="*/ 0 h 3600000"/>
              <a:gd name="connsiteX3" fmla="*/ 2514600 w 2514600"/>
              <a:gd name="connsiteY3" fmla="*/ 0 h 3600000"/>
              <a:gd name="connsiteX4" fmla="*/ 2514600 w 2514600"/>
              <a:gd name="connsiteY4" fmla="*/ 180000 h 3600000"/>
              <a:gd name="connsiteX5" fmla="*/ 2514600 w 2514600"/>
              <a:gd name="connsiteY5" fmla="*/ 3600000 h 3600000"/>
              <a:gd name="connsiteX6" fmla="*/ 2334600 w 2514600"/>
              <a:gd name="connsiteY6" fmla="*/ 3600000 h 3600000"/>
              <a:gd name="connsiteX7" fmla="*/ 2334600 w 2514600"/>
              <a:gd name="connsiteY7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14600" h="3600000">
                <a:moveTo>
                  <a:pt x="0" y="180000"/>
                </a:moveTo>
                <a:lnTo>
                  <a:pt x="0" y="0"/>
                </a:lnTo>
                <a:lnTo>
                  <a:pt x="2334600" y="0"/>
                </a:lnTo>
                <a:lnTo>
                  <a:pt x="2514600" y="0"/>
                </a:lnTo>
                <a:lnTo>
                  <a:pt x="2514600" y="180000"/>
                </a:lnTo>
                <a:lnTo>
                  <a:pt x="2514600" y="3600000"/>
                </a:lnTo>
                <a:lnTo>
                  <a:pt x="2334600" y="3600000"/>
                </a:lnTo>
                <a:lnTo>
                  <a:pt x="2334600" y="180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7894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x Content Block 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E6622698-E93D-4214-8C21-38DBE58C2E3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79109"/>
            <a:ext cx="11832000" cy="6513922"/>
          </a:xfrm>
          <a:custGeom>
            <a:avLst/>
            <a:gdLst>
              <a:gd name="connsiteX0" fmla="*/ 0 w 11832000"/>
              <a:gd name="connsiteY0" fmla="*/ 0 h 6513922"/>
              <a:gd name="connsiteX1" fmla="*/ 8412000 w 11832000"/>
              <a:gd name="connsiteY1" fmla="*/ 0 h 6513922"/>
              <a:gd name="connsiteX2" fmla="*/ 8412000 w 11832000"/>
              <a:gd name="connsiteY2" fmla="*/ 891 h 6513922"/>
              <a:gd name="connsiteX3" fmla="*/ 11832000 w 11832000"/>
              <a:gd name="connsiteY3" fmla="*/ 891 h 6513922"/>
              <a:gd name="connsiteX4" fmla="*/ 11832000 w 11832000"/>
              <a:gd name="connsiteY4" fmla="*/ 6498891 h 6513922"/>
              <a:gd name="connsiteX5" fmla="*/ 8412000 w 11832000"/>
              <a:gd name="connsiteY5" fmla="*/ 6498891 h 6513922"/>
              <a:gd name="connsiteX6" fmla="*/ 8412000 w 11832000"/>
              <a:gd name="connsiteY6" fmla="*/ 6513922 h 6513922"/>
              <a:gd name="connsiteX7" fmla="*/ 0 w 11832000"/>
              <a:gd name="connsiteY7" fmla="*/ 6513922 h 65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32000" h="6513922">
                <a:moveTo>
                  <a:pt x="0" y="0"/>
                </a:moveTo>
                <a:lnTo>
                  <a:pt x="8412000" y="0"/>
                </a:lnTo>
                <a:lnTo>
                  <a:pt x="8412000" y="891"/>
                </a:lnTo>
                <a:lnTo>
                  <a:pt x="11832000" y="891"/>
                </a:lnTo>
                <a:lnTo>
                  <a:pt x="11832000" y="6498891"/>
                </a:lnTo>
                <a:lnTo>
                  <a:pt x="8412000" y="6498891"/>
                </a:lnTo>
                <a:lnTo>
                  <a:pt x="8412000" y="6513922"/>
                </a:lnTo>
                <a:lnTo>
                  <a:pt x="0" y="65139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1224000" rIns="0"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06BC54-FE11-4237-96CC-8DA267DB5D7C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30C70C-09F9-40EE-9A89-ED9A5DCFD9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70581" y="2186444"/>
            <a:ext cx="2812282" cy="1242556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78D9ACA-AB64-4D04-A5E0-23AC8B81EC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70581" y="1775806"/>
            <a:ext cx="2812282" cy="297888"/>
          </a:xfrm>
        </p:spPr>
        <p:txBody>
          <a:bodyPr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3B4EB62-0A18-46F9-98F0-E8FC5EBAF3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31291" y="2186444"/>
            <a:ext cx="2812282" cy="1242556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A3B2D4DF-9952-49C7-B850-559AD0DF27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31291" y="1775806"/>
            <a:ext cx="2812282" cy="297888"/>
          </a:xfrm>
        </p:spPr>
        <p:txBody>
          <a:bodyPr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CE373B8-7ADE-4DC4-9900-59147BFA16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92000" y="2186444"/>
            <a:ext cx="2812282" cy="1242556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8F027FF-E9AF-4E49-AC44-48D21AD761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2000" y="1775806"/>
            <a:ext cx="2812282" cy="297888"/>
          </a:xfrm>
        </p:spPr>
        <p:txBody>
          <a:bodyPr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D854C-C76F-49BA-9E74-F438CA8EA9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70581" y="4335857"/>
            <a:ext cx="2812282" cy="1242556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D447D7D-C1F4-4AD4-AE22-EB8E7F1C419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70581" y="3925219"/>
            <a:ext cx="2812282" cy="297888"/>
          </a:xfrm>
        </p:spPr>
        <p:txBody>
          <a:bodyPr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849DF703-38D0-4214-9432-83570E10EF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31291" y="4335857"/>
            <a:ext cx="2812282" cy="1242556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F9EB6572-1A9F-4672-8E42-A4E15451CA2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031291" y="3925219"/>
            <a:ext cx="2812282" cy="297888"/>
          </a:xfrm>
        </p:spPr>
        <p:txBody>
          <a:bodyPr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0740EB70-455C-47FF-9A9A-0D78D202ED0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92000" y="4335857"/>
            <a:ext cx="2812282" cy="1242556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CD9A5773-4F50-4631-9B7A-0A2D83E5DC2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92000" y="3925219"/>
            <a:ext cx="2812282" cy="297888"/>
          </a:xfrm>
        </p:spPr>
        <p:txBody>
          <a:bodyPr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87598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x Content Block 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5350A6A-6F84-47F4-AE00-8295D96D08C8}"/>
              </a:ext>
            </a:extLst>
          </p:cNvPr>
          <p:cNvSpPr/>
          <p:nvPr userDrawn="1"/>
        </p:nvSpPr>
        <p:spPr>
          <a:xfrm rot="5400000">
            <a:off x="8677500" y="3343500"/>
            <a:ext cx="3429000" cy="3600000"/>
          </a:xfrm>
          <a:custGeom>
            <a:avLst/>
            <a:gdLst>
              <a:gd name="connsiteX0" fmla="*/ 0 w 3429000"/>
              <a:gd name="connsiteY0" fmla="*/ 180000 h 3600000"/>
              <a:gd name="connsiteX1" fmla="*/ 0 w 3429000"/>
              <a:gd name="connsiteY1" fmla="*/ 0 h 3600000"/>
              <a:gd name="connsiteX2" fmla="*/ 3249000 w 3429000"/>
              <a:gd name="connsiteY2" fmla="*/ 0 h 3600000"/>
              <a:gd name="connsiteX3" fmla="*/ 3429000 w 3429000"/>
              <a:gd name="connsiteY3" fmla="*/ 0 h 3600000"/>
              <a:gd name="connsiteX4" fmla="*/ 3429000 w 3429000"/>
              <a:gd name="connsiteY4" fmla="*/ 180000 h 3600000"/>
              <a:gd name="connsiteX5" fmla="*/ 3429000 w 3429000"/>
              <a:gd name="connsiteY5" fmla="*/ 3600000 h 3600000"/>
              <a:gd name="connsiteX6" fmla="*/ 3249000 w 3429000"/>
              <a:gd name="connsiteY6" fmla="*/ 3600000 h 3600000"/>
              <a:gd name="connsiteX7" fmla="*/ 3249000 w 3429000"/>
              <a:gd name="connsiteY7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9000" h="3600000">
                <a:moveTo>
                  <a:pt x="0" y="180000"/>
                </a:moveTo>
                <a:lnTo>
                  <a:pt x="0" y="0"/>
                </a:lnTo>
                <a:lnTo>
                  <a:pt x="3249000" y="0"/>
                </a:lnTo>
                <a:lnTo>
                  <a:pt x="3429000" y="0"/>
                </a:lnTo>
                <a:lnTo>
                  <a:pt x="3429000" y="180000"/>
                </a:lnTo>
                <a:lnTo>
                  <a:pt x="3429000" y="3600000"/>
                </a:lnTo>
                <a:lnTo>
                  <a:pt x="3249000" y="3600000"/>
                </a:lnTo>
                <a:lnTo>
                  <a:pt x="3249000" y="180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A395197-9758-40F0-B747-F8B134C175E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342943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Fairview &amp; Parkwood Communities 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30C70C-09F9-40EE-9A89-ED9A5DCFD9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863" y="3668499"/>
            <a:ext cx="3276000" cy="2238815"/>
          </a:xfrm>
        </p:spPr>
        <p:txBody>
          <a:bodyPr lIns="108000"/>
          <a:lstStyle>
            <a:lvl1pPr marL="1714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78D9ACA-AB64-4D04-A5E0-23AC8B81EC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2863" y="3068555"/>
            <a:ext cx="3276000" cy="360445"/>
          </a:xfrm>
          <a:solidFill>
            <a:schemeClr val="tx2"/>
          </a:solidFill>
        </p:spPr>
        <p:txBody>
          <a:bodyPr lIns="108000" anchor="ctr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3B4EB62-0A18-46F9-98F0-E8FC5EBAF3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45432" y="3668499"/>
            <a:ext cx="3276000" cy="2238815"/>
          </a:xfrm>
        </p:spPr>
        <p:txBody>
          <a:bodyPr lIns="108000"/>
          <a:lstStyle>
            <a:lvl1pPr marL="1714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A3B2D4DF-9952-49C7-B850-559AD0DF27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5432" y="3068555"/>
            <a:ext cx="3276000" cy="360445"/>
          </a:xfrm>
          <a:solidFill>
            <a:schemeClr val="tx2"/>
          </a:solidFill>
        </p:spPr>
        <p:txBody>
          <a:bodyPr lIns="108000" anchor="ctr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CE373B8-7ADE-4DC4-9900-59147BFA16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08000" y="3668499"/>
            <a:ext cx="3276000" cy="2238815"/>
          </a:xfrm>
        </p:spPr>
        <p:txBody>
          <a:bodyPr lIns="108000"/>
          <a:lstStyle>
            <a:lvl1pPr marL="1714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Description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8F027FF-E9AF-4E49-AC44-48D21AD761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08000" y="3068555"/>
            <a:ext cx="3276000" cy="360445"/>
          </a:xfrm>
          <a:solidFill>
            <a:schemeClr val="tx2"/>
          </a:solidFill>
        </p:spPr>
        <p:txBody>
          <a:bodyPr lIns="108000" anchor="ctr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Header</a:t>
            </a:r>
          </a:p>
        </p:txBody>
      </p:sp>
      <p:sp>
        <p:nvSpPr>
          <p:cNvPr id="29" name="Picture Placeholder 25">
            <a:extLst>
              <a:ext uri="{FF2B5EF4-FFF2-40B4-BE49-F238E27FC236}">
                <a16:creationId xmlns:a16="http://schemas.microsoft.com/office/drawing/2014/main" id="{8989EC4C-4E3F-457F-8CF6-8A88DE68A93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908907" y="2005142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0" name="Picture Placeholder 25">
            <a:extLst>
              <a:ext uri="{FF2B5EF4-FFF2-40B4-BE49-F238E27FC236}">
                <a16:creationId xmlns:a16="http://schemas.microsoft.com/office/drawing/2014/main" id="{67FB2730-3D12-4D72-AE64-AC3955C5CD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671476" y="2005142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31" name="Picture Placeholder 25">
            <a:extLst>
              <a:ext uri="{FF2B5EF4-FFF2-40B4-BE49-F238E27FC236}">
                <a16:creationId xmlns:a16="http://schemas.microsoft.com/office/drawing/2014/main" id="{4F2BB90C-4866-4DB3-B05C-0BB7DBFF8EA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434044" y="2005142"/>
            <a:ext cx="823913" cy="823913"/>
          </a:xfrm>
        </p:spPr>
        <p:txBody>
          <a:bodyPr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Icon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A3E4BF3-C44A-4FB6-B64A-05FB5AEC75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EA98CFA-B2A7-4BCC-B1DC-01CFAD2DD65E}"/>
              </a:ext>
            </a:extLst>
          </p:cNvPr>
          <p:cNvSpPr/>
          <p:nvPr userDrawn="1"/>
        </p:nvSpPr>
        <p:spPr>
          <a:xfrm rot="5400000">
            <a:off x="8677500" y="-85500"/>
            <a:ext cx="3429000" cy="3600000"/>
          </a:xfrm>
          <a:custGeom>
            <a:avLst/>
            <a:gdLst>
              <a:gd name="connsiteX0" fmla="*/ 0 w 3429000"/>
              <a:gd name="connsiteY0" fmla="*/ 3600000 h 3600000"/>
              <a:gd name="connsiteX1" fmla="*/ 0 w 3429000"/>
              <a:gd name="connsiteY1" fmla="*/ 0 h 3600000"/>
              <a:gd name="connsiteX2" fmla="*/ 180000 w 3429000"/>
              <a:gd name="connsiteY2" fmla="*/ 0 h 3600000"/>
              <a:gd name="connsiteX3" fmla="*/ 3429000 w 3429000"/>
              <a:gd name="connsiteY3" fmla="*/ 0 h 3600000"/>
              <a:gd name="connsiteX4" fmla="*/ 3429000 w 3429000"/>
              <a:gd name="connsiteY4" fmla="*/ 180000 h 3600000"/>
              <a:gd name="connsiteX5" fmla="*/ 180000 w 3429000"/>
              <a:gd name="connsiteY5" fmla="*/ 180000 h 3600000"/>
              <a:gd name="connsiteX6" fmla="*/ 180000 w 3429000"/>
              <a:gd name="connsiteY6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9000" h="3600000">
                <a:moveTo>
                  <a:pt x="0" y="3600000"/>
                </a:moveTo>
                <a:lnTo>
                  <a:pt x="0" y="0"/>
                </a:lnTo>
                <a:lnTo>
                  <a:pt x="180000" y="0"/>
                </a:lnTo>
                <a:lnTo>
                  <a:pt x="3429000" y="0"/>
                </a:lnTo>
                <a:lnTo>
                  <a:pt x="3429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gradFill>
            <a:gsLst>
              <a:gs pos="0">
                <a:schemeClr val="bg1">
                  <a:alpha val="5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4259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752CBEE-7696-40FC-AB0E-8790B179D18C}"/>
              </a:ext>
            </a:extLst>
          </p:cNvPr>
          <p:cNvSpPr/>
          <p:nvPr userDrawn="1"/>
        </p:nvSpPr>
        <p:spPr>
          <a:xfrm rot="5400000">
            <a:off x="8188485" y="2854485"/>
            <a:ext cx="4407031" cy="3600000"/>
          </a:xfrm>
          <a:custGeom>
            <a:avLst/>
            <a:gdLst>
              <a:gd name="connsiteX0" fmla="*/ 0 w 4407031"/>
              <a:gd name="connsiteY0" fmla="*/ 180000 h 3600000"/>
              <a:gd name="connsiteX1" fmla="*/ 0 w 4407031"/>
              <a:gd name="connsiteY1" fmla="*/ 0 h 3600000"/>
              <a:gd name="connsiteX2" fmla="*/ 4227031 w 4407031"/>
              <a:gd name="connsiteY2" fmla="*/ 0 h 3600000"/>
              <a:gd name="connsiteX3" fmla="*/ 4407031 w 4407031"/>
              <a:gd name="connsiteY3" fmla="*/ 0 h 3600000"/>
              <a:gd name="connsiteX4" fmla="*/ 4407031 w 4407031"/>
              <a:gd name="connsiteY4" fmla="*/ 180000 h 3600000"/>
              <a:gd name="connsiteX5" fmla="*/ 4407031 w 4407031"/>
              <a:gd name="connsiteY5" fmla="*/ 3600000 h 3600000"/>
              <a:gd name="connsiteX6" fmla="*/ 4227031 w 4407031"/>
              <a:gd name="connsiteY6" fmla="*/ 3600000 h 3600000"/>
              <a:gd name="connsiteX7" fmla="*/ 4227031 w 4407031"/>
              <a:gd name="connsiteY7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7031" h="3600000">
                <a:moveTo>
                  <a:pt x="0" y="180000"/>
                </a:moveTo>
                <a:lnTo>
                  <a:pt x="0" y="0"/>
                </a:lnTo>
                <a:lnTo>
                  <a:pt x="4227031" y="0"/>
                </a:lnTo>
                <a:lnTo>
                  <a:pt x="4407031" y="0"/>
                </a:lnTo>
                <a:lnTo>
                  <a:pt x="4407031" y="180000"/>
                </a:lnTo>
                <a:lnTo>
                  <a:pt x="4407031" y="3600000"/>
                </a:lnTo>
                <a:lnTo>
                  <a:pt x="4227031" y="3600000"/>
                </a:lnTo>
                <a:lnTo>
                  <a:pt x="4227031" y="180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A395197-9758-40F0-B747-F8B134C175E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245140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A3E4BF3-C44A-4FB6-B64A-05FB5AEC75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Fairview &amp; Parkwood Communities 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9445125-53D2-43B3-8ABC-C88E463BE7DD}"/>
              </a:ext>
            </a:extLst>
          </p:cNvPr>
          <p:cNvSpPr/>
          <p:nvPr userDrawn="1"/>
        </p:nvSpPr>
        <p:spPr>
          <a:xfrm rot="5400000">
            <a:off x="9166516" y="-574515"/>
            <a:ext cx="2450969" cy="3600000"/>
          </a:xfrm>
          <a:custGeom>
            <a:avLst/>
            <a:gdLst>
              <a:gd name="connsiteX0" fmla="*/ 0 w 2450969"/>
              <a:gd name="connsiteY0" fmla="*/ 3600000 h 3600000"/>
              <a:gd name="connsiteX1" fmla="*/ 0 w 2450969"/>
              <a:gd name="connsiteY1" fmla="*/ 0 h 3600000"/>
              <a:gd name="connsiteX2" fmla="*/ 180000 w 2450969"/>
              <a:gd name="connsiteY2" fmla="*/ 0 h 3600000"/>
              <a:gd name="connsiteX3" fmla="*/ 2450969 w 2450969"/>
              <a:gd name="connsiteY3" fmla="*/ 0 h 3600000"/>
              <a:gd name="connsiteX4" fmla="*/ 2450969 w 2450969"/>
              <a:gd name="connsiteY4" fmla="*/ 180000 h 3600000"/>
              <a:gd name="connsiteX5" fmla="*/ 180000 w 2450969"/>
              <a:gd name="connsiteY5" fmla="*/ 180000 h 3600000"/>
              <a:gd name="connsiteX6" fmla="*/ 180000 w 2450969"/>
              <a:gd name="connsiteY6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0969" h="3600000">
                <a:moveTo>
                  <a:pt x="0" y="3600000"/>
                </a:moveTo>
                <a:lnTo>
                  <a:pt x="0" y="0"/>
                </a:lnTo>
                <a:lnTo>
                  <a:pt x="180000" y="0"/>
                </a:lnTo>
                <a:lnTo>
                  <a:pt x="2450969" y="0"/>
                </a:lnTo>
                <a:lnTo>
                  <a:pt x="2450969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gradFill>
            <a:gsLst>
              <a:gs pos="0">
                <a:schemeClr val="bg1">
                  <a:alpha val="5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5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 - Full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67CE6DD-011B-4E2D-9E8A-EFF414E39EE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79109"/>
            <a:ext cx="11832000" cy="6513922"/>
          </a:xfrm>
          <a:custGeom>
            <a:avLst/>
            <a:gdLst>
              <a:gd name="connsiteX0" fmla="*/ 0 w 11832000"/>
              <a:gd name="connsiteY0" fmla="*/ 0 h 6513922"/>
              <a:gd name="connsiteX1" fmla="*/ 8412000 w 11832000"/>
              <a:gd name="connsiteY1" fmla="*/ 0 h 6513922"/>
              <a:gd name="connsiteX2" fmla="*/ 8412000 w 11832000"/>
              <a:gd name="connsiteY2" fmla="*/ 891 h 6513922"/>
              <a:gd name="connsiteX3" fmla="*/ 11832000 w 11832000"/>
              <a:gd name="connsiteY3" fmla="*/ 891 h 6513922"/>
              <a:gd name="connsiteX4" fmla="*/ 11832000 w 11832000"/>
              <a:gd name="connsiteY4" fmla="*/ 6498891 h 6513922"/>
              <a:gd name="connsiteX5" fmla="*/ 8412000 w 11832000"/>
              <a:gd name="connsiteY5" fmla="*/ 6498891 h 6513922"/>
              <a:gd name="connsiteX6" fmla="*/ 8412000 w 11832000"/>
              <a:gd name="connsiteY6" fmla="*/ 6513922 h 6513922"/>
              <a:gd name="connsiteX7" fmla="*/ 0 w 11832000"/>
              <a:gd name="connsiteY7" fmla="*/ 6513922 h 65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32000" h="6513922">
                <a:moveTo>
                  <a:pt x="0" y="0"/>
                </a:moveTo>
                <a:lnTo>
                  <a:pt x="8412000" y="0"/>
                </a:lnTo>
                <a:lnTo>
                  <a:pt x="8412000" y="891"/>
                </a:lnTo>
                <a:lnTo>
                  <a:pt x="11832000" y="891"/>
                </a:lnTo>
                <a:lnTo>
                  <a:pt x="11832000" y="6498891"/>
                </a:lnTo>
                <a:lnTo>
                  <a:pt x="8412000" y="6498891"/>
                </a:lnTo>
                <a:lnTo>
                  <a:pt x="8412000" y="6513922"/>
                </a:lnTo>
                <a:lnTo>
                  <a:pt x="0" y="65139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1764000" rIns="0"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5"/>
            <a:ext cx="7560000" cy="360000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E75A4B-2655-4B0E-8D3B-0068F57D3D9B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0A18EF7D-14D0-4362-B8BD-722D3D54D4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3936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67FF01B-795B-4F5D-87AF-6CAA8DD5D48A}"/>
              </a:ext>
            </a:extLst>
          </p:cNvPr>
          <p:cNvSpPr/>
          <p:nvPr userDrawn="1"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A3E4BF3-C44A-4FB6-B64A-05FB5AEC75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Fairview &amp; Parkwood Communities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F32FC1-1FF6-4874-9835-EB1A90F7E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039E70-36A3-46C1-B30E-CA4CC0B36C5D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A5246D-ECE9-473C-953D-D56C3F7B3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946F0-677D-45B4-83B9-FD3BD3FFC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000" y="1825625"/>
            <a:ext cx="10800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5BE21-FA72-48F5-9A53-134902BF6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000" y="6192000"/>
            <a:ext cx="75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/>
              <a:t>Fairview &amp; Parkwood Communities 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79B29-5421-49A7-A511-D916B66A88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75764" y="6241764"/>
            <a:ext cx="270474" cy="27047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CC7194-A4D0-457B-9D3E-53681723AFF7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7892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50" r:id="rId12"/>
    <p:sldLayoutId id="214748366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 typeface="Arial" panose="020B060402020202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476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Tx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tx1">
            <a:lumMod val="75000"/>
            <a:lumOff val="25000"/>
          </a:schemeClr>
        </a:buClr>
        <a:buSzPct val="80000"/>
        <a:buFont typeface="Courier New" panose="02070309020205020404" pitchFamily="49" charset="0"/>
        <a:buChar char="o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9060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viewmh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arkwoodmh.com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6D7D4AC-BE7B-45B9-AF4A-E2AF1B6C79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12191998" cy="714103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0" y="0"/>
            <a:ext cx="12192000" cy="7141029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93118-CDDC-4715-A154-8FE25F2CA0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638103" y="6241764"/>
            <a:ext cx="1937660" cy="360000"/>
          </a:xfrm>
        </p:spPr>
        <p:txBody>
          <a:bodyPr/>
          <a:lstStyle/>
          <a:p>
            <a:r>
              <a:rPr lang="en-US" sz="900" dirty="0">
                <a:solidFill>
                  <a:schemeClr val="bg1"/>
                </a:solidFill>
              </a:rPr>
              <a:t>Fairview &amp; Parkwood Communities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EA38D5-8372-4B9B-BDC1-7DCA604736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376" y="254176"/>
            <a:ext cx="1323082" cy="12890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9809BB-6D51-4D21-89F0-5B60C8B74026}"/>
              </a:ext>
            </a:extLst>
          </p:cNvPr>
          <p:cNvSpPr txBox="1"/>
          <p:nvPr/>
        </p:nvSpPr>
        <p:spPr>
          <a:xfrm>
            <a:off x="1169000" y="2431824"/>
            <a:ext cx="10079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Emergency Response . . . what Covid-19 taught us </a:t>
            </a:r>
            <a:endParaRPr lang="en-CA" sz="44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B6B5F-ACED-4D3A-9822-536D4BF8E63F}"/>
              </a:ext>
            </a:extLst>
          </p:cNvPr>
          <p:cNvSpPr txBox="1"/>
          <p:nvPr/>
        </p:nvSpPr>
        <p:spPr>
          <a:xfrm>
            <a:off x="1169000" y="5693167"/>
            <a:ext cx="7414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Fairview &amp; Parkwood Communities </a:t>
            </a:r>
            <a:endParaRPr lang="en-CA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B61CF2-8D28-43FF-AB6C-B4E8DEC6BD45}"/>
              </a:ext>
            </a:extLst>
          </p:cNvPr>
          <p:cNvSpPr txBox="1"/>
          <p:nvPr/>
        </p:nvSpPr>
        <p:spPr>
          <a:xfrm>
            <a:off x="1168999" y="6069565"/>
            <a:ext cx="256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Elaine Shantz, CEO</a:t>
            </a:r>
            <a:endParaRPr lang="en-CA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C3305F-3F79-4A2B-8ED5-4FC8CD379038}"/>
              </a:ext>
            </a:extLst>
          </p:cNvPr>
          <p:cNvSpPr txBox="1"/>
          <p:nvPr/>
        </p:nvSpPr>
        <p:spPr>
          <a:xfrm>
            <a:off x="1169000" y="3809095"/>
            <a:ext cx="7414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(Communicate, Act, Reach, Partner)</a:t>
            </a:r>
            <a:endParaRPr lang="en-CA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017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6D7D4AC-BE7B-45B9-AF4A-E2AF1B6C79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12191998" cy="714103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" y="-2"/>
            <a:ext cx="12192000" cy="7141029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93118-CDDC-4715-A154-8FE25F2CA0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638103" y="6241764"/>
            <a:ext cx="1937660" cy="360000"/>
          </a:xfrm>
        </p:spPr>
        <p:txBody>
          <a:bodyPr/>
          <a:lstStyle/>
          <a:p>
            <a:r>
              <a:rPr lang="en-US" sz="900" dirty="0">
                <a:solidFill>
                  <a:schemeClr val="bg1"/>
                </a:solidFill>
              </a:rPr>
              <a:t>Fairview &amp; Parkwood Communities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16E2-199E-41D8-84F6-39E9535486C1}"/>
              </a:ext>
            </a:extLst>
          </p:cNvPr>
          <p:cNvSpPr txBox="1"/>
          <p:nvPr/>
        </p:nvSpPr>
        <p:spPr>
          <a:xfrm>
            <a:off x="1224793" y="352338"/>
            <a:ext cx="8875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Communicate</a:t>
            </a:r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CA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0C8958-F88A-48A5-91A9-3844D0CFA63F}"/>
              </a:ext>
            </a:extLst>
          </p:cNvPr>
          <p:cNvCxnSpPr/>
          <p:nvPr/>
        </p:nvCxnSpPr>
        <p:spPr>
          <a:xfrm>
            <a:off x="1015068" y="1124125"/>
            <a:ext cx="91020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5457620-CB75-4E5C-AE7D-CF0EDA7E4328}"/>
              </a:ext>
            </a:extLst>
          </p:cNvPr>
          <p:cNvSpPr txBox="1"/>
          <p:nvPr/>
        </p:nvSpPr>
        <p:spPr>
          <a:xfrm>
            <a:off x="998291" y="1619074"/>
            <a:ext cx="9102055" cy="4584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Embracing ZOOM (daily leadership)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call communication system (team, families)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CEO website videos, town hall meetings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Occupational Health Nurse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Policy &amp; Legislation Nurse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call 24/7 support for screeners</a:t>
            </a:r>
            <a:endParaRPr lang="en-CA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20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6D7D4AC-BE7B-45B9-AF4A-E2AF1B6C79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12191998" cy="714103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" y="-2"/>
            <a:ext cx="12192000" cy="7141029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93118-CDDC-4715-A154-8FE25F2CA0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638103" y="6241764"/>
            <a:ext cx="1937660" cy="360000"/>
          </a:xfrm>
        </p:spPr>
        <p:txBody>
          <a:bodyPr/>
          <a:lstStyle/>
          <a:p>
            <a:r>
              <a:rPr lang="en-US" sz="900" dirty="0">
                <a:solidFill>
                  <a:schemeClr val="bg1"/>
                </a:solidFill>
              </a:rPr>
              <a:t>Fairview &amp; Parkwood Communities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16E2-199E-41D8-84F6-39E9535486C1}"/>
              </a:ext>
            </a:extLst>
          </p:cNvPr>
          <p:cNvSpPr txBox="1"/>
          <p:nvPr/>
        </p:nvSpPr>
        <p:spPr>
          <a:xfrm>
            <a:off x="1224793" y="352338"/>
            <a:ext cx="8875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 Fast </a:t>
            </a:r>
            <a:endParaRPr lang="en-CA" sz="4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0C8958-F88A-48A5-91A9-3844D0CFA63F}"/>
              </a:ext>
            </a:extLst>
          </p:cNvPr>
          <p:cNvCxnSpPr/>
          <p:nvPr/>
        </p:nvCxnSpPr>
        <p:spPr>
          <a:xfrm>
            <a:off x="1015068" y="1124125"/>
            <a:ext cx="91020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5457620-CB75-4E5C-AE7D-CF0EDA7E4328}"/>
              </a:ext>
            </a:extLst>
          </p:cNvPr>
          <p:cNvSpPr txBox="1"/>
          <p:nvPr/>
        </p:nvSpPr>
        <p:spPr>
          <a:xfrm>
            <a:off x="998291" y="1619074"/>
            <a:ext cx="9102055" cy="4519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Imagine worst case scenario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Leadership call to action – prior to Public Health declaration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Completion of google doc – with assigned responsibilities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PCR Testing – Rapid testing (prior to return of PCR)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Cohort outbreak area with-in 24 hours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250000"/>
              </a:lnSpc>
            </a:pPr>
            <a:endParaRPr lang="en-CA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13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6D7D4AC-BE7B-45B9-AF4A-E2AF1B6C79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12191998" cy="714103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" y="-2"/>
            <a:ext cx="12192000" cy="7141029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93118-CDDC-4715-A154-8FE25F2CA0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638103" y="6241764"/>
            <a:ext cx="1937660" cy="360000"/>
          </a:xfrm>
        </p:spPr>
        <p:txBody>
          <a:bodyPr/>
          <a:lstStyle/>
          <a:p>
            <a:r>
              <a:rPr lang="en-US" sz="900" dirty="0">
                <a:solidFill>
                  <a:schemeClr val="bg1"/>
                </a:solidFill>
              </a:rPr>
              <a:t>Fairview &amp; Parkwood Communities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16E2-199E-41D8-84F6-39E9535486C1}"/>
              </a:ext>
            </a:extLst>
          </p:cNvPr>
          <p:cNvSpPr txBox="1"/>
          <p:nvPr/>
        </p:nvSpPr>
        <p:spPr>
          <a:xfrm>
            <a:off x="1224793" y="352338"/>
            <a:ext cx="8875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Reach (above &amp; beyond) </a:t>
            </a:r>
            <a:endParaRPr lang="en-CA" sz="4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0C8958-F88A-48A5-91A9-3844D0CFA63F}"/>
              </a:ext>
            </a:extLst>
          </p:cNvPr>
          <p:cNvCxnSpPr/>
          <p:nvPr/>
        </p:nvCxnSpPr>
        <p:spPr>
          <a:xfrm>
            <a:off x="1015068" y="1124125"/>
            <a:ext cx="91020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5457620-CB75-4E5C-AE7D-CF0EDA7E4328}"/>
              </a:ext>
            </a:extLst>
          </p:cNvPr>
          <p:cNvSpPr txBox="1"/>
          <p:nvPr/>
        </p:nvSpPr>
        <p:spPr>
          <a:xfrm>
            <a:off x="998291" y="1619074"/>
            <a:ext cx="9102055" cy="3814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PPE with abundance (at work and in community)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work place </a:t>
            </a:r>
            <a:r>
              <a:rPr lang="en-US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guaranteed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hours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Onsite- PCR clinics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Parking lot clinic for symptomatic staff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Physician clinic for symptomatic family</a:t>
            </a:r>
            <a:endParaRPr lang="en-CA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613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6D7D4AC-BE7B-45B9-AF4A-E2AF1B6C79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12191998" cy="714103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" y="-2"/>
            <a:ext cx="12192000" cy="7141029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93118-CDDC-4715-A154-8FE25F2CA0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638103" y="6241764"/>
            <a:ext cx="1937660" cy="360000"/>
          </a:xfrm>
        </p:spPr>
        <p:txBody>
          <a:bodyPr/>
          <a:lstStyle/>
          <a:p>
            <a:r>
              <a:rPr lang="en-US" sz="900" dirty="0">
                <a:solidFill>
                  <a:schemeClr val="bg1"/>
                </a:solidFill>
              </a:rPr>
              <a:t>Fairview &amp; Parkwood Communities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16E2-199E-41D8-84F6-39E9535486C1}"/>
              </a:ext>
            </a:extLst>
          </p:cNvPr>
          <p:cNvSpPr txBox="1"/>
          <p:nvPr/>
        </p:nvSpPr>
        <p:spPr>
          <a:xfrm>
            <a:off x="1224793" y="352338"/>
            <a:ext cx="8875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</a:t>
            </a:r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CA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0C8958-F88A-48A5-91A9-3844D0CFA63F}"/>
              </a:ext>
            </a:extLst>
          </p:cNvPr>
          <p:cNvCxnSpPr/>
          <p:nvPr/>
        </p:nvCxnSpPr>
        <p:spPr>
          <a:xfrm>
            <a:off x="1015068" y="1124125"/>
            <a:ext cx="91020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5457620-CB75-4E5C-AE7D-CF0EDA7E4328}"/>
              </a:ext>
            </a:extLst>
          </p:cNvPr>
          <p:cNvSpPr txBox="1"/>
          <p:nvPr/>
        </p:nvSpPr>
        <p:spPr>
          <a:xfrm>
            <a:off x="998291" y="1619074"/>
            <a:ext cx="9102055" cy="304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Involvement on regional task forces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 Health Relationships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Ontario Health Team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Living Classroom </a:t>
            </a: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930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6D7D4AC-BE7B-45B9-AF4A-E2AF1B6C79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12191998" cy="714103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" y="-2"/>
            <a:ext cx="12192000" cy="7141029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2" name="Slide Number Placeholder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C7194-A4D0-457B-9D3E-53681723AF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93118-CDDC-4715-A154-8FE25F2CA0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638103" y="6241764"/>
            <a:ext cx="1937660" cy="360000"/>
          </a:xfrm>
        </p:spPr>
        <p:txBody>
          <a:bodyPr/>
          <a:lstStyle/>
          <a:p>
            <a:r>
              <a:rPr lang="en-US" sz="900" dirty="0">
                <a:solidFill>
                  <a:schemeClr val="bg1"/>
                </a:solidFill>
              </a:rPr>
              <a:t>Fairview &amp; Parkwood Communities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5016E2-199E-41D8-84F6-39E9535486C1}"/>
              </a:ext>
            </a:extLst>
          </p:cNvPr>
          <p:cNvSpPr txBox="1"/>
          <p:nvPr/>
        </p:nvSpPr>
        <p:spPr>
          <a:xfrm>
            <a:off x="1233182" y="371136"/>
            <a:ext cx="9277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Ask (in all things) – What would Kindness do here? </a:t>
            </a:r>
            <a:endParaRPr lang="en-CA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0C8958-F88A-48A5-91A9-3844D0CFA63F}"/>
              </a:ext>
            </a:extLst>
          </p:cNvPr>
          <p:cNvCxnSpPr/>
          <p:nvPr/>
        </p:nvCxnSpPr>
        <p:spPr>
          <a:xfrm>
            <a:off x="1073790" y="1694576"/>
            <a:ext cx="91020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5457620-CB75-4E5C-AE7D-CF0EDA7E4328}"/>
              </a:ext>
            </a:extLst>
          </p:cNvPr>
          <p:cNvSpPr txBox="1"/>
          <p:nvPr/>
        </p:nvSpPr>
        <p:spPr>
          <a:xfrm>
            <a:off x="1073791" y="2042166"/>
            <a:ext cx="9102055" cy="181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one ever said – “its not my job!”  </a:t>
            </a:r>
            <a:endParaRPr lang="en-CA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72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623977B-AC8C-40CF-BB10-6E24AE112E8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6" b="7736"/>
          <a:stretch>
            <a:fillRect/>
          </a:stretch>
        </p:blipFill>
        <p:spPr>
          <a:xfrm>
            <a:off x="0" y="0"/>
            <a:ext cx="9672000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067C929-7F0C-47FD-A80D-1DB67F7AF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672000" cy="6857999"/>
          </a:xfrm>
        </p:spPr>
        <p:txBody>
          <a:bodyPr/>
          <a:lstStyle/>
          <a:p>
            <a:r>
              <a:rPr lang="en-US" dirty="0"/>
              <a:t>Thank</a:t>
            </a:r>
            <a:br>
              <a:rPr lang="en-US" dirty="0"/>
            </a:br>
            <a:r>
              <a:rPr lang="en-US" dirty="0"/>
              <a:t>You</a:t>
            </a:r>
            <a:endParaRPr lang="en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4D1D78-73CD-4904-9B53-A38D67AD1C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17700" y="4383952"/>
            <a:ext cx="3314700" cy="330200"/>
          </a:xfrm>
        </p:spPr>
        <p:txBody>
          <a:bodyPr/>
          <a:lstStyle/>
          <a:p>
            <a:r>
              <a:rPr lang="en-US" sz="2800" dirty="0"/>
              <a:t>Elaine Shantz</a:t>
            </a:r>
            <a:endParaRPr lang="en-CA" sz="2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2FC276-1B20-468C-8B60-7DE3D6A8D9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eshantz@fairviewmh.com </a:t>
            </a:r>
            <a:endParaRPr lang="en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0A39621-810B-42CF-8C4B-867E8F75EA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Chief Executive Officer </a:t>
            </a:r>
            <a:endParaRPr lang="en-CA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8AA5BD-5176-4130-B689-A635E7D80A7E}"/>
              </a:ext>
            </a:extLst>
          </p:cNvPr>
          <p:cNvSpPr txBox="1"/>
          <p:nvPr/>
        </p:nvSpPr>
        <p:spPr>
          <a:xfrm>
            <a:off x="9672000" y="0"/>
            <a:ext cx="2520000" cy="6858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599B4A-ABAE-4E3F-8172-DFF7F9E24FB3}"/>
              </a:ext>
            </a:extLst>
          </p:cNvPr>
          <p:cNvSpPr txBox="1"/>
          <p:nvPr/>
        </p:nvSpPr>
        <p:spPr>
          <a:xfrm>
            <a:off x="9672000" y="1474237"/>
            <a:ext cx="25200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</a:rPr>
              <a:t>Fairview Seniors Community </a:t>
            </a:r>
          </a:p>
          <a:p>
            <a:endParaRPr lang="en-US" sz="1400" dirty="0">
              <a:solidFill>
                <a:schemeClr val="bg1"/>
              </a:solidFill>
              <a:latin typeface="+mj-lt"/>
            </a:endParaRP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515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Langs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Drive</a:t>
            </a: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Cambridge, ON </a:t>
            </a: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N3H 5E4</a:t>
            </a: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519. 653. 5719</a:t>
            </a:r>
          </a:p>
          <a:p>
            <a:r>
              <a:rPr lang="en-US" sz="1200" dirty="0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https://fairviewmh.com/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EA1E981-E0F2-42E3-B8FC-5C45E01858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3634" y="279095"/>
            <a:ext cx="1054408" cy="101414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6B1BC1A-8931-4A56-B325-20BD18F302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41405" y="3550521"/>
            <a:ext cx="1016637" cy="9985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1192355-F188-4091-8A81-7C7AE2C8A222}"/>
              </a:ext>
            </a:extLst>
          </p:cNvPr>
          <p:cNvSpPr txBox="1"/>
          <p:nvPr/>
        </p:nvSpPr>
        <p:spPr>
          <a:xfrm>
            <a:off x="9651952" y="4714152"/>
            <a:ext cx="252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</a:rPr>
              <a:t>Parkwood Seniors Community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+mj-lt"/>
            </a:endParaRP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726 New Hampshire Street </a:t>
            </a: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Waterloo, ON</a:t>
            </a: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N2K 4M1</a:t>
            </a: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519. 885. 4810</a:t>
            </a:r>
          </a:p>
          <a:p>
            <a:r>
              <a:rPr lang="en-CA" sz="1200" dirty="0">
                <a:solidFill>
                  <a:schemeClr val="bg1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https://parkwoodmh.com/</a:t>
            </a:r>
            <a:endParaRPr lang="en-CA" sz="1200" dirty="0">
              <a:solidFill>
                <a:schemeClr val="bg1"/>
              </a:solidFill>
              <a:latin typeface="+mj-lt"/>
            </a:endParaRPr>
          </a:p>
          <a:p>
            <a:endParaRPr lang="en-CA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935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 Healthcare Pitch">
      <a:dk1>
        <a:sysClr val="windowText" lastClr="000000"/>
      </a:dk1>
      <a:lt1>
        <a:sysClr val="window" lastClr="FFFFFF"/>
      </a:lt1>
      <a:dk2>
        <a:srgbClr val="00292E"/>
      </a:dk2>
      <a:lt2>
        <a:srgbClr val="64B2C1"/>
      </a:lt2>
      <a:accent1>
        <a:srgbClr val="F0CDA1"/>
      </a:accent1>
      <a:accent2>
        <a:srgbClr val="107082"/>
      </a:accent2>
      <a:accent3>
        <a:srgbClr val="054854"/>
      </a:accent3>
      <a:accent4>
        <a:srgbClr val="00AEEF"/>
      </a:accent4>
      <a:accent5>
        <a:srgbClr val="F99927"/>
      </a:accent5>
      <a:accent6>
        <a:srgbClr val="EC7216"/>
      </a:accent6>
      <a:hlink>
        <a:srgbClr val="000000"/>
      </a:hlink>
      <a:folHlink>
        <a:srgbClr val="000000"/>
      </a:folHlink>
    </a:clrScheme>
    <a:fontScheme name="MS Healthcare Pitch">
      <a:majorFont>
        <a:latin typeface="Gill Sans MT"/>
        <a:ea typeface=""/>
        <a:cs typeface=""/>
      </a:majorFont>
      <a:minorFont>
        <a:latin typeface="Arial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2"/>
            </a:gs>
            <a:gs pos="100000">
              <a:schemeClr val="accent2"/>
            </a:gs>
          </a:gsLst>
          <a:lin ang="1440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MB Healthcare Pitch Deck SB_v3" id="{F20654C3-30CB-4A23-AE37-CA3918CCFD51}" vid="{71C4247B-9648-406B-9B0E-E712402798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4BDB64-2AF8-42D4-96C8-B6B6F098993C}">
  <ds:schemaRefs>
    <ds:schemaRef ds:uri="http://purl.org/dc/terms/"/>
    <ds:schemaRef ds:uri="http://purl.org/dc/elements/1.1/"/>
    <ds:schemaRef ds:uri="16c05727-aa75-4e4a-9b5f-8a80a1165891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3BAED8-F9E7-4D41-86E9-333473F909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C66BDC7-24D2-4343-8D41-18F9C23F86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Healthcare office pitch deck</Template>
  <TotalTime>0</TotalTime>
  <Words>266</Words>
  <Application>Microsoft Office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</vt:lpstr>
      <vt:lpstr>Calibri</vt:lpstr>
      <vt:lpstr>Courier New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2021-10-15T15:10:59Z</dcterms:created>
  <dcterms:modified xsi:type="dcterms:W3CDTF">2021-10-18T16:23:02Z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