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430" r:id="rId2"/>
    <p:sldId id="436" r:id="rId3"/>
    <p:sldId id="432" r:id="rId4"/>
    <p:sldId id="437" r:id="rId5"/>
  </p:sldIdLst>
  <p:sldSz cx="9144000" cy="6858000" type="screen4x3"/>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64953C1-ABD7-4CFB-969C-2937D7E55DE6}">
          <p14:sldIdLst>
            <p14:sldId id="430"/>
            <p14:sldId id="436"/>
            <p14:sldId id="432"/>
            <p14:sldId id="43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croix" initials="C" lastIdx="9" clrIdx="0">
    <p:extLst>
      <p:ext uri="{19B8F6BF-5375-455C-9EA6-DF929625EA0E}">
        <p15:presenceInfo xmlns:p15="http://schemas.microsoft.com/office/powerpoint/2012/main" userId="CLacroix"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BDDF"/>
    <a:srgbClr val="82BDDD"/>
    <a:srgbClr val="8244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29" autoAdjust="0"/>
    <p:restoredTop sz="94249" autoAdjust="0"/>
  </p:normalViewPr>
  <p:slideViewPr>
    <p:cSldViewPr snapToGrid="0" snapToObjects="1">
      <p:cViewPr varScale="1">
        <p:scale>
          <a:sx n="114" d="100"/>
          <a:sy n="114" d="100"/>
        </p:scale>
        <p:origin x="1482"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25" d="100"/>
          <a:sy n="125" d="100"/>
        </p:scale>
        <p:origin x="1206" y="-21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1804"/>
          </a:xfrm>
          <a:prstGeom prst="rect">
            <a:avLst/>
          </a:prstGeom>
        </p:spPr>
        <p:txBody>
          <a:bodyPr vert="horz" lIns="92866" tIns="46433" rIns="92866" bIns="46433" rtlCol="0"/>
          <a:lstStyle>
            <a:lvl1pPr algn="l">
              <a:defRPr sz="1200"/>
            </a:lvl1pPr>
          </a:lstStyle>
          <a:p>
            <a:endParaRPr lang="en-US" dirty="0"/>
          </a:p>
        </p:txBody>
      </p:sp>
      <p:sp>
        <p:nvSpPr>
          <p:cNvPr id="3" name="Date Placeholder 2"/>
          <p:cNvSpPr>
            <a:spLocks noGrp="1"/>
          </p:cNvSpPr>
          <p:nvPr>
            <p:ph type="dt" idx="1"/>
          </p:nvPr>
        </p:nvSpPr>
        <p:spPr>
          <a:xfrm>
            <a:off x="3970938" y="1"/>
            <a:ext cx="3037840" cy="461804"/>
          </a:xfrm>
          <a:prstGeom prst="rect">
            <a:avLst/>
          </a:prstGeom>
        </p:spPr>
        <p:txBody>
          <a:bodyPr vert="horz" lIns="92866" tIns="46433" rIns="92866" bIns="46433" rtlCol="0"/>
          <a:lstStyle>
            <a:lvl1pPr algn="r">
              <a:defRPr sz="1200"/>
            </a:lvl1pPr>
          </a:lstStyle>
          <a:p>
            <a:fld id="{1BC3CF8A-E23D-4CF0-9C2B-8BA70584F05D}" type="datetimeFigureOut">
              <a:rPr lang="en-US" smtClean="0"/>
              <a:pPr/>
              <a:t>11/19/2021</a:t>
            </a:fld>
            <a:endParaRPr lang="en-US" dirty="0"/>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66" tIns="46433" rIns="92866" bIns="46433" rtlCol="0" anchor="ctr"/>
          <a:lstStyle/>
          <a:p>
            <a:endParaRPr lang="en-US" dirty="0"/>
          </a:p>
        </p:txBody>
      </p:sp>
      <p:sp>
        <p:nvSpPr>
          <p:cNvPr id="5" name="Notes Placeholder 4"/>
          <p:cNvSpPr>
            <a:spLocks noGrp="1"/>
          </p:cNvSpPr>
          <p:nvPr>
            <p:ph type="body" sz="quarter" idx="3"/>
          </p:nvPr>
        </p:nvSpPr>
        <p:spPr>
          <a:xfrm>
            <a:off x="701040" y="4387135"/>
            <a:ext cx="5608320" cy="4156234"/>
          </a:xfrm>
          <a:prstGeom prst="rect">
            <a:avLst/>
          </a:prstGeom>
        </p:spPr>
        <p:txBody>
          <a:bodyPr vert="horz" lIns="92866" tIns="46433" rIns="92866" bIns="4643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37840" cy="461804"/>
          </a:xfrm>
          <a:prstGeom prst="rect">
            <a:avLst/>
          </a:prstGeom>
        </p:spPr>
        <p:txBody>
          <a:bodyPr vert="horz" lIns="92866" tIns="46433" rIns="92866" bIns="4643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2866" tIns="46433" rIns="92866" bIns="46433" rtlCol="0" anchor="b"/>
          <a:lstStyle>
            <a:lvl1pPr algn="r">
              <a:defRPr sz="1200"/>
            </a:lvl1pPr>
          </a:lstStyle>
          <a:p>
            <a:fld id="{B3B3A78B-94FC-4EBC-8089-9E74DEEF70A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a:gradFill>
            <a:gsLst>
              <a:gs pos="0">
                <a:schemeClr val="bg2"/>
              </a:gs>
              <a:gs pos="100000">
                <a:schemeClr val="accent2"/>
              </a:gs>
            </a:gsLst>
            <a:lin ang="5400000" scaled="0"/>
          </a:gradFill>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3922" y="190223"/>
            <a:ext cx="2448000" cy="690880"/>
          </a:xfrm>
          <a:prstGeom prst="rect">
            <a:avLst/>
          </a:prstGeom>
        </p:spPr>
      </p:pic>
    </p:spTree>
    <p:extLst>
      <p:ext uri="{BB962C8B-B14F-4D97-AF65-F5344CB8AC3E}">
        <p14:creationId xmlns:p14="http://schemas.microsoft.com/office/powerpoint/2010/main" val="962653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4" name="Picture 3">
            <a:extLst>
              <a:ext uri="{FF2B5EF4-FFF2-40B4-BE49-F238E27FC236}">
                <a16:creationId xmlns:a16="http://schemas.microsoft.com/office/drawing/2014/main" id="{1CAB72B6-9B53-4F63-8EF3-D0D2DA6E8FF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50236" y="180299"/>
            <a:ext cx="2783890" cy="756000"/>
          </a:xfrm>
          <a:prstGeom prst="rect">
            <a:avLst/>
          </a:prstGeom>
        </p:spPr>
      </p:pic>
      <p:sp>
        <p:nvSpPr>
          <p:cNvPr id="8" name="Subtitle 2"/>
          <p:cNvSpPr>
            <a:spLocks noGrp="1"/>
          </p:cNvSpPr>
          <p:nvPr>
            <p:ph type="subTitle" idx="1"/>
          </p:nvPr>
        </p:nvSpPr>
        <p:spPr>
          <a:xfrm>
            <a:off x="1006936" y="2264341"/>
            <a:ext cx="6567055" cy="2843934"/>
          </a:xfrm>
        </p:spPr>
        <p:txBody>
          <a:bodyPr lIns="0" tIns="0" rIns="0" bIns="0">
            <a:noAutofit/>
          </a:bodyPr>
          <a:lstStyle>
            <a:lvl1pPr marL="0" indent="0" algn="l">
              <a:buFont typeface="Arial" pitchFamily="34" charset="0"/>
              <a:buNone/>
              <a:defRPr sz="2800" b="1">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endParaRPr lang="en-US" dirty="0"/>
          </a:p>
        </p:txBody>
      </p:sp>
    </p:spTree>
    <p:extLst>
      <p:ext uri="{BB962C8B-B14F-4D97-AF65-F5344CB8AC3E}">
        <p14:creationId xmlns:p14="http://schemas.microsoft.com/office/powerpoint/2010/main" val="3588972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sp>
        <p:nvSpPr>
          <p:cNvPr id="8" name="Subtitle 2"/>
          <p:cNvSpPr>
            <a:spLocks noGrp="1"/>
          </p:cNvSpPr>
          <p:nvPr>
            <p:ph type="subTitle" idx="1" hasCustomPrompt="1"/>
          </p:nvPr>
        </p:nvSpPr>
        <p:spPr>
          <a:xfrm>
            <a:off x="457200" y="1085850"/>
            <a:ext cx="8229600" cy="4324350"/>
          </a:xfrm>
        </p:spPr>
        <p:txBody>
          <a:bodyPr/>
          <a:lstStyle>
            <a:lvl1pPr marL="363538" indent="-363538" algn="l">
              <a:buFont typeface="Arial" pitchFamily="34" charset="0"/>
              <a:buChar char="•"/>
              <a:defRPr>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 name="Title 1"/>
          <p:cNvSpPr>
            <a:spLocks noGrp="1"/>
          </p:cNvSpPr>
          <p:nvPr>
            <p:ph type="title"/>
          </p:nvPr>
        </p:nvSpPr>
        <p:spPr>
          <a:xfrm>
            <a:off x="457200" y="370756"/>
            <a:ext cx="8229600" cy="484038"/>
          </a:xfrm>
        </p:spPr>
        <p:txBody>
          <a:bodyPr/>
          <a:lstStyle>
            <a:lvl1pPr>
              <a:defRPr>
                <a:solidFill>
                  <a:schemeClr val="accent4"/>
                </a:solidFill>
              </a:defRPr>
            </a:lvl1pPr>
          </a:lstStyle>
          <a:p>
            <a:r>
              <a:rPr lang="en-US" dirty="0"/>
              <a:t>Click to edit Master title style</a:t>
            </a:r>
          </a:p>
        </p:txBody>
      </p:sp>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5"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04441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2"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496911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7" name="Picture 6">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13107" y="550300"/>
            <a:ext cx="3273692" cy="889007"/>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0219" y="525785"/>
            <a:ext cx="3168089" cy="894105"/>
          </a:xfrm>
          <a:prstGeom prst="rect">
            <a:avLst/>
          </a:prstGeom>
        </p:spPr>
      </p:pic>
      <p:sp>
        <p:nvSpPr>
          <p:cNvPr id="9" name="Subtitle 2">
            <a:extLst>
              <a:ext uri="{FF2B5EF4-FFF2-40B4-BE49-F238E27FC236}">
                <a16:creationId xmlns:a16="http://schemas.microsoft.com/office/drawing/2014/main" id="{3A44EBF8-D51D-47CC-8D9F-E540C2BE54BE}"/>
              </a:ext>
            </a:extLst>
          </p:cNvPr>
          <p:cNvSpPr txBox="1">
            <a:spLocks/>
          </p:cNvSpPr>
          <p:nvPr userDrawn="1"/>
        </p:nvSpPr>
        <p:spPr>
          <a:xfrm>
            <a:off x="1925782" y="2566266"/>
            <a:ext cx="6761017" cy="2843934"/>
          </a:xfrm>
          <a:prstGeom prst="rect">
            <a:avLst/>
          </a:prstGeom>
        </p:spPr>
        <p:txBody>
          <a:bodyPr vert="horz" lIns="0" tIns="0" rIns="0" bIns="0" rtlCol="0">
            <a:normAutofit/>
          </a:bodyPr>
          <a:lstStyle>
            <a:lvl1pPr marL="0" indent="0" algn="l" defTabSz="457200" rtl="0" eaLnBrk="1" latinLnBrk="0" hangingPunct="1">
              <a:spcBef>
                <a:spcPct val="20000"/>
              </a:spcBef>
              <a:buFont typeface="Arial" pitchFamily="34" charset="0"/>
              <a:buNone/>
              <a:defRPr sz="1800" b="1" kern="1200">
                <a:solidFill>
                  <a:schemeClr val="accent4"/>
                </a:solidFill>
                <a:latin typeface="+mn-lt"/>
                <a:ea typeface="+mn-ea"/>
                <a:cs typeface="+mn-cs"/>
              </a:defRPr>
            </a:lvl1pPr>
            <a:lvl2pPr marL="631825" indent="-268288" algn="l" defTabSz="457200" rtl="0" eaLnBrk="1" latinLnBrk="0" hangingPunct="1">
              <a:spcBef>
                <a:spcPct val="20000"/>
              </a:spcBef>
              <a:buFont typeface="Courier New" pitchFamily="49" charset="0"/>
              <a:buChar char="o"/>
              <a:defRPr sz="1800" kern="1200">
                <a:solidFill>
                  <a:schemeClr val="accent4"/>
                </a:solidFill>
                <a:latin typeface="+mn-lt"/>
                <a:ea typeface="+mn-ea"/>
                <a:cs typeface="+mn-cs"/>
              </a:defRPr>
            </a:lvl2pPr>
            <a:lvl3pPr marL="914400" indent="-282575" algn="l" defTabSz="457200" rtl="0" eaLnBrk="1" latinLnBrk="0" hangingPunct="1">
              <a:spcBef>
                <a:spcPct val="20000"/>
              </a:spcBef>
              <a:buFont typeface="Gill Sans MT" pitchFamily="34" charset="0"/>
              <a:buChar char="–"/>
              <a:defRPr sz="1800" kern="1200">
                <a:solidFill>
                  <a:schemeClr val="accent4"/>
                </a:solidFill>
                <a:latin typeface="+mn-lt"/>
                <a:ea typeface="+mn-ea"/>
                <a:cs typeface="+mn-cs"/>
              </a:defRPr>
            </a:lvl3pPr>
            <a:lvl4pPr marL="13716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2800" dirty="0"/>
          </a:p>
        </p:txBody>
      </p:sp>
    </p:spTree>
    <p:extLst>
      <p:ext uri="{BB962C8B-B14F-4D97-AF65-F5344CB8AC3E}">
        <p14:creationId xmlns:p14="http://schemas.microsoft.com/office/powerpoint/2010/main" val="1018074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CD38EA4-8A41-7F4F-9455-93DA50595FF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98925"/>
            <a:ext cx="8229600" cy="484038"/>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457200" y="1082891"/>
            <a:ext cx="8229600" cy="45259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Tree>
  </p:cSld>
  <p:clrMap bg1="lt1" tx1="dk1" bg2="lt2" tx2="dk2" accent1="accent1" accent2="accent2" accent3="accent3" accent4="accent4" accent5="accent5" accent6="accent6" hlink="hlink" folHlink="folHlink"/>
  <p:sldLayoutIdLst>
    <p:sldLayoutId id="2147483673" r:id="rId1"/>
    <p:sldLayoutId id="2147483675" r:id="rId2"/>
    <p:sldLayoutId id="2147483671" r:id="rId3"/>
    <p:sldLayoutId id="2147483678" r:id="rId4"/>
    <p:sldLayoutId id="2147483674" r:id="rId5"/>
    <p:sldLayoutId id="2147483662" r:id="rId6"/>
    <p:sldLayoutId id="2147483650" r:id="rId7"/>
    <p:sldLayoutId id="2147483655" r:id="rId8"/>
  </p:sldLayoutIdLst>
  <p:hf sldNum="0" hdr="0" ftr="0" dt="0"/>
  <p:txStyles>
    <p:titleStyle>
      <a:lvl1pPr algn="l" defTabSz="457200" rtl="0" eaLnBrk="1" latinLnBrk="0" hangingPunct="1">
        <a:spcBef>
          <a:spcPct val="0"/>
        </a:spcBef>
        <a:buNone/>
        <a:defRPr sz="2400" b="1" kern="1200" cap="none" baseline="0">
          <a:solidFill>
            <a:schemeClr val="accent4"/>
          </a:solidFill>
          <a:latin typeface="+mn-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accent4"/>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accent4"/>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accent4"/>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4"/>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4"/>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572000" y="6133976"/>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1</a:t>
            </a:fld>
            <a:endParaRPr lang="en-US" dirty="0">
              <a:solidFill>
                <a:schemeClr val="accent5"/>
              </a:solidFill>
            </a:endParaRPr>
          </a:p>
        </p:txBody>
      </p:sp>
      <p:sp>
        <p:nvSpPr>
          <p:cNvPr id="5" name="Rectangle 4">
            <a:extLst>
              <a:ext uri="{FF2B5EF4-FFF2-40B4-BE49-F238E27FC236}">
                <a16:creationId xmlns:a16="http://schemas.microsoft.com/office/drawing/2014/main" id="{AF6A1ABF-5FA0-4A71-A958-4EC625D9473C}"/>
              </a:ext>
            </a:extLst>
          </p:cNvPr>
          <p:cNvSpPr/>
          <p:nvPr/>
        </p:nvSpPr>
        <p:spPr>
          <a:xfrm>
            <a:off x="1242000" y="1111748"/>
            <a:ext cx="6660000" cy="504000"/>
          </a:xfrm>
          <a:prstGeom prst="rect">
            <a:avLst/>
          </a:prstGeom>
          <a:ln>
            <a:solidFill>
              <a:srgbClr val="82BDDF"/>
            </a:solidFill>
          </a:ln>
        </p:spPr>
        <p:style>
          <a:lnRef idx="2">
            <a:schemeClr val="accent3"/>
          </a:lnRef>
          <a:fillRef idx="1">
            <a:schemeClr val="lt1"/>
          </a:fillRef>
          <a:effectRef idx="0">
            <a:schemeClr val="accent3"/>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3">
                    <a:lumMod val="75000"/>
                  </a:schemeClr>
                </a:solidFill>
                <a:effectLst/>
              </a:rPr>
              <a:t>Fairview LTC Indicators</a:t>
            </a:r>
          </a:p>
        </p:txBody>
      </p:sp>
      <p:graphicFrame>
        <p:nvGraphicFramePr>
          <p:cNvPr id="3" name="Table 2">
            <a:extLst>
              <a:ext uri="{FF2B5EF4-FFF2-40B4-BE49-F238E27FC236}">
                <a16:creationId xmlns:a16="http://schemas.microsoft.com/office/drawing/2014/main" id="{283A3BCC-21E1-41F5-8B2B-C1D6834BF093}"/>
              </a:ext>
            </a:extLst>
          </p:cNvPr>
          <p:cNvGraphicFramePr>
            <a:graphicFrameLocks noGrp="1"/>
          </p:cNvGraphicFramePr>
          <p:nvPr>
            <p:extLst>
              <p:ext uri="{D42A27DB-BD31-4B8C-83A1-F6EECF244321}">
                <p14:modId xmlns:p14="http://schemas.microsoft.com/office/powerpoint/2010/main" val="208540253"/>
              </p:ext>
            </p:extLst>
          </p:nvPr>
        </p:nvGraphicFramePr>
        <p:xfrm>
          <a:off x="449999" y="1949443"/>
          <a:ext cx="8244003" cy="3780001"/>
        </p:xfrm>
        <a:graphic>
          <a:graphicData uri="http://schemas.openxmlformats.org/drawingml/2006/table">
            <a:tbl>
              <a:tblPr/>
              <a:tblGrid>
                <a:gridCol w="1909840">
                  <a:extLst>
                    <a:ext uri="{9D8B030D-6E8A-4147-A177-3AD203B41FA5}">
                      <a16:colId xmlns:a16="http://schemas.microsoft.com/office/drawing/2014/main" val="1285478124"/>
                    </a:ext>
                  </a:extLst>
                </a:gridCol>
                <a:gridCol w="409994">
                  <a:extLst>
                    <a:ext uri="{9D8B030D-6E8A-4147-A177-3AD203B41FA5}">
                      <a16:colId xmlns:a16="http://schemas.microsoft.com/office/drawing/2014/main" val="3642401899"/>
                    </a:ext>
                  </a:extLst>
                </a:gridCol>
                <a:gridCol w="473706">
                  <a:extLst>
                    <a:ext uri="{9D8B030D-6E8A-4147-A177-3AD203B41FA5}">
                      <a16:colId xmlns:a16="http://schemas.microsoft.com/office/drawing/2014/main" val="4151367446"/>
                    </a:ext>
                  </a:extLst>
                </a:gridCol>
                <a:gridCol w="444758">
                  <a:extLst>
                    <a:ext uri="{9D8B030D-6E8A-4147-A177-3AD203B41FA5}">
                      <a16:colId xmlns:a16="http://schemas.microsoft.com/office/drawing/2014/main" val="473186569"/>
                    </a:ext>
                  </a:extLst>
                </a:gridCol>
                <a:gridCol w="476734">
                  <a:extLst>
                    <a:ext uri="{9D8B030D-6E8A-4147-A177-3AD203B41FA5}">
                      <a16:colId xmlns:a16="http://schemas.microsoft.com/office/drawing/2014/main" val="853561276"/>
                    </a:ext>
                  </a:extLst>
                </a:gridCol>
                <a:gridCol w="444758">
                  <a:extLst>
                    <a:ext uri="{9D8B030D-6E8A-4147-A177-3AD203B41FA5}">
                      <a16:colId xmlns:a16="http://schemas.microsoft.com/office/drawing/2014/main" val="3071360316"/>
                    </a:ext>
                  </a:extLst>
                </a:gridCol>
                <a:gridCol w="444758">
                  <a:extLst>
                    <a:ext uri="{9D8B030D-6E8A-4147-A177-3AD203B41FA5}">
                      <a16:colId xmlns:a16="http://schemas.microsoft.com/office/drawing/2014/main" val="2222846618"/>
                    </a:ext>
                  </a:extLst>
                </a:gridCol>
                <a:gridCol w="406968">
                  <a:extLst>
                    <a:ext uri="{9D8B030D-6E8A-4147-A177-3AD203B41FA5}">
                      <a16:colId xmlns:a16="http://schemas.microsoft.com/office/drawing/2014/main" val="321713437"/>
                    </a:ext>
                  </a:extLst>
                </a:gridCol>
                <a:gridCol w="406968">
                  <a:extLst>
                    <a:ext uri="{9D8B030D-6E8A-4147-A177-3AD203B41FA5}">
                      <a16:colId xmlns:a16="http://schemas.microsoft.com/office/drawing/2014/main" val="3478511316"/>
                    </a:ext>
                  </a:extLst>
                </a:gridCol>
                <a:gridCol w="406968">
                  <a:extLst>
                    <a:ext uri="{9D8B030D-6E8A-4147-A177-3AD203B41FA5}">
                      <a16:colId xmlns:a16="http://schemas.microsoft.com/office/drawing/2014/main" val="3245172444"/>
                    </a:ext>
                  </a:extLst>
                </a:gridCol>
                <a:gridCol w="406968">
                  <a:extLst>
                    <a:ext uri="{9D8B030D-6E8A-4147-A177-3AD203B41FA5}">
                      <a16:colId xmlns:a16="http://schemas.microsoft.com/office/drawing/2014/main" val="2949985715"/>
                    </a:ext>
                  </a:extLst>
                </a:gridCol>
                <a:gridCol w="453478">
                  <a:extLst>
                    <a:ext uri="{9D8B030D-6E8A-4147-A177-3AD203B41FA5}">
                      <a16:colId xmlns:a16="http://schemas.microsoft.com/office/drawing/2014/main" val="4075083312"/>
                    </a:ext>
                  </a:extLst>
                </a:gridCol>
                <a:gridCol w="476734">
                  <a:extLst>
                    <a:ext uri="{9D8B030D-6E8A-4147-A177-3AD203B41FA5}">
                      <a16:colId xmlns:a16="http://schemas.microsoft.com/office/drawing/2014/main" val="3840896300"/>
                    </a:ext>
                  </a:extLst>
                </a:gridCol>
                <a:gridCol w="488361">
                  <a:extLst>
                    <a:ext uri="{9D8B030D-6E8A-4147-A177-3AD203B41FA5}">
                      <a16:colId xmlns:a16="http://schemas.microsoft.com/office/drawing/2014/main" val="3478505947"/>
                    </a:ext>
                  </a:extLst>
                </a:gridCol>
                <a:gridCol w="593010">
                  <a:extLst>
                    <a:ext uri="{9D8B030D-6E8A-4147-A177-3AD203B41FA5}">
                      <a16:colId xmlns:a16="http://schemas.microsoft.com/office/drawing/2014/main" val="1131692767"/>
                    </a:ext>
                  </a:extLst>
                </a:gridCol>
              </a:tblGrid>
              <a:tr h="786578">
                <a:tc>
                  <a:txBody>
                    <a:bodyPr/>
                    <a:lstStyle/>
                    <a:p>
                      <a:pPr algn="l" fontAlgn="ctr"/>
                      <a:r>
                        <a:rPr lang="en-CA" sz="1300" b="1" i="0" u="none" strike="noStrike" dirty="0">
                          <a:solidFill>
                            <a:srgbClr val="FFFFFF"/>
                          </a:solidFill>
                          <a:effectLst/>
                          <a:latin typeface="Calibri" panose="020F0502020204030204" pitchFamily="34" charset="0"/>
                        </a:rPr>
                        <a:t>Long-Term Care Indicators</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5B9BD5"/>
                    </a:solidFill>
                  </a:tcPr>
                </a:tc>
                <a:tc>
                  <a:txBody>
                    <a:bodyPr/>
                    <a:lstStyle/>
                    <a:p>
                      <a:pPr algn="ctr" fontAlgn="ctr"/>
                      <a:r>
                        <a:rPr lang="en-CA" sz="1100" b="1" i="0" u="none" strike="noStrike" dirty="0">
                          <a:solidFill>
                            <a:srgbClr val="FFFFFF"/>
                          </a:solidFill>
                          <a:effectLst/>
                          <a:latin typeface="Calibri" panose="020F0502020204030204" pitchFamily="34" charset="0"/>
                        </a:rPr>
                        <a:t>Nov.</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Dec.</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Jan.</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Feb.</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Mar.</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Apr.</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May</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June</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July</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Aug.</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Sept.</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Oct.</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12</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 Month Sum</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12  </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Month</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 Average</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extLst>
                  <a:ext uri="{0D108BD9-81ED-4DB2-BD59-A6C34878D82A}">
                    <a16:rowId xmlns:a16="http://schemas.microsoft.com/office/drawing/2014/main" val="2549458852"/>
                  </a:ext>
                </a:extLst>
              </a:tr>
              <a:tr h="229423">
                <a:tc>
                  <a:txBody>
                    <a:bodyPr/>
                    <a:lstStyle/>
                    <a:p>
                      <a:pPr algn="l" fontAlgn="ctr"/>
                      <a:r>
                        <a:rPr lang="en-CA" sz="1200" b="1" i="0" u="none" strike="noStrike" dirty="0">
                          <a:solidFill>
                            <a:srgbClr val="FFFFFF"/>
                          </a:solidFill>
                          <a:effectLst/>
                          <a:latin typeface="Calibri" panose="020F0502020204030204" pitchFamily="34" charset="0"/>
                        </a:rPr>
                        <a:t>% Monthly Occupancy</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200" b="0" i="0" u="none" strike="noStrike" dirty="0">
                          <a:solidFill>
                            <a:srgbClr val="000000"/>
                          </a:solidFill>
                          <a:effectLst/>
                          <a:latin typeface="Calibri" panose="020F0502020204030204" pitchFamily="34" charset="0"/>
                        </a:rPr>
                        <a:t>94</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96</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93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96</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98</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97</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97</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99</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98</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98</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98</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97</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1" i="1" u="none" strike="noStrike" dirty="0">
                          <a:solidFill>
                            <a:srgbClr val="000000"/>
                          </a:solidFill>
                          <a:effectLst/>
                          <a:latin typeface="Calibri" panose="020F0502020204030204" pitchFamily="34" charset="0"/>
                        </a:rPr>
                        <a:t> </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96.8</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1346256468"/>
                  </a:ext>
                </a:extLst>
              </a:tr>
              <a:tr h="229423">
                <a:tc>
                  <a:txBody>
                    <a:bodyPr/>
                    <a:lstStyle/>
                    <a:p>
                      <a:pPr algn="l" fontAlgn="ctr"/>
                      <a:r>
                        <a:rPr lang="en-CA" sz="1200" b="0" i="0" u="none" strike="noStrike" dirty="0">
                          <a:solidFill>
                            <a:srgbClr val="000000"/>
                          </a:solidFill>
                          <a:effectLst/>
                          <a:latin typeface="Calibri" panose="020F0502020204030204" pitchFamily="34" charset="0"/>
                        </a:rPr>
                        <a:t>Admissions</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6</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1" i="1" u="none" strike="noStrike" dirty="0">
                          <a:solidFill>
                            <a:srgbClr val="000000"/>
                          </a:solidFill>
                          <a:effectLst/>
                          <a:latin typeface="Calibri" panose="020F0502020204030204" pitchFamily="34" charset="0"/>
                        </a:rPr>
                        <a:t>32.0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2.7</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1987905164"/>
                  </a:ext>
                </a:extLst>
              </a:tr>
              <a:tr h="229423">
                <a:tc>
                  <a:txBody>
                    <a:bodyPr/>
                    <a:lstStyle/>
                    <a:p>
                      <a:pPr algn="l" fontAlgn="ctr"/>
                      <a:r>
                        <a:rPr lang="en-CA" sz="1200" b="0" i="0" u="none" strike="noStrike" dirty="0">
                          <a:solidFill>
                            <a:srgbClr val="000000"/>
                          </a:solidFill>
                          <a:effectLst/>
                          <a:latin typeface="Calibri" panose="020F0502020204030204" pitchFamily="34" charset="0"/>
                        </a:rPr>
                        <a:t>Discharges / Deaths</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1" i="1" u="none" strike="noStrike" dirty="0">
                          <a:solidFill>
                            <a:srgbClr val="000000"/>
                          </a:solidFill>
                          <a:effectLst/>
                          <a:latin typeface="Calibri" panose="020F0502020204030204" pitchFamily="34" charset="0"/>
                        </a:rPr>
                        <a:t>28.0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2.3</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1874196464"/>
                  </a:ext>
                </a:extLst>
              </a:tr>
              <a:tr h="229423">
                <a:tc>
                  <a:txBody>
                    <a:bodyPr/>
                    <a:lstStyle/>
                    <a:p>
                      <a:pPr algn="l" fontAlgn="ctr"/>
                      <a:r>
                        <a:rPr lang="en-CA" sz="1200" b="0" i="0" u="none" strike="noStrike" dirty="0">
                          <a:solidFill>
                            <a:srgbClr val="000000"/>
                          </a:solidFill>
                          <a:effectLst/>
                          <a:latin typeface="Calibri" panose="020F0502020204030204" pitchFamily="34" charset="0"/>
                        </a:rPr>
                        <a:t>Complaints (</a:t>
                      </a:r>
                      <a:r>
                        <a:rPr lang="en-CA" sz="1200" b="0" i="1" u="none" strike="noStrike" dirty="0">
                          <a:solidFill>
                            <a:srgbClr val="000000"/>
                          </a:solidFill>
                          <a:effectLst/>
                          <a:latin typeface="Calibri" panose="020F0502020204030204" pitchFamily="34" charset="0"/>
                        </a:rPr>
                        <a:t>Resident</a:t>
                      </a:r>
                      <a:r>
                        <a:rPr lang="en-CA" sz="1200" b="0" i="0" u="none" strike="noStrike" dirty="0">
                          <a:solidFill>
                            <a:srgbClr val="000000"/>
                          </a:solidFill>
                          <a:effectLst/>
                          <a:latin typeface="Calibri" panose="020F0502020204030204" pitchFamily="34" charset="0"/>
                        </a:rPr>
                        <a:t>)</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6</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9</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6</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1" i="1" u="none" strike="noStrike" dirty="0">
                          <a:solidFill>
                            <a:srgbClr val="000000"/>
                          </a:solidFill>
                          <a:effectLst/>
                          <a:latin typeface="Calibri" panose="020F0502020204030204" pitchFamily="34" charset="0"/>
                        </a:rPr>
                        <a:t>31.0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2.6</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172792056"/>
                  </a:ext>
                </a:extLst>
              </a:tr>
              <a:tr h="229423">
                <a:tc>
                  <a:txBody>
                    <a:bodyPr/>
                    <a:lstStyle/>
                    <a:p>
                      <a:pPr algn="l" fontAlgn="ctr"/>
                      <a:r>
                        <a:rPr lang="en-CA" sz="1200" b="0" i="0" u="none" strike="noStrike" dirty="0">
                          <a:solidFill>
                            <a:srgbClr val="000000"/>
                          </a:solidFill>
                          <a:effectLst/>
                          <a:latin typeface="Calibri" panose="020F0502020204030204" pitchFamily="34" charset="0"/>
                        </a:rPr>
                        <a:t>Code Training (</a:t>
                      </a:r>
                      <a:r>
                        <a:rPr lang="en-CA" sz="1200" b="0" i="1" u="none" strike="noStrike" dirty="0">
                          <a:solidFill>
                            <a:srgbClr val="000000"/>
                          </a:solidFill>
                          <a:effectLst/>
                          <a:latin typeface="Calibri" panose="020F0502020204030204" pitchFamily="34" charset="0"/>
                        </a:rPr>
                        <a:t>name codes</a:t>
                      </a:r>
                      <a:r>
                        <a:rPr lang="en-CA" sz="1200" b="0" i="0" u="none" strike="noStrike" dirty="0">
                          <a:solidFill>
                            <a:srgbClr val="000000"/>
                          </a:solidFill>
                          <a:effectLst/>
                          <a:latin typeface="Calibri" panose="020F0502020204030204" pitchFamily="34" charset="0"/>
                        </a:rPr>
                        <a:t>)</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1" i="1" u="none" strike="noStrike" dirty="0">
                          <a:solidFill>
                            <a:srgbClr val="000000"/>
                          </a:solidFill>
                          <a:effectLst/>
                          <a:latin typeface="Calibri" panose="020F0502020204030204" pitchFamily="34" charset="0"/>
                        </a:rPr>
                        <a:t>23.0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1.9</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39052841"/>
                  </a:ext>
                </a:extLst>
              </a:tr>
              <a:tr h="229423">
                <a:tc>
                  <a:txBody>
                    <a:bodyPr/>
                    <a:lstStyle/>
                    <a:p>
                      <a:pPr algn="l" fontAlgn="ctr"/>
                      <a:r>
                        <a:rPr lang="en-CA" sz="1200" b="0" i="0" u="none" strike="noStrike" dirty="0">
                          <a:solidFill>
                            <a:srgbClr val="000000"/>
                          </a:solidFill>
                          <a:effectLst/>
                          <a:latin typeface="Calibri" panose="020F0502020204030204" pitchFamily="34" charset="0"/>
                        </a:rPr>
                        <a:t>Fire Drills</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1" i="1" u="none" strike="noStrike" dirty="0">
                          <a:solidFill>
                            <a:srgbClr val="000000"/>
                          </a:solidFill>
                          <a:effectLst/>
                          <a:latin typeface="Calibri" panose="020F0502020204030204" pitchFamily="34" charset="0"/>
                        </a:rPr>
                        <a:t>38.0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3.2</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1155430455"/>
                  </a:ext>
                </a:extLst>
              </a:tr>
              <a:tr h="229423">
                <a:tc>
                  <a:txBody>
                    <a:bodyPr/>
                    <a:lstStyle/>
                    <a:p>
                      <a:pPr algn="l" fontAlgn="ctr"/>
                      <a:r>
                        <a:rPr lang="en-CA" sz="1200" b="0" i="0" u="none" strike="noStrike" dirty="0">
                          <a:solidFill>
                            <a:srgbClr val="000000"/>
                          </a:solidFill>
                          <a:effectLst/>
                          <a:latin typeface="Calibri" panose="020F0502020204030204" pitchFamily="34" charset="0"/>
                        </a:rPr>
                        <a:t>Critical Incidents</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1" i="1" u="none" strike="noStrike" dirty="0">
                          <a:solidFill>
                            <a:srgbClr val="000000"/>
                          </a:solidFill>
                          <a:effectLst/>
                          <a:latin typeface="Calibri" panose="020F0502020204030204" pitchFamily="34" charset="0"/>
                        </a:rPr>
                        <a:t>14.0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1.2</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1858045556"/>
                  </a:ext>
                </a:extLst>
              </a:tr>
              <a:tr h="229423">
                <a:tc>
                  <a:txBody>
                    <a:bodyPr/>
                    <a:lstStyle/>
                    <a:p>
                      <a:pPr algn="l" fontAlgn="ctr"/>
                      <a:r>
                        <a:rPr lang="en-CA" sz="1200" b="0" i="0" u="none" strike="noStrike" dirty="0">
                          <a:solidFill>
                            <a:srgbClr val="000000"/>
                          </a:solidFill>
                          <a:effectLst/>
                          <a:latin typeface="Calibri" panose="020F0502020204030204" pitchFamily="34" charset="0"/>
                        </a:rPr>
                        <a:t>Legislative Inspections</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1" i="1" u="none" strike="noStrike" dirty="0">
                          <a:solidFill>
                            <a:srgbClr val="000000"/>
                          </a:solidFill>
                          <a:effectLst/>
                          <a:latin typeface="Calibri" panose="020F0502020204030204" pitchFamily="34" charset="0"/>
                        </a:rPr>
                        <a:t>6.0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0.5</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724579301"/>
                  </a:ext>
                </a:extLst>
              </a:tr>
              <a:tr h="229423">
                <a:tc>
                  <a:txBody>
                    <a:bodyPr/>
                    <a:lstStyle/>
                    <a:p>
                      <a:pPr algn="l" fontAlgn="ctr"/>
                      <a:r>
                        <a:rPr lang="en-CA" sz="1200" b="0" i="0" u="none" strike="noStrike" dirty="0">
                          <a:solidFill>
                            <a:srgbClr val="000000"/>
                          </a:solidFill>
                          <a:effectLst/>
                          <a:latin typeface="Calibri" panose="020F0502020204030204" pitchFamily="34" charset="0"/>
                        </a:rPr>
                        <a:t>Non-Compliance </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1" i="1" u="none" strike="noStrike" dirty="0">
                          <a:solidFill>
                            <a:srgbClr val="000000"/>
                          </a:solidFill>
                          <a:effectLst/>
                          <a:latin typeface="Calibri" panose="020F0502020204030204" pitchFamily="34" charset="0"/>
                        </a:rPr>
                        <a:t>0.0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0.0</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4154475560"/>
                  </a:ext>
                </a:extLst>
              </a:tr>
              <a:tr h="229423">
                <a:tc>
                  <a:txBody>
                    <a:bodyPr/>
                    <a:lstStyle/>
                    <a:p>
                      <a:pPr algn="l" fontAlgn="ctr"/>
                      <a:r>
                        <a:rPr lang="en-CA" sz="1200" b="0" i="0" u="none" strike="noStrike" dirty="0">
                          <a:solidFill>
                            <a:srgbClr val="000000"/>
                          </a:solidFill>
                          <a:effectLst/>
                          <a:latin typeface="Calibri" panose="020F0502020204030204" pitchFamily="34" charset="0"/>
                        </a:rPr>
                        <a:t>Expenditures over $25,000</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1" i="1" u="none" strike="noStrike" dirty="0">
                          <a:solidFill>
                            <a:srgbClr val="000000"/>
                          </a:solidFill>
                          <a:effectLst/>
                          <a:latin typeface="Calibri" panose="020F0502020204030204" pitchFamily="34" charset="0"/>
                        </a:rPr>
                        <a:t>5.0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0.4</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751879804"/>
                  </a:ext>
                </a:extLst>
              </a:tr>
              <a:tr h="229423">
                <a:tc>
                  <a:txBody>
                    <a:bodyPr/>
                    <a:lstStyle/>
                    <a:p>
                      <a:pPr algn="l" fontAlgn="ctr"/>
                      <a:r>
                        <a:rPr lang="en-CA" sz="1200" b="0" i="0" u="none" strike="noStrike" dirty="0">
                          <a:solidFill>
                            <a:srgbClr val="000000"/>
                          </a:solidFill>
                          <a:effectLst/>
                          <a:latin typeface="Calibri" panose="020F0502020204030204" pitchFamily="34" charset="0"/>
                        </a:rPr>
                        <a:t>Employee Complaints</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 </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3</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1" i="1" u="none" strike="noStrike" dirty="0">
                          <a:solidFill>
                            <a:srgbClr val="000000"/>
                          </a:solidFill>
                          <a:effectLst/>
                          <a:latin typeface="Calibri" panose="020F0502020204030204" pitchFamily="34" charset="0"/>
                        </a:rPr>
                        <a:t>14.0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1.3</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256984107"/>
                  </a:ext>
                </a:extLst>
              </a:tr>
              <a:tr h="229423">
                <a:tc>
                  <a:txBody>
                    <a:bodyPr/>
                    <a:lstStyle/>
                    <a:p>
                      <a:pPr algn="l" fontAlgn="ctr"/>
                      <a:r>
                        <a:rPr lang="en-CA" sz="1200" b="0" i="0" u="none" strike="noStrike" dirty="0">
                          <a:solidFill>
                            <a:srgbClr val="000000"/>
                          </a:solidFill>
                          <a:effectLst/>
                          <a:latin typeface="Calibri" panose="020F0502020204030204" pitchFamily="34" charset="0"/>
                        </a:rPr>
                        <a:t>New Hires</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8</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6</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5</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5</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0" i="0" u="none" strike="noStrike" dirty="0">
                          <a:solidFill>
                            <a:srgbClr val="000000"/>
                          </a:solidFill>
                          <a:effectLst/>
                          <a:latin typeface="Calibri" panose="020F0502020204030204" pitchFamily="34" charset="0"/>
                        </a:rPr>
                        <a:t>10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200" b="1" i="1" u="none" strike="noStrike" dirty="0">
                          <a:solidFill>
                            <a:srgbClr val="000000"/>
                          </a:solidFill>
                          <a:effectLst/>
                          <a:latin typeface="Calibri" panose="020F0502020204030204" pitchFamily="34" charset="0"/>
                        </a:rPr>
                        <a:t>63.0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5.3</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2336055134"/>
                  </a:ext>
                </a:extLst>
              </a:tr>
              <a:tr h="240347">
                <a:tc>
                  <a:txBody>
                    <a:bodyPr/>
                    <a:lstStyle/>
                    <a:p>
                      <a:pPr algn="l" fontAlgn="ctr"/>
                      <a:r>
                        <a:rPr lang="en-CA" sz="1200" b="0" i="0" u="none" strike="noStrike" dirty="0">
                          <a:solidFill>
                            <a:srgbClr val="000000"/>
                          </a:solidFill>
                          <a:effectLst/>
                          <a:latin typeface="Calibri" panose="020F0502020204030204" pitchFamily="34" charset="0"/>
                        </a:rPr>
                        <a:t>Terminations</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5</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6</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200" b="1" i="1" u="none" strike="noStrike" dirty="0">
                          <a:solidFill>
                            <a:srgbClr val="000000"/>
                          </a:solidFill>
                          <a:effectLst/>
                          <a:latin typeface="Calibri" panose="020F0502020204030204" pitchFamily="34" charset="0"/>
                        </a:rPr>
                        <a:t>21.0</a:t>
                      </a:r>
                    </a:p>
                  </a:txBody>
                  <a:tcPr marL="8718" marR="8718" marT="8718"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200" b="1" i="1" u="none" strike="noStrike" dirty="0">
                          <a:solidFill>
                            <a:srgbClr val="000000"/>
                          </a:solidFill>
                          <a:effectLst/>
                          <a:latin typeface="Calibri" panose="020F0502020204030204" pitchFamily="34" charset="0"/>
                        </a:rPr>
                        <a:t>1.8</a:t>
                      </a:r>
                    </a:p>
                  </a:txBody>
                  <a:tcPr marL="8718" marR="8718" marT="8718"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295641087"/>
                  </a:ext>
                </a:extLst>
              </a:tr>
            </a:tbl>
          </a:graphicData>
        </a:graphic>
      </p:graphicFrame>
    </p:spTree>
    <p:extLst>
      <p:ext uri="{BB962C8B-B14F-4D97-AF65-F5344CB8AC3E}">
        <p14:creationId xmlns:p14="http://schemas.microsoft.com/office/powerpoint/2010/main" val="151152966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142A742-B336-4F6A-B35B-653A7992B623}"/>
              </a:ext>
            </a:extLst>
          </p:cNvPr>
          <p:cNvPicPr>
            <a:picLocks noChangeAspect="1"/>
          </p:cNvPicPr>
          <p:nvPr/>
        </p:nvPicPr>
        <p:blipFill>
          <a:blip r:embed="rId2"/>
          <a:stretch>
            <a:fillRect/>
          </a:stretch>
        </p:blipFill>
        <p:spPr>
          <a:xfrm>
            <a:off x="1231103" y="1179091"/>
            <a:ext cx="6137595" cy="504000"/>
          </a:xfrm>
          <a:prstGeom prst="rect">
            <a:avLst/>
          </a:prstGeom>
        </p:spPr>
      </p:pic>
      <p:graphicFrame>
        <p:nvGraphicFramePr>
          <p:cNvPr id="2" name="Table 1">
            <a:extLst>
              <a:ext uri="{FF2B5EF4-FFF2-40B4-BE49-F238E27FC236}">
                <a16:creationId xmlns:a16="http://schemas.microsoft.com/office/drawing/2014/main" id="{080F836D-00BF-4562-8771-F0B25E8E17A7}"/>
              </a:ext>
            </a:extLst>
          </p:cNvPr>
          <p:cNvGraphicFramePr>
            <a:graphicFrameLocks noGrp="1"/>
          </p:cNvGraphicFramePr>
          <p:nvPr>
            <p:extLst>
              <p:ext uri="{D42A27DB-BD31-4B8C-83A1-F6EECF244321}">
                <p14:modId xmlns:p14="http://schemas.microsoft.com/office/powerpoint/2010/main" val="1410217358"/>
              </p:ext>
            </p:extLst>
          </p:nvPr>
        </p:nvGraphicFramePr>
        <p:xfrm>
          <a:off x="228600" y="1862201"/>
          <a:ext cx="8686800" cy="4449582"/>
        </p:xfrm>
        <a:graphic>
          <a:graphicData uri="http://schemas.openxmlformats.org/drawingml/2006/table">
            <a:tbl>
              <a:tblPr/>
              <a:tblGrid>
                <a:gridCol w="1717187">
                  <a:extLst>
                    <a:ext uri="{9D8B030D-6E8A-4147-A177-3AD203B41FA5}">
                      <a16:colId xmlns:a16="http://schemas.microsoft.com/office/drawing/2014/main" val="1199925127"/>
                    </a:ext>
                  </a:extLst>
                </a:gridCol>
                <a:gridCol w="574918">
                  <a:extLst>
                    <a:ext uri="{9D8B030D-6E8A-4147-A177-3AD203B41FA5}">
                      <a16:colId xmlns:a16="http://schemas.microsoft.com/office/drawing/2014/main" val="3761155270"/>
                    </a:ext>
                  </a:extLst>
                </a:gridCol>
                <a:gridCol w="6394695">
                  <a:extLst>
                    <a:ext uri="{9D8B030D-6E8A-4147-A177-3AD203B41FA5}">
                      <a16:colId xmlns:a16="http://schemas.microsoft.com/office/drawing/2014/main" val="2677705327"/>
                    </a:ext>
                  </a:extLst>
                </a:gridCol>
              </a:tblGrid>
              <a:tr h="297874">
                <a:tc>
                  <a:txBody>
                    <a:bodyPr/>
                    <a:lstStyle/>
                    <a:p>
                      <a:pPr algn="l" fontAlgn="ctr"/>
                      <a:r>
                        <a:rPr lang="en-CA" sz="1200" b="1" i="0" u="none" strike="noStrike" dirty="0">
                          <a:solidFill>
                            <a:srgbClr val="FFFFFF"/>
                          </a:solidFill>
                          <a:effectLst/>
                          <a:latin typeface="Calibri" panose="020F0502020204030204" pitchFamily="34" charset="0"/>
                        </a:rPr>
                        <a:t>Long Term Care Indicators</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ctr" fontAlgn="ctr"/>
                      <a:r>
                        <a:rPr lang="en-CA" sz="1050" b="1" i="0" u="none" strike="noStrike" dirty="0">
                          <a:solidFill>
                            <a:srgbClr val="FFFFFF"/>
                          </a:solidFill>
                          <a:effectLst/>
                          <a:latin typeface="Calibri" panose="020F0502020204030204" pitchFamily="34" charset="0"/>
                        </a:rPr>
                        <a:t>Oct. 2021</a:t>
                      </a:r>
                      <a:br>
                        <a:rPr lang="en-CA" sz="1050" b="1" i="0" u="none" strike="noStrike" dirty="0">
                          <a:solidFill>
                            <a:srgbClr val="FFFFFF"/>
                          </a:solidFill>
                          <a:effectLst/>
                          <a:latin typeface="Calibri" panose="020F0502020204030204" pitchFamily="34" charset="0"/>
                        </a:rPr>
                      </a:br>
                      <a:r>
                        <a:rPr lang="en-CA" sz="1050" b="1" i="0" u="none" strike="noStrike" dirty="0">
                          <a:solidFill>
                            <a:srgbClr val="FFFFFF"/>
                          </a:solidFill>
                          <a:effectLst/>
                          <a:latin typeface="Calibri" panose="020F0502020204030204" pitchFamily="34" charset="0"/>
                        </a:rPr>
                        <a:t>Number</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ctr"/>
                      <a:r>
                        <a:rPr lang="en-CA" sz="1050" b="1" i="0" u="none" strike="noStrike" dirty="0">
                          <a:solidFill>
                            <a:srgbClr val="FFFFFF"/>
                          </a:solidFill>
                          <a:effectLst/>
                          <a:latin typeface="Calibri" panose="020F0502020204030204" pitchFamily="34" charset="0"/>
                        </a:rPr>
                        <a:t>October - 2021 Narrative</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524208506"/>
                  </a:ext>
                </a:extLst>
              </a:tr>
              <a:tr h="148937">
                <a:tc>
                  <a:txBody>
                    <a:bodyPr/>
                    <a:lstStyle/>
                    <a:p>
                      <a:pPr algn="l" fontAlgn="ctr"/>
                      <a:r>
                        <a:rPr lang="en-CA" sz="1050" b="1" i="0" u="none" strike="noStrike" dirty="0">
                          <a:solidFill>
                            <a:srgbClr val="FFFFFF"/>
                          </a:solidFill>
                          <a:effectLst/>
                          <a:latin typeface="Calibri" panose="020F0502020204030204" pitchFamily="34" charset="0"/>
                        </a:rPr>
                        <a:t>% Monthly Occupancy</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1050" b="0" i="0" u="none" strike="noStrike" dirty="0">
                          <a:solidFill>
                            <a:srgbClr val="000000"/>
                          </a:solidFill>
                          <a:effectLst/>
                          <a:latin typeface="Calibri" panose="020F0502020204030204" pitchFamily="34" charset="0"/>
                        </a:rPr>
                        <a:t>97.27</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1050" b="0" i="0" u="none" strike="noStrike" dirty="0">
                          <a:solidFill>
                            <a:srgbClr val="000000"/>
                          </a:solidFill>
                          <a:effectLst/>
                          <a:latin typeface="Calibri" panose="020F0502020204030204" pitchFamily="34" charset="0"/>
                        </a:rPr>
                        <a:t>97.67 YTD (An additional bed was placed on hold for isolation; now 2 of 84).</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715831310"/>
                  </a:ext>
                </a:extLst>
              </a:tr>
              <a:tr h="148937">
                <a:tc>
                  <a:txBody>
                    <a:bodyPr/>
                    <a:lstStyle/>
                    <a:p>
                      <a:pPr algn="l" fontAlgn="ctr"/>
                      <a:r>
                        <a:rPr lang="en-CA" sz="1050" b="0" i="0" u="none" strike="noStrike" dirty="0">
                          <a:solidFill>
                            <a:srgbClr val="000000"/>
                          </a:solidFill>
                          <a:effectLst/>
                          <a:latin typeface="Calibri" panose="020F0502020204030204" pitchFamily="34" charset="0"/>
                        </a:rPr>
                        <a:t>Admissions</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50" b="0" i="0" u="none" strike="noStrike" dirty="0">
                          <a:solidFill>
                            <a:srgbClr val="000000"/>
                          </a:solidFill>
                          <a:effectLst/>
                          <a:latin typeface="Calibri" panose="020F0502020204030204" pitchFamily="34" charset="0"/>
                        </a:rPr>
                        <a:t>0</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874232117"/>
                  </a:ext>
                </a:extLst>
              </a:tr>
              <a:tr h="148937">
                <a:tc>
                  <a:txBody>
                    <a:bodyPr/>
                    <a:lstStyle/>
                    <a:p>
                      <a:pPr algn="l" fontAlgn="ctr"/>
                      <a:r>
                        <a:rPr lang="en-CA" sz="1050" b="0" i="0" u="none" strike="noStrike" dirty="0">
                          <a:solidFill>
                            <a:srgbClr val="000000"/>
                          </a:solidFill>
                          <a:effectLst/>
                          <a:latin typeface="Calibri" panose="020F0502020204030204" pitchFamily="34" charset="0"/>
                        </a:rPr>
                        <a:t>Discharges / Deaths</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50" b="0" i="0" u="none" strike="noStrike" dirty="0">
                          <a:solidFill>
                            <a:srgbClr val="000000"/>
                          </a:solidFill>
                          <a:effectLst/>
                          <a:latin typeface="Calibri" panose="020F0502020204030204" pitchFamily="34" charset="0"/>
                        </a:rPr>
                        <a:t>3</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1050" b="0" i="0" u="none" strike="noStrike" dirty="0">
                          <a:solidFill>
                            <a:srgbClr val="000000"/>
                          </a:solidFill>
                          <a:effectLst/>
                          <a:latin typeface="Calibri" panose="020F0502020204030204" pitchFamily="34" charset="0"/>
                        </a:rPr>
                        <a:t>October 07, 22 and 24.</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867817013"/>
                  </a:ext>
                </a:extLst>
              </a:tr>
              <a:tr h="156383">
                <a:tc>
                  <a:txBody>
                    <a:bodyPr/>
                    <a:lstStyle/>
                    <a:p>
                      <a:pPr algn="l" fontAlgn="ctr"/>
                      <a:r>
                        <a:rPr lang="en-CA" sz="1050" b="0" i="0" u="none" strike="noStrike" dirty="0">
                          <a:solidFill>
                            <a:srgbClr val="000000"/>
                          </a:solidFill>
                          <a:effectLst/>
                          <a:latin typeface="Calibri" panose="020F0502020204030204" pitchFamily="34" charset="0"/>
                        </a:rPr>
                        <a:t>Complaints (</a:t>
                      </a:r>
                      <a:r>
                        <a:rPr lang="en-CA" sz="1050" b="0" i="1" u="none" strike="noStrike" dirty="0">
                          <a:solidFill>
                            <a:srgbClr val="000000"/>
                          </a:solidFill>
                          <a:effectLst/>
                          <a:latin typeface="Calibri" panose="020F0502020204030204" pitchFamily="34" charset="0"/>
                        </a:rPr>
                        <a:t>Resident</a:t>
                      </a:r>
                      <a:r>
                        <a:rPr lang="en-CA" sz="1050" b="0" i="0" u="none" strike="noStrike" dirty="0">
                          <a:solidFill>
                            <a:srgbClr val="000000"/>
                          </a:solidFill>
                          <a:effectLst/>
                          <a:latin typeface="Calibri" panose="020F0502020204030204" pitchFamily="34" charset="0"/>
                        </a:rPr>
                        <a:t>)</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50" b="0" i="0" u="none" strike="noStrike" dirty="0">
                          <a:solidFill>
                            <a:srgbClr val="000000"/>
                          </a:solidFill>
                          <a:effectLst/>
                          <a:latin typeface="Calibri" panose="020F0502020204030204" pitchFamily="34" charset="0"/>
                        </a:rPr>
                        <a:t>0</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545661263"/>
                  </a:ext>
                </a:extLst>
              </a:tr>
              <a:tr h="148937">
                <a:tc>
                  <a:txBody>
                    <a:bodyPr/>
                    <a:lstStyle/>
                    <a:p>
                      <a:pPr algn="l" fontAlgn="ctr"/>
                      <a:r>
                        <a:rPr lang="en-CA" sz="1050" b="0" i="0" u="none" strike="noStrike" dirty="0">
                          <a:solidFill>
                            <a:srgbClr val="000000"/>
                          </a:solidFill>
                          <a:effectLst/>
                          <a:latin typeface="Calibri" panose="020F0502020204030204" pitchFamily="34" charset="0"/>
                        </a:rPr>
                        <a:t>Code Training (</a:t>
                      </a:r>
                      <a:r>
                        <a:rPr lang="en-CA" sz="1050" b="0" i="1" u="none" strike="noStrike" dirty="0">
                          <a:solidFill>
                            <a:srgbClr val="000000"/>
                          </a:solidFill>
                          <a:effectLst/>
                          <a:latin typeface="Calibri" panose="020F0502020204030204" pitchFamily="34" charset="0"/>
                        </a:rPr>
                        <a:t>name codes</a:t>
                      </a:r>
                      <a:r>
                        <a:rPr lang="en-CA" sz="1050" b="0" i="0" u="none" strike="noStrike" dirty="0">
                          <a:solidFill>
                            <a:srgbClr val="000000"/>
                          </a:solidFill>
                          <a:effectLst/>
                          <a:latin typeface="Calibri" panose="020F0502020204030204" pitchFamily="34" charset="0"/>
                        </a:rPr>
                        <a:t>)</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50" b="0" i="0" u="none" strike="noStrike" dirty="0">
                          <a:solidFill>
                            <a:srgbClr val="000000"/>
                          </a:solidFill>
                          <a:effectLst/>
                          <a:latin typeface="Calibri" panose="020F0502020204030204" pitchFamily="34" charset="0"/>
                        </a:rPr>
                        <a:t>1</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1050" b="0" i="0" u="none" strike="noStrike" dirty="0">
                          <a:solidFill>
                            <a:srgbClr val="000000"/>
                          </a:solidFill>
                          <a:effectLst/>
                          <a:latin typeface="Calibri" panose="020F0502020204030204" pitchFamily="34" charset="0"/>
                        </a:rPr>
                        <a:t>Code Green with Cambridge Fire Department: 21 October, 2021.</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975379080"/>
                  </a:ext>
                </a:extLst>
              </a:tr>
              <a:tr h="148937">
                <a:tc>
                  <a:txBody>
                    <a:bodyPr/>
                    <a:lstStyle/>
                    <a:p>
                      <a:pPr algn="l" fontAlgn="ctr"/>
                      <a:r>
                        <a:rPr lang="en-CA" sz="1050" b="0" i="0" u="none" strike="noStrike" dirty="0">
                          <a:solidFill>
                            <a:srgbClr val="000000"/>
                          </a:solidFill>
                          <a:effectLst/>
                          <a:latin typeface="Calibri" panose="020F0502020204030204" pitchFamily="34" charset="0"/>
                        </a:rPr>
                        <a:t>Fire Drills</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50" b="0" i="0" u="none" strike="noStrike" dirty="0">
                          <a:solidFill>
                            <a:srgbClr val="000000"/>
                          </a:solidFill>
                          <a:effectLst/>
                          <a:latin typeface="Calibri" panose="020F0502020204030204" pitchFamily="34" charset="0"/>
                        </a:rPr>
                        <a:t>3</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1050" b="0" i="0" u="none" strike="noStrike" dirty="0">
                          <a:solidFill>
                            <a:srgbClr val="000000"/>
                          </a:solidFill>
                          <a:effectLst/>
                          <a:latin typeface="Calibri" panose="020F0502020204030204" pitchFamily="34" charset="0"/>
                        </a:rPr>
                        <a:t>LTC Nights: 14 October; LTC Days: 26 October; LTC Evening: 29 October.</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744535845"/>
                  </a:ext>
                </a:extLst>
              </a:tr>
              <a:tr h="297874">
                <a:tc>
                  <a:txBody>
                    <a:bodyPr/>
                    <a:lstStyle/>
                    <a:p>
                      <a:pPr algn="l" fontAlgn="ctr"/>
                      <a:r>
                        <a:rPr lang="en-CA" sz="1050" b="0" i="0" u="none" strike="noStrike" dirty="0">
                          <a:solidFill>
                            <a:srgbClr val="000000"/>
                          </a:solidFill>
                          <a:effectLst/>
                          <a:latin typeface="Calibri" panose="020F0502020204030204" pitchFamily="34" charset="0"/>
                        </a:rPr>
                        <a:t>Critical Incidents</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50" b="0" i="0" u="none" strike="noStrike" dirty="0">
                          <a:solidFill>
                            <a:srgbClr val="000000"/>
                          </a:solidFill>
                          <a:effectLst/>
                          <a:latin typeface="Calibri" panose="020F0502020204030204" pitchFamily="34" charset="0"/>
                        </a:rPr>
                        <a:t>1</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1050" b="0" i="0" u="none" strike="noStrike" dirty="0">
                          <a:solidFill>
                            <a:srgbClr val="000000"/>
                          </a:solidFill>
                          <a:effectLst/>
                          <a:latin typeface="Calibri" panose="020F0502020204030204" pitchFamily="34" charset="0"/>
                        </a:rPr>
                        <a:t>Fall with injury (Incident that causes injury to a resident for which the resident is taken to hospital and which results in a significant change in the resident's health status).</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09401875"/>
                  </a:ext>
                </a:extLst>
              </a:tr>
              <a:tr h="297874">
                <a:tc>
                  <a:txBody>
                    <a:bodyPr/>
                    <a:lstStyle/>
                    <a:p>
                      <a:pPr algn="l" fontAlgn="ctr"/>
                      <a:r>
                        <a:rPr lang="en-CA" sz="1050" b="0" i="0" u="none" strike="noStrike" dirty="0">
                          <a:solidFill>
                            <a:srgbClr val="000000"/>
                          </a:solidFill>
                          <a:effectLst/>
                          <a:latin typeface="Calibri" panose="020F0502020204030204" pitchFamily="34" charset="0"/>
                        </a:rPr>
                        <a:t>Legislative Inspections</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50" b="0" i="0" u="none" strike="noStrike" dirty="0">
                          <a:solidFill>
                            <a:srgbClr val="000000"/>
                          </a:solidFill>
                          <a:effectLst/>
                          <a:latin typeface="Calibri" panose="020F0502020204030204" pitchFamily="34" charset="0"/>
                        </a:rPr>
                        <a:t>1</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1050" b="0" i="0" u="none" strike="noStrike" dirty="0">
                          <a:solidFill>
                            <a:srgbClr val="000000"/>
                          </a:solidFill>
                          <a:effectLst/>
                          <a:latin typeface="Calibri" panose="020F0502020204030204" pitchFamily="34" charset="0"/>
                        </a:rPr>
                        <a:t>Ministry of Long-Term Care Service Area Office Initiated Inspection completed on 01 October - Report received and no compliance issues identified. </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441055769"/>
                  </a:ext>
                </a:extLst>
              </a:tr>
              <a:tr h="148937">
                <a:tc>
                  <a:txBody>
                    <a:bodyPr/>
                    <a:lstStyle/>
                    <a:p>
                      <a:pPr algn="l" fontAlgn="ctr"/>
                      <a:r>
                        <a:rPr lang="en-CA" sz="1050" b="0" i="0" u="none" strike="noStrike" dirty="0">
                          <a:solidFill>
                            <a:srgbClr val="000000"/>
                          </a:solidFill>
                          <a:effectLst/>
                          <a:latin typeface="Calibri" panose="020F0502020204030204" pitchFamily="34" charset="0"/>
                        </a:rPr>
                        <a:t>Non-Compliance </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50" b="0" i="0" u="none" strike="noStrike" dirty="0">
                          <a:solidFill>
                            <a:srgbClr val="000000"/>
                          </a:solidFill>
                          <a:effectLst/>
                          <a:latin typeface="Calibri" panose="020F0502020204030204" pitchFamily="34" charset="0"/>
                        </a:rPr>
                        <a:t>0</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93593246"/>
                  </a:ext>
                </a:extLst>
              </a:tr>
              <a:tr h="148937">
                <a:tc>
                  <a:txBody>
                    <a:bodyPr/>
                    <a:lstStyle/>
                    <a:p>
                      <a:pPr algn="l" fontAlgn="ctr"/>
                      <a:r>
                        <a:rPr lang="en-CA" sz="1050" b="0" i="0" u="none" strike="noStrike" dirty="0">
                          <a:solidFill>
                            <a:srgbClr val="000000"/>
                          </a:solidFill>
                          <a:effectLst/>
                          <a:latin typeface="Calibri" panose="020F0502020204030204" pitchFamily="34" charset="0"/>
                        </a:rPr>
                        <a:t>Expenditures over $25,000</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50" b="0" i="0" u="none" strike="noStrike" dirty="0">
                          <a:solidFill>
                            <a:srgbClr val="000000"/>
                          </a:solidFill>
                          <a:effectLst/>
                          <a:latin typeface="Calibri" panose="020F0502020204030204" pitchFamily="34" charset="0"/>
                        </a:rPr>
                        <a:t>0</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2664271437"/>
                  </a:ext>
                </a:extLst>
              </a:tr>
              <a:tr h="148937">
                <a:tc>
                  <a:txBody>
                    <a:bodyPr/>
                    <a:lstStyle/>
                    <a:p>
                      <a:pPr algn="l" fontAlgn="ctr"/>
                      <a:r>
                        <a:rPr lang="en-CA" sz="1050" b="0" i="0" u="none" strike="noStrike" dirty="0">
                          <a:solidFill>
                            <a:srgbClr val="000000"/>
                          </a:solidFill>
                          <a:effectLst/>
                          <a:latin typeface="Calibri" panose="020F0502020204030204" pitchFamily="34" charset="0"/>
                        </a:rPr>
                        <a:t>Employee Complaints</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50" b="0" i="0" u="none" strike="noStrike" dirty="0">
                          <a:solidFill>
                            <a:srgbClr val="000000"/>
                          </a:solidFill>
                          <a:effectLst/>
                          <a:latin typeface="Calibri" panose="020F0502020204030204" pitchFamily="34" charset="0"/>
                        </a:rPr>
                        <a:t>0</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03738273"/>
                  </a:ext>
                </a:extLst>
              </a:tr>
              <a:tr h="297874">
                <a:tc>
                  <a:txBody>
                    <a:bodyPr/>
                    <a:lstStyle/>
                    <a:p>
                      <a:pPr algn="l" fontAlgn="ctr"/>
                      <a:r>
                        <a:rPr lang="en-CA" sz="1050" b="0" i="0" u="none" strike="noStrike" dirty="0">
                          <a:solidFill>
                            <a:srgbClr val="000000"/>
                          </a:solidFill>
                          <a:effectLst/>
                          <a:latin typeface="Calibri" panose="020F0502020204030204" pitchFamily="34" charset="0"/>
                        </a:rPr>
                        <a:t>New Hires</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50" b="0" i="0" u="none" strike="noStrike" dirty="0">
                          <a:solidFill>
                            <a:srgbClr val="000000"/>
                          </a:solidFill>
                          <a:effectLst/>
                          <a:latin typeface="Calibri" panose="020F0502020204030204" pitchFamily="34" charset="0"/>
                        </a:rPr>
                        <a:t>10</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1050" b="0" i="0" u="none" strike="noStrike" dirty="0">
                          <a:solidFill>
                            <a:srgbClr val="000000"/>
                          </a:solidFill>
                          <a:effectLst/>
                          <a:latin typeface="Calibri" panose="020F0502020204030204" pitchFamily="34" charset="0"/>
                        </a:rPr>
                        <a:t>2 casual part-time RNs; 3 casual part-time RSAs; 1 casual part-time RPN; 1 part-time program assistant; 1 part-time health care assistant.</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302879777"/>
                  </a:ext>
                </a:extLst>
              </a:tr>
              <a:tr h="148937">
                <a:tc>
                  <a:txBody>
                    <a:bodyPr/>
                    <a:lstStyle/>
                    <a:p>
                      <a:pPr algn="l" fontAlgn="ctr"/>
                      <a:r>
                        <a:rPr lang="en-CA" sz="1050" b="0" i="0" u="none" strike="noStrike" dirty="0">
                          <a:solidFill>
                            <a:srgbClr val="000000"/>
                          </a:solidFill>
                          <a:effectLst/>
                          <a:latin typeface="Calibri" panose="020F0502020204030204" pitchFamily="34" charset="0"/>
                        </a:rPr>
                        <a:t>Terminations</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50" b="0" i="0" u="none" strike="noStrike" dirty="0">
                          <a:solidFill>
                            <a:srgbClr val="000000"/>
                          </a:solidFill>
                          <a:effectLst/>
                          <a:latin typeface="Calibri" panose="020F0502020204030204" pitchFamily="34" charset="0"/>
                        </a:rPr>
                        <a:t>0</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222790445"/>
                  </a:ext>
                </a:extLst>
              </a:tr>
              <a:tr h="148937">
                <a:tc>
                  <a:txBody>
                    <a:bodyPr/>
                    <a:lstStyle/>
                    <a:p>
                      <a:pPr algn="l" fontAlgn="ctr"/>
                      <a:r>
                        <a:rPr lang="en-CA" sz="1050" b="1" i="0" u="none" strike="noStrike" dirty="0">
                          <a:solidFill>
                            <a:srgbClr val="000000"/>
                          </a:solidFill>
                          <a:effectLst/>
                          <a:latin typeface="Calibri" panose="020F0502020204030204" pitchFamily="34" charset="0"/>
                        </a:rPr>
                        <a:t>Successes/Challenges/Events</a:t>
                      </a:r>
                    </a:p>
                  </a:txBody>
                  <a:tcPr marL="7169" marR="7169" marT="7169"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FFFFFF"/>
                    </a:solidFill>
                  </a:tcPr>
                </a:tc>
                <a:tc>
                  <a:txBody>
                    <a:bodyPr/>
                    <a:lstStyle/>
                    <a:p>
                      <a:pPr algn="ctr"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015065387"/>
                  </a:ext>
                </a:extLst>
              </a:tr>
              <a:tr h="498938">
                <a:tc>
                  <a:txBody>
                    <a:bodyPr/>
                    <a:lstStyle/>
                    <a:p>
                      <a:pPr algn="r" fontAlgn="ctr"/>
                      <a:r>
                        <a:rPr lang="en-CA" sz="1050" b="1" i="0" u="none" strike="noStrike" dirty="0">
                          <a:solidFill>
                            <a:srgbClr val="000000"/>
                          </a:solidFill>
                          <a:effectLst/>
                          <a:latin typeface="Calibri" panose="020F0502020204030204" pitchFamily="34" charset="0"/>
                        </a:rPr>
                        <a:t>Success</a:t>
                      </a:r>
                    </a:p>
                  </a:txBody>
                  <a:tcPr marL="7169" marR="7169" marT="7169"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1050" b="0" i="0" u="none" strike="noStrike" dirty="0">
                          <a:solidFill>
                            <a:srgbClr val="000000"/>
                          </a:solidFill>
                          <a:effectLst/>
                          <a:latin typeface="Calibri" panose="020F0502020204030204" pitchFamily="34" charset="0"/>
                        </a:rPr>
                        <a:t>Quality improvement project between pharmacy and LTC nursing: Medication administration time compression - 0800-1200-1600-2000</a:t>
                      </a:r>
                      <a:br>
                        <a:rPr lang="en-US" sz="1050" b="0"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New interdepartmental IPAC Committee initiated; planning for champion training in November and December; planning to roll out new hand hygiene audit app (Speedy Audit) in November.</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977128908"/>
                  </a:ext>
                </a:extLst>
              </a:tr>
              <a:tr h="364895">
                <a:tc>
                  <a:txBody>
                    <a:bodyPr/>
                    <a:lstStyle/>
                    <a:p>
                      <a:pPr algn="r" fontAlgn="ctr"/>
                      <a:r>
                        <a:rPr lang="en-CA" sz="1050" b="1" i="0" u="none" strike="noStrike" dirty="0">
                          <a:solidFill>
                            <a:srgbClr val="000000"/>
                          </a:solidFill>
                          <a:effectLst/>
                          <a:latin typeface="Calibri" panose="020F0502020204030204" pitchFamily="34" charset="0"/>
                        </a:rPr>
                        <a:t>Challenge</a:t>
                      </a:r>
                    </a:p>
                  </a:txBody>
                  <a:tcPr marL="7169" marR="7169" marT="7169"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1050" b="0" i="0" u="none" strike="noStrike" dirty="0">
                          <a:solidFill>
                            <a:srgbClr val="000000"/>
                          </a:solidFill>
                          <a:effectLst/>
                          <a:latin typeface="Calibri" panose="020F0502020204030204" pitchFamily="34" charset="0"/>
                        </a:rPr>
                        <a:t>Working with pharmacy to replace CareRx tablets – a persistent practice barrier to medication administration (working on solution). Internet service interruption on weekend interfered with access to information to support safe medication administration (resolved).</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403420771"/>
                  </a:ext>
                </a:extLst>
              </a:tr>
              <a:tr h="156383">
                <a:tc>
                  <a:txBody>
                    <a:bodyPr/>
                    <a:lstStyle/>
                    <a:p>
                      <a:pPr algn="r" fontAlgn="ctr"/>
                      <a:r>
                        <a:rPr lang="en-CA" sz="1050" b="1" i="0" u="none" strike="noStrike" dirty="0">
                          <a:solidFill>
                            <a:srgbClr val="000000"/>
                          </a:solidFill>
                          <a:effectLst/>
                          <a:latin typeface="Calibri" panose="020F0502020204030204" pitchFamily="34" charset="0"/>
                        </a:rPr>
                        <a:t>Events</a:t>
                      </a:r>
                    </a:p>
                  </a:txBody>
                  <a:tcPr marL="7169" marR="7169" marT="7169"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1050" b="0" i="0" u="none" strike="noStrike" dirty="0">
                          <a:solidFill>
                            <a:srgbClr val="000000"/>
                          </a:solidFill>
                          <a:effectLst/>
                          <a:latin typeface="Calibri" panose="020F0502020204030204" pitchFamily="34" charset="0"/>
                        </a:rPr>
                        <a:t> </a:t>
                      </a:r>
                    </a:p>
                  </a:txBody>
                  <a:tcPr marL="7169" marR="7169" marT="7169"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793203352"/>
                  </a:ext>
                </a:extLst>
              </a:tr>
            </a:tbl>
          </a:graphicData>
        </a:graphic>
      </p:graphicFrame>
    </p:spTree>
    <p:extLst>
      <p:ext uri="{BB962C8B-B14F-4D97-AF65-F5344CB8AC3E}">
        <p14:creationId xmlns:p14="http://schemas.microsoft.com/office/powerpoint/2010/main" val="150740405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661648" y="6386512"/>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3</a:t>
            </a:fld>
            <a:endParaRPr lang="en-US" dirty="0">
              <a:solidFill>
                <a:schemeClr val="accent5"/>
              </a:solidFill>
            </a:endParaRPr>
          </a:p>
        </p:txBody>
      </p:sp>
      <p:sp>
        <p:nvSpPr>
          <p:cNvPr id="5" name="Rectangle 4">
            <a:extLst>
              <a:ext uri="{FF2B5EF4-FFF2-40B4-BE49-F238E27FC236}">
                <a16:creationId xmlns:a16="http://schemas.microsoft.com/office/drawing/2014/main" id="{E809E099-5DD1-4879-B7F9-D708F7090772}"/>
              </a:ext>
            </a:extLst>
          </p:cNvPr>
          <p:cNvSpPr/>
          <p:nvPr/>
        </p:nvSpPr>
        <p:spPr>
          <a:xfrm>
            <a:off x="1242000" y="959604"/>
            <a:ext cx="6660000" cy="523220"/>
          </a:xfrm>
          <a:prstGeom prst="rect">
            <a:avLst/>
          </a:prstGeom>
          <a:ln>
            <a:solidFill>
              <a:srgbClr val="82BDDF"/>
            </a:solidFill>
          </a:ln>
        </p:spPr>
        <p:style>
          <a:lnRef idx="2">
            <a:schemeClr val="accent3"/>
          </a:lnRef>
          <a:fillRef idx="1">
            <a:schemeClr val="lt1"/>
          </a:fillRef>
          <a:effectRef idx="0">
            <a:schemeClr val="accent3"/>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3">
                    <a:lumMod val="75000"/>
                  </a:schemeClr>
                </a:solidFill>
                <a:effectLst/>
              </a:rPr>
              <a:t>Fairview Apartments Indicators</a:t>
            </a:r>
          </a:p>
        </p:txBody>
      </p:sp>
      <p:graphicFrame>
        <p:nvGraphicFramePr>
          <p:cNvPr id="2" name="Table 1">
            <a:extLst>
              <a:ext uri="{FF2B5EF4-FFF2-40B4-BE49-F238E27FC236}">
                <a16:creationId xmlns:a16="http://schemas.microsoft.com/office/drawing/2014/main" id="{5A59B384-6F4A-4499-8E8B-E480EB2D98D8}"/>
              </a:ext>
            </a:extLst>
          </p:cNvPr>
          <p:cNvGraphicFramePr>
            <a:graphicFrameLocks noGrp="1"/>
          </p:cNvGraphicFramePr>
          <p:nvPr>
            <p:extLst>
              <p:ext uri="{D42A27DB-BD31-4B8C-83A1-F6EECF244321}">
                <p14:modId xmlns:p14="http://schemas.microsoft.com/office/powerpoint/2010/main" val="3893021456"/>
              </p:ext>
            </p:extLst>
          </p:nvPr>
        </p:nvGraphicFramePr>
        <p:xfrm>
          <a:off x="403412" y="1793316"/>
          <a:ext cx="8423437" cy="3780000"/>
        </p:xfrm>
        <a:graphic>
          <a:graphicData uri="http://schemas.openxmlformats.org/drawingml/2006/table">
            <a:tbl>
              <a:tblPr/>
              <a:tblGrid>
                <a:gridCol w="1951408">
                  <a:extLst>
                    <a:ext uri="{9D8B030D-6E8A-4147-A177-3AD203B41FA5}">
                      <a16:colId xmlns:a16="http://schemas.microsoft.com/office/drawing/2014/main" val="2498987969"/>
                    </a:ext>
                  </a:extLst>
                </a:gridCol>
                <a:gridCol w="463348">
                  <a:extLst>
                    <a:ext uri="{9D8B030D-6E8A-4147-A177-3AD203B41FA5}">
                      <a16:colId xmlns:a16="http://schemas.microsoft.com/office/drawing/2014/main" val="3781338"/>
                    </a:ext>
                  </a:extLst>
                </a:gridCol>
                <a:gridCol w="439586">
                  <a:extLst>
                    <a:ext uri="{9D8B030D-6E8A-4147-A177-3AD203B41FA5}">
                      <a16:colId xmlns:a16="http://schemas.microsoft.com/office/drawing/2014/main" val="2419065335"/>
                    </a:ext>
                  </a:extLst>
                </a:gridCol>
                <a:gridCol w="454438">
                  <a:extLst>
                    <a:ext uri="{9D8B030D-6E8A-4147-A177-3AD203B41FA5}">
                      <a16:colId xmlns:a16="http://schemas.microsoft.com/office/drawing/2014/main" val="3385161631"/>
                    </a:ext>
                  </a:extLst>
                </a:gridCol>
                <a:gridCol w="487111">
                  <a:extLst>
                    <a:ext uri="{9D8B030D-6E8A-4147-A177-3AD203B41FA5}">
                      <a16:colId xmlns:a16="http://schemas.microsoft.com/office/drawing/2014/main" val="3412529639"/>
                    </a:ext>
                  </a:extLst>
                </a:gridCol>
                <a:gridCol w="454438">
                  <a:extLst>
                    <a:ext uri="{9D8B030D-6E8A-4147-A177-3AD203B41FA5}">
                      <a16:colId xmlns:a16="http://schemas.microsoft.com/office/drawing/2014/main" val="3536981918"/>
                    </a:ext>
                  </a:extLst>
                </a:gridCol>
                <a:gridCol w="454438">
                  <a:extLst>
                    <a:ext uri="{9D8B030D-6E8A-4147-A177-3AD203B41FA5}">
                      <a16:colId xmlns:a16="http://schemas.microsoft.com/office/drawing/2014/main" val="1841946676"/>
                    </a:ext>
                  </a:extLst>
                </a:gridCol>
                <a:gridCol w="415826">
                  <a:extLst>
                    <a:ext uri="{9D8B030D-6E8A-4147-A177-3AD203B41FA5}">
                      <a16:colId xmlns:a16="http://schemas.microsoft.com/office/drawing/2014/main" val="705633844"/>
                    </a:ext>
                  </a:extLst>
                </a:gridCol>
                <a:gridCol w="415826">
                  <a:extLst>
                    <a:ext uri="{9D8B030D-6E8A-4147-A177-3AD203B41FA5}">
                      <a16:colId xmlns:a16="http://schemas.microsoft.com/office/drawing/2014/main" val="1731157952"/>
                    </a:ext>
                  </a:extLst>
                </a:gridCol>
                <a:gridCol w="415826">
                  <a:extLst>
                    <a:ext uri="{9D8B030D-6E8A-4147-A177-3AD203B41FA5}">
                      <a16:colId xmlns:a16="http://schemas.microsoft.com/office/drawing/2014/main" val="1898976180"/>
                    </a:ext>
                  </a:extLst>
                </a:gridCol>
                <a:gridCol w="415826">
                  <a:extLst>
                    <a:ext uri="{9D8B030D-6E8A-4147-A177-3AD203B41FA5}">
                      <a16:colId xmlns:a16="http://schemas.microsoft.com/office/drawing/2014/main" val="3254017091"/>
                    </a:ext>
                  </a:extLst>
                </a:gridCol>
                <a:gridCol w="463348">
                  <a:extLst>
                    <a:ext uri="{9D8B030D-6E8A-4147-A177-3AD203B41FA5}">
                      <a16:colId xmlns:a16="http://schemas.microsoft.com/office/drawing/2014/main" val="1687663467"/>
                    </a:ext>
                  </a:extLst>
                </a:gridCol>
                <a:gridCol w="487111">
                  <a:extLst>
                    <a:ext uri="{9D8B030D-6E8A-4147-A177-3AD203B41FA5}">
                      <a16:colId xmlns:a16="http://schemas.microsoft.com/office/drawing/2014/main" val="3265953303"/>
                    </a:ext>
                  </a:extLst>
                </a:gridCol>
                <a:gridCol w="498990">
                  <a:extLst>
                    <a:ext uri="{9D8B030D-6E8A-4147-A177-3AD203B41FA5}">
                      <a16:colId xmlns:a16="http://schemas.microsoft.com/office/drawing/2014/main" val="2570287323"/>
                    </a:ext>
                  </a:extLst>
                </a:gridCol>
                <a:gridCol w="605917">
                  <a:extLst>
                    <a:ext uri="{9D8B030D-6E8A-4147-A177-3AD203B41FA5}">
                      <a16:colId xmlns:a16="http://schemas.microsoft.com/office/drawing/2014/main" val="717760192"/>
                    </a:ext>
                  </a:extLst>
                </a:gridCol>
              </a:tblGrid>
              <a:tr h="597311">
                <a:tc>
                  <a:txBody>
                    <a:bodyPr/>
                    <a:lstStyle/>
                    <a:p>
                      <a:pPr algn="l" fontAlgn="ctr"/>
                      <a:r>
                        <a:rPr lang="en-CA" sz="1300" b="1" i="0" u="none" strike="noStrike" dirty="0">
                          <a:solidFill>
                            <a:srgbClr val="FFFFFF"/>
                          </a:solidFill>
                          <a:effectLst/>
                          <a:latin typeface="Calibri" panose="020F0502020204030204" pitchFamily="34" charset="0"/>
                        </a:rPr>
                        <a:t>Fairview - Apt. - Indicators</a:t>
                      </a:r>
                    </a:p>
                  </a:txBody>
                  <a:tcPr marL="8718" marR="8718" marT="8718"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ctr" fontAlgn="ctr"/>
                      <a:r>
                        <a:rPr lang="en-CA" sz="1100" b="1" i="0" u="none" strike="noStrike" dirty="0">
                          <a:solidFill>
                            <a:srgbClr val="FFFFFF"/>
                          </a:solidFill>
                          <a:effectLst/>
                          <a:latin typeface="Calibri" panose="020F0502020204030204" pitchFamily="34" charset="0"/>
                        </a:rPr>
                        <a:t>Nov.</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2020</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Dec.</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2020</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Jan.</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Feb.</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Mar.</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Apr.</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May</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June</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July</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Aug.</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Sept.</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Oct.</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2021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0070C0"/>
                    </a:solidFill>
                  </a:tcPr>
                </a:tc>
                <a:tc>
                  <a:txBody>
                    <a:bodyPr/>
                    <a:lstStyle/>
                    <a:p>
                      <a:pPr algn="ctr" fontAlgn="ctr"/>
                      <a:r>
                        <a:rPr lang="en-CA" sz="1100" b="1" i="0" u="none" strike="noStrike" dirty="0">
                          <a:solidFill>
                            <a:srgbClr val="FFFFFF"/>
                          </a:solidFill>
                          <a:effectLst/>
                          <a:latin typeface="Calibri" panose="020F0502020204030204" pitchFamily="34" charset="0"/>
                        </a:rPr>
                        <a:t>12 </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Month Sum</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1100" b="1" i="0" u="none" strike="noStrike" dirty="0">
                          <a:solidFill>
                            <a:srgbClr val="FFFFFF"/>
                          </a:solidFill>
                          <a:effectLst/>
                          <a:latin typeface="Calibri" panose="020F0502020204030204" pitchFamily="34" charset="0"/>
                        </a:rPr>
                        <a:t>12 </a:t>
                      </a:r>
                      <a:br>
                        <a:rPr lang="en-CA" sz="1100" b="1" i="0" u="none" strike="noStrike" dirty="0">
                          <a:solidFill>
                            <a:srgbClr val="FFFFFF"/>
                          </a:solidFill>
                          <a:effectLst/>
                          <a:latin typeface="Calibri" panose="020F0502020204030204" pitchFamily="34" charset="0"/>
                        </a:rPr>
                      </a:br>
                      <a:r>
                        <a:rPr lang="en-CA" sz="1100" b="1" i="0" u="none" strike="noStrike" dirty="0">
                          <a:solidFill>
                            <a:srgbClr val="FFFFFF"/>
                          </a:solidFill>
                          <a:effectLst/>
                          <a:latin typeface="Calibri" panose="020F0502020204030204" pitchFamily="34" charset="0"/>
                        </a:rPr>
                        <a:t>Month Average</a:t>
                      </a:r>
                    </a:p>
                  </a:txBody>
                  <a:tcPr marL="8718" marR="8718" marT="8718"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extLst>
                  <a:ext uri="{0D108BD9-81ED-4DB2-BD59-A6C34878D82A}">
                    <a16:rowId xmlns:a16="http://schemas.microsoft.com/office/drawing/2014/main" val="1530225679"/>
                  </a:ext>
                </a:extLst>
              </a:tr>
              <a:tr h="187217">
                <a:tc>
                  <a:txBody>
                    <a:bodyPr/>
                    <a:lstStyle/>
                    <a:p>
                      <a:pPr algn="l" fontAlgn="b"/>
                      <a:r>
                        <a:rPr lang="en-CA" sz="1100" b="1" i="0" u="none" strike="noStrike" dirty="0">
                          <a:solidFill>
                            <a:srgbClr val="FFFFFF"/>
                          </a:solidFill>
                          <a:effectLst/>
                          <a:latin typeface="Calibri" panose="020F0502020204030204" pitchFamily="34" charset="0"/>
                        </a:rPr>
                        <a:t># Monthly Occupancy - Suites</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5</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CA" sz="1100" b="1" i="1" u="none" strike="noStrike" dirty="0">
                          <a:solidFill>
                            <a:srgbClr val="000000"/>
                          </a:solidFill>
                          <a:effectLst/>
                          <a:latin typeface="Calibri" panose="020F0502020204030204" pitchFamily="34" charset="0"/>
                        </a:rPr>
                        <a:t>26.0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2.2</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063619495"/>
                  </a:ext>
                </a:extLst>
              </a:tr>
              <a:tr h="187217">
                <a:tc>
                  <a:txBody>
                    <a:bodyPr/>
                    <a:lstStyle/>
                    <a:p>
                      <a:pPr algn="l" fontAlgn="b"/>
                      <a:r>
                        <a:rPr lang="en-CA" sz="1100" b="1" i="0" u="none" strike="noStrike" dirty="0">
                          <a:solidFill>
                            <a:srgbClr val="FFFFFF"/>
                          </a:solidFill>
                          <a:effectLst/>
                          <a:latin typeface="Calibri" panose="020F0502020204030204" pitchFamily="34" charset="0"/>
                        </a:rPr>
                        <a:t># Monthly Occupancy - Apt.</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5</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CA" sz="1100" b="1" i="1" u="none" strike="noStrike" dirty="0">
                          <a:solidFill>
                            <a:srgbClr val="000000"/>
                          </a:solidFill>
                          <a:effectLst/>
                          <a:latin typeface="Calibri" panose="020F0502020204030204" pitchFamily="34" charset="0"/>
                        </a:rPr>
                        <a:t>45.0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3.8</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867329335"/>
                  </a:ext>
                </a:extLst>
              </a:tr>
              <a:tr h="187217">
                <a:tc>
                  <a:txBody>
                    <a:bodyPr/>
                    <a:lstStyle/>
                    <a:p>
                      <a:pPr algn="l" fontAlgn="b"/>
                      <a:r>
                        <a:rPr lang="en-CA" sz="1100" b="1" i="0" u="none" strike="noStrike" dirty="0">
                          <a:solidFill>
                            <a:srgbClr val="FFFFFF"/>
                          </a:solidFill>
                          <a:effectLst/>
                          <a:latin typeface="Calibri" panose="020F0502020204030204" pitchFamily="34" charset="0"/>
                        </a:rPr>
                        <a:t># Monthly Occupancy - Court</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CA" sz="1100" b="1" i="1" u="none" strike="noStrike" dirty="0">
                          <a:solidFill>
                            <a:srgbClr val="000000"/>
                          </a:solidFill>
                          <a:effectLst/>
                          <a:latin typeface="Calibri" panose="020F0502020204030204" pitchFamily="34" charset="0"/>
                        </a:rPr>
                        <a:t>4.0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0.3</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366592447"/>
                  </a:ext>
                </a:extLst>
              </a:tr>
              <a:tr h="187217">
                <a:tc>
                  <a:txBody>
                    <a:bodyPr/>
                    <a:lstStyle/>
                    <a:p>
                      <a:pPr algn="l" fontAlgn="b"/>
                      <a:r>
                        <a:rPr lang="en-CA" sz="1100" b="1" i="0" u="none" strike="noStrike" dirty="0">
                          <a:solidFill>
                            <a:srgbClr val="FFFFFF"/>
                          </a:solidFill>
                          <a:effectLst/>
                          <a:latin typeface="Calibri" panose="020F0502020204030204" pitchFamily="34" charset="0"/>
                        </a:rPr>
                        <a:t># Monthly Occupancy - School</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CA" sz="1100" b="1" i="1" u="none" strike="noStrike" dirty="0">
                          <a:solidFill>
                            <a:srgbClr val="000000"/>
                          </a:solidFill>
                          <a:effectLst/>
                          <a:latin typeface="Calibri" panose="020F0502020204030204" pitchFamily="34" charset="0"/>
                        </a:rPr>
                        <a:t>30.0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2.5</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4044941571"/>
                  </a:ext>
                </a:extLst>
              </a:tr>
              <a:tr h="187217">
                <a:tc>
                  <a:txBody>
                    <a:bodyPr/>
                    <a:lstStyle/>
                    <a:p>
                      <a:pPr algn="l" fontAlgn="b"/>
                      <a:r>
                        <a:rPr lang="en-CA" sz="1100" b="1" i="0" u="none" strike="noStrike" dirty="0">
                          <a:solidFill>
                            <a:srgbClr val="FFFFFF"/>
                          </a:solidFill>
                          <a:effectLst/>
                          <a:latin typeface="Calibri" panose="020F0502020204030204" pitchFamily="34" charset="0"/>
                        </a:rPr>
                        <a:t># Monthly Occupancy - Villas</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dirty="0">
                          <a:solidFill>
                            <a:srgbClr val="000000"/>
                          </a:solidFill>
                          <a:effectLst/>
                          <a:latin typeface="Calibri" panose="020F0502020204030204" pitchFamily="34" charset="0"/>
                        </a:rPr>
                        <a:t>0.0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0.0</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850170404"/>
                  </a:ext>
                </a:extLst>
              </a:tr>
              <a:tr h="187217">
                <a:tc>
                  <a:txBody>
                    <a:bodyPr/>
                    <a:lstStyle/>
                    <a:p>
                      <a:pPr algn="l" fontAlgn="b"/>
                      <a:r>
                        <a:rPr lang="en-CA" sz="1100" b="0" i="0" u="none" strike="noStrike" dirty="0">
                          <a:solidFill>
                            <a:srgbClr val="000000"/>
                          </a:solidFill>
                          <a:effectLst/>
                          <a:latin typeface="Calibri" panose="020F0502020204030204" pitchFamily="34" charset="0"/>
                        </a:rPr>
                        <a:t>Admissions</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6</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5</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5</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9</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dirty="0">
                          <a:solidFill>
                            <a:srgbClr val="000000"/>
                          </a:solidFill>
                          <a:effectLst/>
                          <a:latin typeface="Calibri" panose="020F0502020204030204" pitchFamily="34" charset="0"/>
                        </a:rPr>
                        <a:t>9</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dirty="0">
                          <a:solidFill>
                            <a:srgbClr val="000000"/>
                          </a:solidFill>
                          <a:effectLst/>
                          <a:latin typeface="Calibri" panose="020F0502020204030204" pitchFamily="34" charset="0"/>
                        </a:rPr>
                        <a:t>59.0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4.9</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577645455"/>
                  </a:ext>
                </a:extLst>
              </a:tr>
              <a:tr h="187217">
                <a:tc>
                  <a:txBody>
                    <a:bodyPr/>
                    <a:lstStyle/>
                    <a:p>
                      <a:pPr algn="l" fontAlgn="b"/>
                      <a:r>
                        <a:rPr lang="en-CA" sz="1100" b="0" i="0" u="none" strike="noStrike" dirty="0">
                          <a:solidFill>
                            <a:srgbClr val="000000"/>
                          </a:solidFill>
                          <a:effectLst/>
                          <a:latin typeface="Calibri" panose="020F0502020204030204" pitchFamily="34" charset="0"/>
                        </a:rPr>
                        <a:t>Discharges / Deaths</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8</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9</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dirty="0">
                          <a:solidFill>
                            <a:srgbClr val="000000"/>
                          </a:solidFill>
                          <a:effectLst/>
                          <a:latin typeface="Calibri" panose="020F0502020204030204" pitchFamily="34" charset="0"/>
                        </a:rPr>
                        <a:t>54.0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4.5</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558320728"/>
                  </a:ext>
                </a:extLst>
              </a:tr>
              <a:tr h="187217">
                <a:tc>
                  <a:txBody>
                    <a:bodyPr/>
                    <a:lstStyle/>
                    <a:p>
                      <a:pPr algn="l" fontAlgn="b"/>
                      <a:r>
                        <a:rPr lang="en-CA" sz="1100" b="0" i="0" u="none" strike="noStrike" dirty="0">
                          <a:solidFill>
                            <a:srgbClr val="000000"/>
                          </a:solidFill>
                          <a:effectLst/>
                          <a:latin typeface="Calibri" panose="020F0502020204030204" pitchFamily="34" charset="0"/>
                        </a:rPr>
                        <a:t>Complaints (</a:t>
                      </a:r>
                      <a:r>
                        <a:rPr lang="en-CA" sz="1100" b="0" i="1" u="none" strike="noStrike" dirty="0">
                          <a:solidFill>
                            <a:srgbClr val="000000"/>
                          </a:solidFill>
                          <a:effectLst/>
                          <a:latin typeface="Calibri" panose="020F0502020204030204" pitchFamily="34" charset="0"/>
                        </a:rPr>
                        <a:t>Resident</a:t>
                      </a:r>
                      <a:r>
                        <a:rPr lang="en-CA" sz="1100" b="0" i="0" u="none" strike="noStrike" dirty="0">
                          <a:solidFill>
                            <a:srgbClr val="000000"/>
                          </a:solidFill>
                          <a:effectLst/>
                          <a:latin typeface="Calibri" panose="020F0502020204030204" pitchFamily="34" charset="0"/>
                        </a:rPr>
                        <a:t>)</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6</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7</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dirty="0">
                          <a:solidFill>
                            <a:srgbClr val="000000"/>
                          </a:solidFill>
                          <a:effectLst/>
                          <a:latin typeface="Calibri" panose="020F0502020204030204" pitchFamily="34" charset="0"/>
                        </a:rPr>
                        <a:t>4</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dirty="0">
                          <a:solidFill>
                            <a:srgbClr val="000000"/>
                          </a:solidFill>
                          <a:effectLst/>
                          <a:latin typeface="Calibri" panose="020F0502020204030204" pitchFamily="34" charset="0"/>
                        </a:rPr>
                        <a:t>32.0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2.7</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483283722"/>
                  </a:ext>
                </a:extLst>
              </a:tr>
              <a:tr h="187217">
                <a:tc>
                  <a:txBody>
                    <a:bodyPr/>
                    <a:lstStyle/>
                    <a:p>
                      <a:pPr algn="l" fontAlgn="b"/>
                      <a:r>
                        <a:rPr lang="en-CA" sz="1100" b="0" i="0" u="none" strike="noStrike" dirty="0">
                          <a:solidFill>
                            <a:srgbClr val="000000"/>
                          </a:solidFill>
                          <a:effectLst/>
                          <a:latin typeface="Calibri" panose="020F0502020204030204" pitchFamily="34" charset="0"/>
                        </a:rPr>
                        <a:t>Code Training (</a:t>
                      </a:r>
                      <a:r>
                        <a:rPr lang="en-CA" sz="1100" b="0" i="1" u="none" strike="noStrike" dirty="0">
                          <a:solidFill>
                            <a:srgbClr val="000000"/>
                          </a:solidFill>
                          <a:effectLst/>
                          <a:latin typeface="Calibri" panose="020F0502020204030204" pitchFamily="34" charset="0"/>
                        </a:rPr>
                        <a:t>name codes</a:t>
                      </a:r>
                      <a:r>
                        <a:rPr lang="en-CA" sz="1100" b="0" i="0" u="none" strike="noStrike" dirty="0">
                          <a:solidFill>
                            <a:srgbClr val="000000"/>
                          </a:solidFill>
                          <a:effectLst/>
                          <a:latin typeface="Calibri" panose="020F0502020204030204" pitchFamily="34" charset="0"/>
                        </a:rPr>
                        <a:t>)</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dirty="0">
                          <a:solidFill>
                            <a:srgbClr val="000000"/>
                          </a:solidFill>
                          <a:effectLst/>
                          <a:latin typeface="Calibri" panose="020F0502020204030204" pitchFamily="34" charset="0"/>
                        </a:rPr>
                        <a:t>6.0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0.5</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311086011"/>
                  </a:ext>
                </a:extLst>
              </a:tr>
              <a:tr h="187217">
                <a:tc>
                  <a:txBody>
                    <a:bodyPr/>
                    <a:lstStyle/>
                    <a:p>
                      <a:pPr algn="l" fontAlgn="b"/>
                      <a:r>
                        <a:rPr lang="en-CA" sz="1100" b="0" i="0" u="none" strike="noStrike" dirty="0">
                          <a:solidFill>
                            <a:srgbClr val="000000"/>
                          </a:solidFill>
                          <a:effectLst/>
                          <a:latin typeface="Calibri" panose="020F0502020204030204" pitchFamily="34" charset="0"/>
                        </a:rPr>
                        <a:t>Fire Drills</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dirty="0">
                          <a:solidFill>
                            <a:srgbClr val="000000"/>
                          </a:solidFill>
                          <a:effectLst/>
                          <a:latin typeface="Calibri" panose="020F0502020204030204" pitchFamily="34" charset="0"/>
                        </a:rPr>
                        <a:t>1</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dirty="0">
                          <a:solidFill>
                            <a:srgbClr val="000000"/>
                          </a:solidFill>
                          <a:effectLst/>
                          <a:latin typeface="Calibri" panose="020F0502020204030204" pitchFamily="34" charset="0"/>
                        </a:rPr>
                        <a:t>24.0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2.0</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609218198"/>
                  </a:ext>
                </a:extLst>
              </a:tr>
              <a:tr h="187217">
                <a:tc>
                  <a:txBody>
                    <a:bodyPr/>
                    <a:lstStyle/>
                    <a:p>
                      <a:pPr algn="l" fontAlgn="b"/>
                      <a:r>
                        <a:rPr lang="en-CA" sz="1100" b="0" i="0" u="none" strike="noStrike" dirty="0">
                          <a:solidFill>
                            <a:srgbClr val="000000"/>
                          </a:solidFill>
                          <a:effectLst/>
                          <a:latin typeface="Calibri" panose="020F0502020204030204" pitchFamily="34" charset="0"/>
                        </a:rPr>
                        <a:t>Critical Incidents</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dirty="0">
                          <a:solidFill>
                            <a:srgbClr val="000000"/>
                          </a:solidFill>
                          <a:effectLst/>
                          <a:latin typeface="Calibri" panose="020F0502020204030204" pitchFamily="34" charset="0"/>
                        </a:rPr>
                        <a:t>1.0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0.1</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068149156"/>
                  </a:ext>
                </a:extLst>
              </a:tr>
              <a:tr h="187217">
                <a:tc>
                  <a:txBody>
                    <a:bodyPr/>
                    <a:lstStyle/>
                    <a:p>
                      <a:pPr algn="l" fontAlgn="b"/>
                      <a:r>
                        <a:rPr lang="en-CA" sz="1100" b="0" i="0" u="none" strike="noStrike" dirty="0">
                          <a:solidFill>
                            <a:srgbClr val="000000"/>
                          </a:solidFill>
                          <a:effectLst/>
                          <a:latin typeface="Calibri" panose="020F0502020204030204" pitchFamily="34" charset="0"/>
                        </a:rPr>
                        <a:t>Legislative Inspections</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dirty="0">
                          <a:solidFill>
                            <a:srgbClr val="000000"/>
                          </a:solidFill>
                          <a:effectLst/>
                          <a:latin typeface="Calibri" panose="020F0502020204030204" pitchFamily="34" charset="0"/>
                        </a:rPr>
                        <a:t>2.0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0.2</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281440227"/>
                  </a:ext>
                </a:extLst>
              </a:tr>
              <a:tr h="187217">
                <a:tc>
                  <a:txBody>
                    <a:bodyPr/>
                    <a:lstStyle/>
                    <a:p>
                      <a:pPr algn="l" fontAlgn="b"/>
                      <a:r>
                        <a:rPr lang="en-CA" sz="1100" b="0" i="0" u="none" strike="noStrike" dirty="0">
                          <a:solidFill>
                            <a:srgbClr val="000000"/>
                          </a:solidFill>
                          <a:effectLst/>
                          <a:latin typeface="Calibri" panose="020F0502020204030204" pitchFamily="34" charset="0"/>
                        </a:rPr>
                        <a:t>Non-Compliance </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dirty="0">
                          <a:solidFill>
                            <a:srgbClr val="000000"/>
                          </a:solidFill>
                          <a:effectLst/>
                          <a:latin typeface="Calibri" panose="020F0502020204030204" pitchFamily="34" charset="0"/>
                        </a:rPr>
                        <a:t>0.0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0.0</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78424255"/>
                  </a:ext>
                </a:extLst>
              </a:tr>
              <a:tr h="187217">
                <a:tc>
                  <a:txBody>
                    <a:bodyPr/>
                    <a:lstStyle/>
                    <a:p>
                      <a:pPr algn="l" fontAlgn="b"/>
                      <a:r>
                        <a:rPr lang="en-CA" sz="1100" b="0" i="0" u="none" strike="noStrike" dirty="0">
                          <a:solidFill>
                            <a:srgbClr val="000000"/>
                          </a:solidFill>
                          <a:effectLst/>
                          <a:latin typeface="Calibri" panose="020F0502020204030204" pitchFamily="34" charset="0"/>
                        </a:rPr>
                        <a:t>Expenditures over $25,000</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dirty="0">
                          <a:solidFill>
                            <a:srgbClr val="000000"/>
                          </a:solidFill>
                          <a:effectLst/>
                          <a:latin typeface="Calibri" panose="020F0502020204030204" pitchFamily="34" charset="0"/>
                        </a:rPr>
                        <a:t>15.0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1.3</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027819810"/>
                  </a:ext>
                </a:extLst>
              </a:tr>
              <a:tr h="187217">
                <a:tc>
                  <a:txBody>
                    <a:bodyPr/>
                    <a:lstStyle/>
                    <a:p>
                      <a:pPr algn="l" fontAlgn="b"/>
                      <a:r>
                        <a:rPr lang="en-CA" sz="1100" b="0" i="0" u="none" strike="noStrike" dirty="0">
                          <a:solidFill>
                            <a:srgbClr val="000000"/>
                          </a:solidFill>
                          <a:effectLst/>
                          <a:latin typeface="Calibri" panose="020F0502020204030204" pitchFamily="34" charset="0"/>
                        </a:rPr>
                        <a:t>Employee Complaints</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dirty="0">
                          <a:solidFill>
                            <a:srgbClr val="000000"/>
                          </a:solidFill>
                          <a:effectLst/>
                          <a:latin typeface="Calibri" panose="020F0502020204030204" pitchFamily="34" charset="0"/>
                        </a:rPr>
                        <a:t>0</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dirty="0">
                          <a:solidFill>
                            <a:srgbClr val="000000"/>
                          </a:solidFill>
                          <a:effectLst/>
                          <a:latin typeface="Calibri" panose="020F0502020204030204" pitchFamily="34" charset="0"/>
                        </a:rPr>
                        <a:t>7.0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0.6</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11889678"/>
                  </a:ext>
                </a:extLst>
              </a:tr>
              <a:tr h="187217">
                <a:tc>
                  <a:txBody>
                    <a:bodyPr/>
                    <a:lstStyle/>
                    <a:p>
                      <a:pPr algn="l" fontAlgn="b"/>
                      <a:r>
                        <a:rPr lang="en-CA" sz="1100" b="0" i="0" u="none" strike="noStrike" dirty="0">
                          <a:solidFill>
                            <a:srgbClr val="000000"/>
                          </a:solidFill>
                          <a:effectLst/>
                          <a:latin typeface="Calibri" panose="020F0502020204030204" pitchFamily="34" charset="0"/>
                        </a:rPr>
                        <a:t>New Hires</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9</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dirty="0">
                          <a:solidFill>
                            <a:srgbClr val="000000"/>
                          </a:solidFill>
                          <a:effectLst/>
                          <a:latin typeface="Calibri" panose="020F0502020204030204" pitchFamily="34" charset="0"/>
                        </a:rPr>
                        <a:t>44.0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3.7</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957557733"/>
                  </a:ext>
                </a:extLst>
              </a:tr>
              <a:tr h="187217">
                <a:tc>
                  <a:txBody>
                    <a:bodyPr/>
                    <a:lstStyle/>
                    <a:p>
                      <a:pPr algn="l" fontAlgn="b"/>
                      <a:r>
                        <a:rPr lang="en-CA" sz="1100" b="0" i="0" u="none" strike="noStrike" dirty="0">
                          <a:solidFill>
                            <a:srgbClr val="000000"/>
                          </a:solidFill>
                          <a:effectLst/>
                          <a:latin typeface="Calibri" panose="020F0502020204030204" pitchFamily="34" charset="0"/>
                        </a:rPr>
                        <a:t>Terminations</a:t>
                      </a:r>
                    </a:p>
                  </a:txBody>
                  <a:tcPr marL="8718" marR="8718" marT="8718"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4</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3</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5</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dirty="0">
                          <a:solidFill>
                            <a:srgbClr val="000000"/>
                          </a:solidFill>
                          <a:effectLst/>
                          <a:latin typeface="Calibri" panose="020F0502020204030204" pitchFamily="34" charset="0"/>
                        </a:rPr>
                        <a:t>2</a:t>
                      </a:r>
                    </a:p>
                  </a:txBody>
                  <a:tcPr marL="8718" marR="8718" marT="8718"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1</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dirty="0">
                          <a:solidFill>
                            <a:srgbClr val="000000"/>
                          </a:solidFill>
                          <a:effectLst/>
                          <a:latin typeface="Calibri" panose="020F0502020204030204" pitchFamily="34" charset="0"/>
                        </a:rPr>
                        <a:t>2</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dirty="0">
                          <a:solidFill>
                            <a:srgbClr val="000000"/>
                          </a:solidFill>
                          <a:effectLst/>
                          <a:latin typeface="Calibri" panose="020F0502020204030204" pitchFamily="34" charset="0"/>
                        </a:rPr>
                        <a:t>30.0</a:t>
                      </a:r>
                    </a:p>
                  </a:txBody>
                  <a:tcPr marL="8718" marR="8718" marT="871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2.5</a:t>
                      </a:r>
                    </a:p>
                  </a:txBody>
                  <a:tcPr marL="8718" marR="8718" marT="8718"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798021334"/>
                  </a:ext>
                </a:extLst>
              </a:tr>
            </a:tbl>
          </a:graphicData>
        </a:graphic>
      </p:graphicFrame>
    </p:spTree>
    <p:extLst>
      <p:ext uri="{BB962C8B-B14F-4D97-AF65-F5344CB8AC3E}">
        <p14:creationId xmlns:p14="http://schemas.microsoft.com/office/powerpoint/2010/main" val="286943120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B943B21-1E71-43D4-9A5B-404DD04E7576}"/>
              </a:ext>
            </a:extLst>
          </p:cNvPr>
          <p:cNvPicPr>
            <a:picLocks noChangeAspect="1"/>
          </p:cNvPicPr>
          <p:nvPr/>
        </p:nvPicPr>
        <p:blipFill>
          <a:blip r:embed="rId2"/>
          <a:stretch>
            <a:fillRect/>
          </a:stretch>
        </p:blipFill>
        <p:spPr>
          <a:xfrm>
            <a:off x="972000" y="938855"/>
            <a:ext cx="7200000" cy="522277"/>
          </a:xfrm>
          <a:prstGeom prst="rect">
            <a:avLst/>
          </a:prstGeom>
        </p:spPr>
      </p:pic>
      <p:graphicFrame>
        <p:nvGraphicFramePr>
          <p:cNvPr id="2" name="Table 1">
            <a:extLst>
              <a:ext uri="{FF2B5EF4-FFF2-40B4-BE49-F238E27FC236}">
                <a16:creationId xmlns:a16="http://schemas.microsoft.com/office/drawing/2014/main" id="{B4C355E9-DA9E-4D36-A21F-FE01F4A76FB8}"/>
              </a:ext>
            </a:extLst>
          </p:cNvPr>
          <p:cNvGraphicFramePr>
            <a:graphicFrameLocks noGrp="1"/>
          </p:cNvGraphicFramePr>
          <p:nvPr>
            <p:extLst>
              <p:ext uri="{D42A27DB-BD31-4B8C-83A1-F6EECF244321}">
                <p14:modId xmlns:p14="http://schemas.microsoft.com/office/powerpoint/2010/main" val="276896147"/>
              </p:ext>
            </p:extLst>
          </p:nvPr>
        </p:nvGraphicFramePr>
        <p:xfrm>
          <a:off x="68893" y="1597981"/>
          <a:ext cx="9007871" cy="4880248"/>
        </p:xfrm>
        <a:graphic>
          <a:graphicData uri="http://schemas.openxmlformats.org/drawingml/2006/table">
            <a:tbl>
              <a:tblPr/>
              <a:tblGrid>
                <a:gridCol w="1540068">
                  <a:extLst>
                    <a:ext uri="{9D8B030D-6E8A-4147-A177-3AD203B41FA5}">
                      <a16:colId xmlns:a16="http://schemas.microsoft.com/office/drawing/2014/main" val="362257315"/>
                    </a:ext>
                  </a:extLst>
                </a:gridCol>
                <a:gridCol w="510741">
                  <a:extLst>
                    <a:ext uri="{9D8B030D-6E8A-4147-A177-3AD203B41FA5}">
                      <a16:colId xmlns:a16="http://schemas.microsoft.com/office/drawing/2014/main" val="2661903690"/>
                    </a:ext>
                  </a:extLst>
                </a:gridCol>
                <a:gridCol w="6957062">
                  <a:extLst>
                    <a:ext uri="{9D8B030D-6E8A-4147-A177-3AD203B41FA5}">
                      <a16:colId xmlns:a16="http://schemas.microsoft.com/office/drawing/2014/main" val="3979966752"/>
                    </a:ext>
                  </a:extLst>
                </a:gridCol>
              </a:tblGrid>
              <a:tr h="274398">
                <a:tc>
                  <a:txBody>
                    <a:bodyPr/>
                    <a:lstStyle/>
                    <a:p>
                      <a:pPr algn="l" fontAlgn="ctr"/>
                      <a:r>
                        <a:rPr lang="en-CA" sz="800" b="1" i="0" u="none" strike="noStrike" dirty="0">
                          <a:solidFill>
                            <a:srgbClr val="FFFFFF"/>
                          </a:solidFill>
                          <a:effectLst/>
                          <a:latin typeface="Calibri" panose="020F0502020204030204" pitchFamily="34" charset="0"/>
                        </a:rPr>
                        <a:t>Fairview - Apt. - Indicators</a:t>
                      </a:r>
                    </a:p>
                  </a:txBody>
                  <a:tcPr marL="5375" marR="5375" marT="5375"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ctr" fontAlgn="ctr"/>
                      <a:r>
                        <a:rPr lang="en-CA" sz="800" b="1" i="0" u="none" strike="noStrike" dirty="0">
                          <a:solidFill>
                            <a:srgbClr val="FFFFFF"/>
                          </a:solidFill>
                          <a:effectLst/>
                          <a:latin typeface="Calibri" panose="020F0502020204030204" pitchFamily="34" charset="0"/>
                        </a:rPr>
                        <a:t>Oct.</a:t>
                      </a:r>
                      <a:br>
                        <a:rPr lang="en-CA" sz="800" b="1" i="0" u="none" strike="noStrike" dirty="0">
                          <a:solidFill>
                            <a:srgbClr val="FFFFFF"/>
                          </a:solidFill>
                          <a:effectLst/>
                          <a:latin typeface="Calibri" panose="020F0502020204030204" pitchFamily="34" charset="0"/>
                        </a:rPr>
                      </a:br>
                      <a:r>
                        <a:rPr lang="en-CA" sz="800" b="1" i="0" u="none" strike="noStrike" dirty="0">
                          <a:solidFill>
                            <a:srgbClr val="FFFFFF"/>
                          </a:solidFill>
                          <a:effectLst/>
                          <a:latin typeface="Calibri" panose="020F0502020204030204" pitchFamily="34" charset="0"/>
                        </a:rPr>
                        <a:t>Number</a:t>
                      </a:r>
                    </a:p>
                  </a:txBody>
                  <a:tcPr marL="5375" marR="5375" marT="5375"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ctr"/>
                      <a:r>
                        <a:rPr lang="en-CA" sz="800" b="1" i="0" u="none" strike="noStrike" dirty="0">
                          <a:solidFill>
                            <a:srgbClr val="FFFFFF"/>
                          </a:solidFill>
                          <a:effectLst/>
                          <a:latin typeface="Calibri" panose="020F0502020204030204" pitchFamily="34" charset="0"/>
                        </a:rPr>
                        <a:t>October 2021 Narrative</a:t>
                      </a:r>
                    </a:p>
                  </a:txBody>
                  <a:tcPr marL="5375" marR="5375" marT="5375"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2301837764"/>
                  </a:ext>
                </a:extLst>
              </a:tr>
              <a:tr h="130664">
                <a:tc>
                  <a:txBody>
                    <a:bodyPr/>
                    <a:lstStyle/>
                    <a:p>
                      <a:pPr algn="l" fontAlgn="t"/>
                      <a:r>
                        <a:rPr lang="en-CA" sz="800" b="1" i="0" u="none" strike="noStrike" dirty="0">
                          <a:solidFill>
                            <a:srgbClr val="FFFFFF"/>
                          </a:solidFill>
                          <a:effectLst/>
                          <a:latin typeface="Calibri" panose="020F0502020204030204" pitchFamily="34" charset="0"/>
                        </a:rPr>
                        <a:t># Monthly Occupancy - Suites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t"/>
                      <a:r>
                        <a:rPr lang="en-CA" sz="900" b="0" i="0" u="none" strike="noStrike" dirty="0">
                          <a:solidFill>
                            <a:srgbClr val="000000"/>
                          </a:solidFill>
                          <a:effectLst/>
                          <a:latin typeface="Calibri" panose="020F0502020204030204" pitchFamily="34" charset="0"/>
                        </a:rPr>
                        <a:t>1</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CA" sz="850" b="0" i="0" u="none" strike="noStrike" dirty="0">
                          <a:solidFill>
                            <a:srgbClr val="000000"/>
                          </a:solidFill>
                          <a:effectLst/>
                          <a:latin typeface="Calibri" panose="020F0502020204030204" pitchFamily="34" charset="0"/>
                        </a:rPr>
                        <a:t>Fairview Suites 206 - Rented Nov. 8, 2021.</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835800935"/>
                  </a:ext>
                </a:extLst>
              </a:tr>
              <a:tr h="130664">
                <a:tc>
                  <a:txBody>
                    <a:bodyPr/>
                    <a:lstStyle/>
                    <a:p>
                      <a:pPr algn="l" fontAlgn="t"/>
                      <a:r>
                        <a:rPr lang="en-CA" sz="850" b="1" i="0" u="none" strike="noStrike" dirty="0">
                          <a:solidFill>
                            <a:srgbClr val="FFFFFF"/>
                          </a:solidFill>
                          <a:effectLst/>
                          <a:latin typeface="Calibri" panose="020F0502020204030204" pitchFamily="34" charset="0"/>
                        </a:rPr>
                        <a:t># Monthly Occupancy - Apt.</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t"/>
                      <a:r>
                        <a:rPr lang="en-CA" sz="900" b="0" i="0" u="none" strike="noStrike" dirty="0">
                          <a:solidFill>
                            <a:srgbClr val="000000"/>
                          </a:solidFill>
                          <a:effectLst/>
                          <a:latin typeface="Calibri" panose="020F0502020204030204" pitchFamily="34" charset="0"/>
                        </a:rPr>
                        <a:t>3</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t"/>
                      <a:r>
                        <a:rPr lang="it-IT" sz="850" b="0" i="0" u="none" strike="noStrike" dirty="0">
                          <a:solidFill>
                            <a:srgbClr val="000000"/>
                          </a:solidFill>
                          <a:effectLst/>
                          <a:latin typeface="Calibri" panose="020F0502020204030204" pitchFamily="34" charset="0"/>
                        </a:rPr>
                        <a:t>Fairview Apartmments 603 - Rented Nov. 1; Fairview Apartments  313 - Rented Dec. 1; Fairview Apartments 401.</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373222314"/>
                  </a:ext>
                </a:extLst>
              </a:tr>
              <a:tr h="130664">
                <a:tc>
                  <a:txBody>
                    <a:bodyPr/>
                    <a:lstStyle/>
                    <a:p>
                      <a:pPr algn="l" fontAlgn="t"/>
                      <a:r>
                        <a:rPr lang="en-CA" sz="850" b="1" i="0" u="none" strike="noStrike" dirty="0">
                          <a:solidFill>
                            <a:srgbClr val="FFFFFF"/>
                          </a:solidFill>
                          <a:effectLst/>
                          <a:latin typeface="Calibri" panose="020F0502020204030204" pitchFamily="34" charset="0"/>
                        </a:rPr>
                        <a:t># Monthly Occupancy - Court</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t"/>
                      <a:r>
                        <a:rPr lang="en-CA" sz="900" b="0" i="0" u="none" strike="noStrike" dirty="0">
                          <a:solidFill>
                            <a:srgbClr val="000000"/>
                          </a:solidFill>
                          <a:effectLst/>
                          <a:latin typeface="Calibri" panose="020F0502020204030204" pitchFamily="34" charset="0"/>
                        </a:rPr>
                        <a:t>0</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CA" sz="85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063182572"/>
                  </a:ext>
                </a:extLst>
              </a:tr>
              <a:tr h="130664">
                <a:tc>
                  <a:txBody>
                    <a:bodyPr/>
                    <a:lstStyle/>
                    <a:p>
                      <a:pPr algn="l" fontAlgn="t"/>
                      <a:r>
                        <a:rPr lang="en-CA" sz="850" b="1" i="0" u="none" strike="noStrike" dirty="0">
                          <a:solidFill>
                            <a:srgbClr val="FFFFFF"/>
                          </a:solidFill>
                          <a:effectLst/>
                          <a:latin typeface="Calibri" panose="020F0502020204030204" pitchFamily="34" charset="0"/>
                        </a:rPr>
                        <a:t># Monthly Occupancy - School</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t"/>
                      <a:r>
                        <a:rPr lang="en-CA" sz="900" b="0" i="0" u="none" strike="noStrike" dirty="0">
                          <a:solidFill>
                            <a:srgbClr val="000000"/>
                          </a:solidFill>
                          <a:effectLst/>
                          <a:latin typeface="Calibri" panose="020F0502020204030204" pitchFamily="34" charset="0"/>
                        </a:rPr>
                        <a:t>1</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t"/>
                      <a:r>
                        <a:rPr lang="en-CA" sz="850" b="0" i="0" u="none" strike="noStrike" dirty="0">
                          <a:solidFill>
                            <a:srgbClr val="000000"/>
                          </a:solidFill>
                          <a:effectLst/>
                          <a:latin typeface="Calibri" panose="020F0502020204030204" pitchFamily="34" charset="0"/>
                        </a:rPr>
                        <a:t>Preston School Apartments 102 </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192505021"/>
                  </a:ext>
                </a:extLst>
              </a:tr>
              <a:tr h="130664">
                <a:tc>
                  <a:txBody>
                    <a:bodyPr/>
                    <a:lstStyle/>
                    <a:p>
                      <a:pPr algn="l" fontAlgn="t"/>
                      <a:r>
                        <a:rPr lang="en-CA" sz="850" b="1" i="0" u="none" strike="noStrike" dirty="0">
                          <a:solidFill>
                            <a:srgbClr val="FFFFFF"/>
                          </a:solidFill>
                          <a:effectLst/>
                          <a:latin typeface="Calibri" panose="020F0502020204030204" pitchFamily="34" charset="0"/>
                        </a:rPr>
                        <a:t># Monthly Occupancy - Villas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t"/>
                      <a:r>
                        <a:rPr lang="en-CA" sz="900" b="0" i="0" u="none" strike="noStrike" dirty="0">
                          <a:solidFill>
                            <a:srgbClr val="000000"/>
                          </a:solidFill>
                          <a:effectLst/>
                          <a:latin typeface="Calibri" panose="020F0502020204030204" pitchFamily="34" charset="0"/>
                        </a:rPr>
                        <a:t>0</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CA" sz="85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797559348"/>
                  </a:ext>
                </a:extLst>
              </a:tr>
              <a:tr h="130664">
                <a:tc>
                  <a:txBody>
                    <a:bodyPr/>
                    <a:lstStyle/>
                    <a:p>
                      <a:pPr algn="l" fontAlgn="t"/>
                      <a:r>
                        <a:rPr lang="en-CA" sz="850" b="0" i="0" u="none" strike="noStrike" dirty="0">
                          <a:solidFill>
                            <a:srgbClr val="000000"/>
                          </a:solidFill>
                          <a:effectLst/>
                          <a:latin typeface="Calibri" panose="020F0502020204030204" pitchFamily="34" charset="0"/>
                        </a:rPr>
                        <a:t>Admissions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t"/>
                      <a:r>
                        <a:rPr lang="en-CA" sz="900" b="0" i="0" u="none" strike="noStrike" dirty="0">
                          <a:solidFill>
                            <a:srgbClr val="000000"/>
                          </a:solidFill>
                          <a:effectLst/>
                          <a:latin typeface="Calibri" panose="020F0502020204030204" pitchFamily="34" charset="0"/>
                        </a:rPr>
                        <a:t>3</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t"/>
                      <a:r>
                        <a:rPr lang="it-IT" sz="850" b="0" i="0" u="none" strike="noStrike" dirty="0">
                          <a:solidFill>
                            <a:srgbClr val="000000"/>
                          </a:solidFill>
                          <a:effectLst/>
                          <a:latin typeface="Calibri" panose="020F0502020204030204" pitchFamily="34" charset="0"/>
                        </a:rPr>
                        <a:t>Preston School Apartments 117; Fairview Apartments 518; Fairview Apartments 703 </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819796425"/>
                  </a:ext>
                </a:extLst>
              </a:tr>
              <a:tr h="130664">
                <a:tc>
                  <a:txBody>
                    <a:bodyPr/>
                    <a:lstStyle/>
                    <a:p>
                      <a:pPr algn="l" fontAlgn="t"/>
                      <a:r>
                        <a:rPr lang="en-CA" sz="850" b="0" i="0" u="none" strike="noStrike" dirty="0">
                          <a:solidFill>
                            <a:srgbClr val="000000"/>
                          </a:solidFill>
                          <a:effectLst/>
                          <a:latin typeface="Calibri" panose="020F0502020204030204" pitchFamily="34" charset="0"/>
                        </a:rPr>
                        <a:t>Discharges / Deaths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t"/>
                      <a:r>
                        <a:rPr lang="en-CA" sz="900" b="0" i="0" u="none" strike="noStrike" dirty="0">
                          <a:solidFill>
                            <a:srgbClr val="000000"/>
                          </a:solidFill>
                          <a:effectLst/>
                          <a:latin typeface="Calibri" panose="020F0502020204030204" pitchFamily="34" charset="0"/>
                        </a:rPr>
                        <a:t>2</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b"/>
                      <a:r>
                        <a:rPr lang="en-US" sz="850" b="0" i="0" u="none" strike="noStrike" dirty="0">
                          <a:solidFill>
                            <a:srgbClr val="000000"/>
                          </a:solidFill>
                          <a:effectLst/>
                          <a:latin typeface="Calibri" panose="020F0502020204030204" pitchFamily="34" charset="0"/>
                        </a:rPr>
                        <a:t> Fairview Suites 308 - moving up North to be near family, Fairview Apartments 804 - moving to Fairview Suites 308</a:t>
                      </a:r>
                    </a:p>
                  </a:txBody>
                  <a:tcPr marL="5375" marR="5375" marT="5375"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222192715"/>
                  </a:ext>
                </a:extLst>
              </a:tr>
              <a:tr h="130664">
                <a:tc>
                  <a:txBody>
                    <a:bodyPr/>
                    <a:lstStyle/>
                    <a:p>
                      <a:pPr algn="l" fontAlgn="t"/>
                      <a:r>
                        <a:rPr lang="en-CA" sz="850" b="0" i="0" u="none" strike="noStrike" dirty="0">
                          <a:solidFill>
                            <a:srgbClr val="000000"/>
                          </a:solidFill>
                          <a:effectLst/>
                          <a:latin typeface="Calibri" panose="020F0502020204030204" pitchFamily="34" charset="0"/>
                        </a:rPr>
                        <a:t>Complaints (</a:t>
                      </a:r>
                      <a:r>
                        <a:rPr lang="en-CA" sz="850" b="0" i="1" u="none" strike="noStrike" dirty="0">
                          <a:solidFill>
                            <a:srgbClr val="000000"/>
                          </a:solidFill>
                          <a:effectLst/>
                          <a:latin typeface="Calibri" panose="020F0502020204030204" pitchFamily="34" charset="0"/>
                        </a:rPr>
                        <a:t>Resident</a:t>
                      </a:r>
                      <a:r>
                        <a:rPr lang="en-CA" sz="850" b="0" i="0" u="none" strike="noStrike" dirty="0">
                          <a:solidFill>
                            <a:srgbClr val="000000"/>
                          </a:solidFill>
                          <a:effectLst/>
                          <a:latin typeface="Calibri" panose="020F0502020204030204" pitchFamily="34" charset="0"/>
                        </a:rPr>
                        <a:t>)</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t"/>
                      <a:r>
                        <a:rPr lang="en-CA" sz="900" b="0" i="0" u="none" strike="noStrike" dirty="0">
                          <a:solidFill>
                            <a:srgbClr val="000000"/>
                          </a:solidFill>
                          <a:effectLst/>
                          <a:latin typeface="Calibri" panose="020F0502020204030204" pitchFamily="34" charset="0"/>
                        </a:rPr>
                        <a:t>3</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b"/>
                      <a:r>
                        <a:rPr lang="en-US" sz="850" b="0" i="0" u="none" strike="noStrike" dirty="0">
                          <a:solidFill>
                            <a:srgbClr val="000000"/>
                          </a:solidFill>
                          <a:effectLst/>
                          <a:latin typeface="Calibri" panose="020F0502020204030204" pitchFamily="34" charset="0"/>
                        </a:rPr>
                        <a:t>Smoke at Preston School Apartments (N7 delivered), Smoke/perfume at Fairview Courts (letter to be given Nov. 1), PSA cupboard concern (replaced Oct. 29)</a:t>
                      </a:r>
                    </a:p>
                  </a:txBody>
                  <a:tcPr marL="5375" marR="5375" marT="5375"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254688385"/>
                  </a:ext>
                </a:extLst>
              </a:tr>
              <a:tr h="130664">
                <a:tc>
                  <a:txBody>
                    <a:bodyPr/>
                    <a:lstStyle/>
                    <a:p>
                      <a:pPr algn="l" fontAlgn="t"/>
                      <a:r>
                        <a:rPr lang="en-CA" sz="850" b="0" i="0" u="none" strike="noStrike" dirty="0">
                          <a:solidFill>
                            <a:srgbClr val="000000"/>
                          </a:solidFill>
                          <a:effectLst/>
                          <a:latin typeface="Calibri" panose="020F0502020204030204" pitchFamily="34" charset="0"/>
                        </a:rPr>
                        <a:t>Code Training (</a:t>
                      </a:r>
                      <a:r>
                        <a:rPr lang="en-CA" sz="850" b="0" i="1" u="none" strike="noStrike" dirty="0">
                          <a:solidFill>
                            <a:srgbClr val="000000"/>
                          </a:solidFill>
                          <a:effectLst/>
                          <a:latin typeface="Calibri" panose="020F0502020204030204" pitchFamily="34" charset="0"/>
                        </a:rPr>
                        <a:t>name codes</a:t>
                      </a:r>
                      <a:r>
                        <a:rPr lang="en-CA" sz="850" b="0" i="0" u="none" strike="noStrike" dirty="0">
                          <a:solidFill>
                            <a:srgbClr val="000000"/>
                          </a:solidFill>
                          <a:effectLst/>
                          <a:latin typeface="Calibri" panose="020F0502020204030204" pitchFamily="34" charset="0"/>
                        </a:rPr>
                        <a:t>)</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t"/>
                      <a:r>
                        <a:rPr lang="en-CA" sz="900" b="0" i="0" u="none" strike="noStrike" dirty="0">
                          <a:solidFill>
                            <a:srgbClr val="000000"/>
                          </a:solidFill>
                          <a:effectLst/>
                          <a:latin typeface="Calibri" panose="020F0502020204030204" pitchFamily="34" charset="0"/>
                        </a:rPr>
                        <a:t>0</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CA" sz="85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4195488035"/>
                  </a:ext>
                </a:extLst>
              </a:tr>
              <a:tr h="130664">
                <a:tc>
                  <a:txBody>
                    <a:bodyPr/>
                    <a:lstStyle/>
                    <a:p>
                      <a:pPr algn="l" fontAlgn="t"/>
                      <a:r>
                        <a:rPr lang="en-CA" sz="850" b="0" i="0" u="none" strike="noStrike" dirty="0">
                          <a:solidFill>
                            <a:srgbClr val="000000"/>
                          </a:solidFill>
                          <a:effectLst/>
                          <a:latin typeface="Calibri" panose="020F0502020204030204" pitchFamily="34" charset="0"/>
                        </a:rPr>
                        <a:t>Fire Drills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t"/>
                      <a:r>
                        <a:rPr lang="en-CA" sz="900" b="0" i="0" u="none" strike="noStrike" dirty="0">
                          <a:solidFill>
                            <a:srgbClr val="000000"/>
                          </a:solidFill>
                          <a:effectLst/>
                          <a:latin typeface="Calibri" panose="020F0502020204030204" pitchFamily="34" charset="0"/>
                        </a:rPr>
                        <a:t>1</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t"/>
                      <a:r>
                        <a:rPr lang="en-US" sz="850" b="0" i="0" u="none" strike="noStrike" dirty="0">
                          <a:solidFill>
                            <a:srgbClr val="000000"/>
                          </a:solidFill>
                          <a:effectLst/>
                          <a:latin typeface="Calibri" panose="020F0502020204030204" pitchFamily="34" charset="0"/>
                        </a:rPr>
                        <a:t>Fairview Suites: 21 Oct. (with Cambridge Fire Department)</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4101329702"/>
                  </a:ext>
                </a:extLst>
              </a:tr>
              <a:tr h="130664">
                <a:tc>
                  <a:txBody>
                    <a:bodyPr/>
                    <a:lstStyle/>
                    <a:p>
                      <a:pPr algn="l" fontAlgn="t"/>
                      <a:r>
                        <a:rPr lang="en-CA" sz="850" b="0" i="0" u="none" strike="noStrike" dirty="0">
                          <a:solidFill>
                            <a:srgbClr val="000000"/>
                          </a:solidFill>
                          <a:effectLst/>
                          <a:latin typeface="Calibri" panose="020F0502020204030204" pitchFamily="34" charset="0"/>
                        </a:rPr>
                        <a:t>Critical Incidents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t"/>
                      <a:r>
                        <a:rPr lang="en-CA" sz="900" b="0" i="0" u="none" strike="noStrike" dirty="0">
                          <a:solidFill>
                            <a:srgbClr val="000000"/>
                          </a:solidFill>
                          <a:effectLst/>
                          <a:latin typeface="Calibri" panose="020F0502020204030204" pitchFamily="34" charset="0"/>
                        </a:rPr>
                        <a:t>0</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CA" sz="85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325613878"/>
                  </a:ext>
                </a:extLst>
              </a:tr>
              <a:tr h="130664">
                <a:tc>
                  <a:txBody>
                    <a:bodyPr/>
                    <a:lstStyle/>
                    <a:p>
                      <a:pPr algn="l" fontAlgn="t"/>
                      <a:r>
                        <a:rPr lang="en-CA" sz="850" b="0" i="0" u="none" strike="noStrike" dirty="0">
                          <a:solidFill>
                            <a:srgbClr val="000000"/>
                          </a:solidFill>
                          <a:effectLst/>
                          <a:latin typeface="Calibri" panose="020F0502020204030204" pitchFamily="34" charset="0"/>
                        </a:rPr>
                        <a:t>Legislative Inspections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t"/>
                      <a:r>
                        <a:rPr lang="en-CA" sz="900" b="0" i="0" u="none" strike="noStrike" dirty="0">
                          <a:solidFill>
                            <a:srgbClr val="000000"/>
                          </a:solidFill>
                          <a:effectLst/>
                          <a:latin typeface="Calibri" panose="020F0502020204030204" pitchFamily="34" charset="0"/>
                        </a:rPr>
                        <a:t>1</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t"/>
                      <a:r>
                        <a:rPr lang="en-US" sz="850" b="0" i="0" u="none" strike="noStrike" dirty="0">
                          <a:solidFill>
                            <a:srgbClr val="000000"/>
                          </a:solidFill>
                          <a:effectLst/>
                          <a:latin typeface="Calibri" panose="020F0502020204030204" pitchFamily="34" charset="0"/>
                        </a:rPr>
                        <a:t>Fairview Suites completed first inspection by Retirement Homes Regulatory Authority in 3 years - no citations.</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2909108501"/>
                  </a:ext>
                </a:extLst>
              </a:tr>
              <a:tr h="130664">
                <a:tc>
                  <a:txBody>
                    <a:bodyPr/>
                    <a:lstStyle/>
                    <a:p>
                      <a:pPr algn="l" fontAlgn="t"/>
                      <a:r>
                        <a:rPr lang="en-CA" sz="850" b="0" i="0" u="none" strike="noStrike" dirty="0">
                          <a:solidFill>
                            <a:srgbClr val="000000"/>
                          </a:solidFill>
                          <a:effectLst/>
                          <a:latin typeface="Calibri" panose="020F0502020204030204" pitchFamily="34" charset="0"/>
                        </a:rPr>
                        <a:t>Non-Compliance </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t"/>
                      <a:r>
                        <a:rPr lang="en-CA" sz="900" b="0" i="0" u="none" strike="noStrike" dirty="0">
                          <a:solidFill>
                            <a:srgbClr val="000000"/>
                          </a:solidFill>
                          <a:effectLst/>
                          <a:latin typeface="Calibri" panose="020F0502020204030204" pitchFamily="34" charset="0"/>
                        </a:rPr>
                        <a:t>0</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CA" sz="85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159416233"/>
                  </a:ext>
                </a:extLst>
              </a:tr>
              <a:tr h="130664">
                <a:tc>
                  <a:txBody>
                    <a:bodyPr/>
                    <a:lstStyle/>
                    <a:p>
                      <a:pPr algn="l" fontAlgn="t"/>
                      <a:r>
                        <a:rPr lang="en-CA" sz="850" b="0" i="0" u="none" strike="noStrike" dirty="0">
                          <a:solidFill>
                            <a:srgbClr val="000000"/>
                          </a:solidFill>
                          <a:effectLst/>
                          <a:latin typeface="Calibri" panose="020F0502020204030204" pitchFamily="34" charset="0"/>
                        </a:rPr>
                        <a:t>Expenditures over $25,000</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t"/>
                      <a:r>
                        <a:rPr lang="en-CA" sz="900" b="0" i="0" u="none" strike="noStrike" dirty="0">
                          <a:solidFill>
                            <a:srgbClr val="000000"/>
                          </a:solidFill>
                          <a:effectLst/>
                          <a:latin typeface="Calibri" panose="020F0502020204030204" pitchFamily="34" charset="0"/>
                        </a:rPr>
                        <a:t>0</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t"/>
                      <a:r>
                        <a:rPr lang="en-CA" sz="85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493181343"/>
                  </a:ext>
                </a:extLst>
              </a:tr>
              <a:tr h="130664">
                <a:tc>
                  <a:txBody>
                    <a:bodyPr/>
                    <a:lstStyle/>
                    <a:p>
                      <a:pPr algn="l" fontAlgn="t"/>
                      <a:r>
                        <a:rPr lang="en-CA" sz="850" b="0" i="0" u="none" strike="noStrike" dirty="0">
                          <a:solidFill>
                            <a:srgbClr val="000000"/>
                          </a:solidFill>
                          <a:effectLst/>
                          <a:latin typeface="Calibri" panose="020F0502020204030204" pitchFamily="34" charset="0"/>
                        </a:rPr>
                        <a:t>Employee Complaints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t"/>
                      <a:r>
                        <a:rPr lang="en-CA" sz="900" b="0" i="0" u="none" strike="noStrike" dirty="0">
                          <a:solidFill>
                            <a:srgbClr val="000000"/>
                          </a:solidFill>
                          <a:effectLst/>
                          <a:latin typeface="Calibri" panose="020F0502020204030204" pitchFamily="34" charset="0"/>
                        </a:rPr>
                        <a:t>0</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CA" sz="85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678820245"/>
                  </a:ext>
                </a:extLst>
              </a:tr>
              <a:tr h="130664">
                <a:tc>
                  <a:txBody>
                    <a:bodyPr/>
                    <a:lstStyle/>
                    <a:p>
                      <a:pPr algn="l" fontAlgn="t"/>
                      <a:r>
                        <a:rPr lang="en-CA" sz="850" b="0" i="0" u="none" strike="noStrike" dirty="0">
                          <a:solidFill>
                            <a:srgbClr val="000000"/>
                          </a:solidFill>
                          <a:effectLst/>
                          <a:latin typeface="Calibri" panose="020F0502020204030204" pitchFamily="34" charset="0"/>
                        </a:rPr>
                        <a:t>New Hires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t"/>
                      <a:r>
                        <a:rPr lang="en-CA" sz="900" b="0" i="0" u="none" strike="noStrike" dirty="0">
                          <a:solidFill>
                            <a:srgbClr val="000000"/>
                          </a:solidFill>
                          <a:effectLst/>
                          <a:latin typeface="Calibri" panose="020F0502020204030204" pitchFamily="34" charset="0"/>
                        </a:rPr>
                        <a:t>1</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t"/>
                      <a:r>
                        <a:rPr lang="en-US" sz="850" b="0" i="0" u="none" strike="noStrike" dirty="0">
                          <a:solidFill>
                            <a:srgbClr val="000000"/>
                          </a:solidFill>
                          <a:effectLst/>
                          <a:latin typeface="Calibri" panose="020F0502020204030204" pitchFamily="34" charset="0"/>
                        </a:rPr>
                        <a:t>1 part-time PSW (Home and Community)</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54750429"/>
                  </a:ext>
                </a:extLst>
              </a:tr>
              <a:tr h="130664">
                <a:tc>
                  <a:txBody>
                    <a:bodyPr/>
                    <a:lstStyle/>
                    <a:p>
                      <a:pPr algn="l" fontAlgn="t"/>
                      <a:r>
                        <a:rPr lang="en-CA" sz="850" b="0" i="0" u="none" strike="noStrike" dirty="0">
                          <a:solidFill>
                            <a:srgbClr val="000000"/>
                          </a:solidFill>
                          <a:effectLst/>
                          <a:latin typeface="Calibri" panose="020F0502020204030204" pitchFamily="34" charset="0"/>
                        </a:rPr>
                        <a:t>Terminations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t"/>
                      <a:r>
                        <a:rPr lang="en-CA" sz="900" b="0" i="0" u="none" strike="noStrike" dirty="0">
                          <a:solidFill>
                            <a:srgbClr val="000000"/>
                          </a:solidFill>
                          <a:effectLst/>
                          <a:latin typeface="Calibri" panose="020F0502020204030204" pitchFamily="34" charset="0"/>
                        </a:rPr>
                        <a:t>2</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US" sz="850" b="0" i="0" u="none" strike="noStrike" dirty="0">
                          <a:solidFill>
                            <a:srgbClr val="000000"/>
                          </a:solidFill>
                          <a:effectLst/>
                          <a:latin typeface="Calibri" panose="020F0502020204030204" pitchFamily="34" charset="0"/>
                        </a:rPr>
                        <a:t>2 part-time PSW (Home and Community)</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967286486"/>
                  </a:ext>
                </a:extLst>
              </a:tr>
              <a:tr h="96911">
                <a:tc>
                  <a:txBody>
                    <a:bodyPr/>
                    <a:lstStyle/>
                    <a:p>
                      <a:pPr algn="l" fontAlgn="t"/>
                      <a:r>
                        <a:rPr lang="en-CA" sz="850" b="1" i="0" u="none" strike="noStrike" dirty="0">
                          <a:solidFill>
                            <a:srgbClr val="000000"/>
                          </a:solidFill>
                          <a:effectLst/>
                          <a:latin typeface="Calibri" panose="020F0502020204030204" pitchFamily="34" charset="0"/>
                        </a:rPr>
                        <a:t>Successes/Challenges/Events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FFFFFF"/>
                    </a:solidFill>
                  </a:tcPr>
                </a:tc>
                <a:tc>
                  <a:txBody>
                    <a:bodyPr/>
                    <a:lstStyle/>
                    <a:p>
                      <a:pPr algn="ctr" fontAlgn="t"/>
                      <a:r>
                        <a:rPr lang="en-CA" sz="80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t"/>
                      <a:r>
                        <a:rPr lang="en-CA" sz="85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734701805"/>
                  </a:ext>
                </a:extLst>
              </a:tr>
              <a:tr h="1344110">
                <a:tc>
                  <a:txBody>
                    <a:bodyPr/>
                    <a:lstStyle/>
                    <a:p>
                      <a:pPr algn="r" fontAlgn="t"/>
                      <a:r>
                        <a:rPr lang="en-CA" sz="800" b="1" i="0" u="none" strike="noStrike" dirty="0">
                          <a:solidFill>
                            <a:srgbClr val="000000"/>
                          </a:solidFill>
                          <a:effectLst/>
                          <a:latin typeface="Calibri" panose="020F0502020204030204" pitchFamily="34" charset="0"/>
                        </a:rPr>
                        <a:t>Success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t"/>
                      <a:r>
                        <a:rPr lang="en-CA" sz="80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US" sz="850" b="0" i="0" u="none" strike="noStrike" dirty="0">
                          <a:solidFill>
                            <a:srgbClr val="000000"/>
                          </a:solidFill>
                          <a:effectLst/>
                          <a:latin typeface="Calibri" panose="020F0502020204030204" pitchFamily="34" charset="0"/>
                        </a:rPr>
                        <a:t>Flooring complete in Center (2nd floor and lobby); returned to full staff compliment in maintenance department; added key fob access to fitness room for 24/7 access; Centre Dining Room returned to full capacity for all meals; Heather Congdon completed the AdvantAge Ontario Administrator Leadership Program. Home &amp; Community - Completed a successful accreditation survey. Received approval for prequalification through Home and Community Care Support Services.  Suites - Expanded partnership with Conestoga College nursing program - 1st RPN nursing student for the suites; an additional 3 students through Conestoga PSW contract hired through Fast Track Program (for a total of 5).  Pool re-opening and reengagement of community members has been going well. There was a good response to vaccination requirements with little push back.  New Community Engagement Coordinator hired in October (Nov. 1). New Campus Program Aid started in October to cover Suites and Craft programs  (was offered to a student who worked with us via Canada Summer Jobs grant, this is a great program for sourcing new staff. Many of the program areas have been cleaned/COVID supplies removed and are starting to look more like program spaces again. Sarah Feeney-Martin joined board of Older Adults Centers' Association of Ontario (OACAO) as regional representative. Don Wildfong appointed as Co-Chair, Waterloo Wellington Older Adult Strategy</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519034001"/>
                  </a:ext>
                </a:extLst>
              </a:tr>
              <a:tr h="286871">
                <a:tc>
                  <a:txBody>
                    <a:bodyPr/>
                    <a:lstStyle/>
                    <a:p>
                      <a:pPr algn="r" fontAlgn="t"/>
                      <a:r>
                        <a:rPr lang="en-CA" sz="800" b="1" i="0" u="none" strike="noStrike" dirty="0">
                          <a:solidFill>
                            <a:srgbClr val="000000"/>
                          </a:solidFill>
                          <a:effectLst/>
                          <a:latin typeface="Calibri" panose="020F0502020204030204" pitchFamily="34" charset="0"/>
                        </a:rPr>
                        <a:t>Challenge</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t"/>
                      <a:r>
                        <a:rPr lang="en-CA" sz="80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t"/>
                      <a:r>
                        <a:rPr lang="en-US" sz="850" b="0" i="0" u="none" strike="noStrike" dirty="0">
                          <a:solidFill>
                            <a:srgbClr val="000000"/>
                          </a:solidFill>
                          <a:effectLst/>
                          <a:latin typeface="Calibri" panose="020F0502020204030204" pitchFamily="34" charset="0"/>
                        </a:rPr>
                        <a:t>Loss of long-standing full-time team members (per vaccination policy) - emotional impact on staff and residents. Crack in the bottom of the pool and resulting closure (potentially prolonged). Hiring new program staff: challenge to find suitably qualified applicants (Programs).</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305975329"/>
                  </a:ext>
                </a:extLst>
              </a:tr>
              <a:tr h="416859">
                <a:tc>
                  <a:txBody>
                    <a:bodyPr/>
                    <a:lstStyle/>
                    <a:p>
                      <a:pPr algn="r" fontAlgn="t"/>
                      <a:r>
                        <a:rPr lang="en-CA" sz="800" b="1" i="0" u="none" strike="noStrike" dirty="0">
                          <a:solidFill>
                            <a:srgbClr val="000000"/>
                          </a:solidFill>
                          <a:effectLst/>
                          <a:latin typeface="Calibri" panose="020F0502020204030204" pitchFamily="34" charset="0"/>
                        </a:rPr>
                        <a:t>Events</a:t>
                      </a:r>
                    </a:p>
                  </a:txBody>
                  <a:tcPr marL="5375" marR="5375" marT="5375" marB="0">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t"/>
                      <a:r>
                        <a:rPr lang="en-CA" sz="800" b="0" i="0" u="none" strike="noStrike" dirty="0">
                          <a:solidFill>
                            <a:srgbClr val="000000"/>
                          </a:solidFill>
                          <a:effectLst/>
                          <a:latin typeface="Calibri" panose="020F0502020204030204" pitchFamily="34" charset="0"/>
                        </a:rPr>
                        <a:t> </a:t>
                      </a:r>
                    </a:p>
                  </a:txBody>
                  <a:tcPr marL="5375" marR="5375" marT="5375"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l" fontAlgn="t"/>
                      <a:r>
                        <a:rPr lang="en-US" sz="850" b="0" i="0" u="none" strike="noStrike" dirty="0">
                          <a:solidFill>
                            <a:srgbClr val="000000"/>
                          </a:solidFill>
                          <a:effectLst/>
                          <a:latin typeface="Calibri" panose="020F0502020204030204" pitchFamily="34" charset="0"/>
                        </a:rPr>
                        <a:t>Evacuation with fire department, space optimization: excess equipment and materials cleared from across campus (Auditorium reopened for programs), Successful Accreditation Canada Primer completed. Auxiliary Appreciation Luncheon held on 25 Oct. Fall Fair for LTC and Suites Residents. Looking ahead to Kindness trees, Handicraft Sale and many COVID safe Christmas events. Team member Christmas Luncheon scheduled for 02 December</a:t>
                      </a:r>
                    </a:p>
                  </a:txBody>
                  <a:tcPr marL="5375" marR="5375" marT="5375"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4212126756"/>
                  </a:ext>
                </a:extLst>
              </a:tr>
            </a:tbl>
          </a:graphicData>
        </a:graphic>
      </p:graphicFrame>
    </p:spTree>
    <p:extLst>
      <p:ext uri="{BB962C8B-B14F-4D97-AF65-F5344CB8AC3E}">
        <p14:creationId xmlns:p14="http://schemas.microsoft.com/office/powerpoint/2010/main" val="3508733380"/>
      </p:ext>
    </p:extLst>
  </p:cSld>
  <p:clrMapOvr>
    <a:masterClrMapping/>
  </p:clrMapOvr>
  <p:transition spd="slow">
    <p:push dir="u"/>
  </p:transition>
</p:sld>
</file>

<file path=ppt/theme/theme1.xml><?xml version="1.0" encoding="utf-8"?>
<a:theme xmlns:a="http://schemas.openxmlformats.org/drawingml/2006/main" name="Office Theme">
  <a:themeElements>
    <a:clrScheme name="Fairview &amp; Parkwood Mennonite Homes">
      <a:dk1>
        <a:sysClr val="windowText" lastClr="000000"/>
      </a:dk1>
      <a:lt1>
        <a:sysClr val="window" lastClr="FFFFFF"/>
      </a:lt1>
      <a:dk2>
        <a:srgbClr val="444444"/>
      </a:dk2>
      <a:lt2>
        <a:srgbClr val="82BDDD"/>
      </a:lt2>
      <a:accent1>
        <a:srgbClr val="CF5A0B"/>
      </a:accent1>
      <a:accent2>
        <a:srgbClr val="AFBF76"/>
      </a:accent2>
      <a:accent3>
        <a:srgbClr val="82BDDD"/>
      </a:accent3>
      <a:accent4>
        <a:srgbClr val="444444"/>
      </a:accent4>
      <a:accent5>
        <a:srgbClr val="CF5A0B"/>
      </a:accent5>
      <a:accent6>
        <a:srgbClr val="AFBF76"/>
      </a:accent6>
      <a:hlink>
        <a:srgbClr val="444444"/>
      </a:hlink>
      <a:folHlink>
        <a:srgbClr val="CF5A0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12248</TotalTime>
  <Words>1545</Words>
  <Application>Microsoft Office PowerPoint</Application>
  <PresentationFormat>On-screen Show (4:3)</PresentationFormat>
  <Paragraphs>604</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Office Theme</vt:lpstr>
      <vt:lpstr>PowerPoint Presentation</vt:lpstr>
      <vt:lpstr>PowerPoint Presentation</vt:lpstr>
      <vt:lpstr>PowerPoint Presentation</vt:lpstr>
      <vt:lpstr>PowerPoint Presentation</vt:lpstr>
    </vt:vector>
  </TitlesOfParts>
  <Company>MarsPh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Stella Ruza</dc:creator>
  <cp:lastModifiedBy>Alex Normandeau</cp:lastModifiedBy>
  <cp:revision>470</cp:revision>
  <cp:lastPrinted>2021-11-18T19:05:36Z</cp:lastPrinted>
  <dcterms:created xsi:type="dcterms:W3CDTF">2013-03-14T15:42:44Z</dcterms:created>
  <dcterms:modified xsi:type="dcterms:W3CDTF">2021-11-19T18:03:26Z</dcterms:modified>
</cp:coreProperties>
</file>