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430" r:id="rId2"/>
    <p:sldId id="440" r:id="rId3"/>
    <p:sldId id="439" r:id="rId4"/>
    <p:sldId id="435" r:id="rId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4953C1-ABD7-4CFB-969C-2937D7E55DE6}">
          <p14:sldIdLst>
            <p14:sldId id="430"/>
            <p14:sldId id="440"/>
            <p14:sldId id="439"/>
            <p14:sldId id="4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croix" initials="C" lastIdx="9" clrIdx="0">
    <p:extLst>
      <p:ext uri="{19B8F6BF-5375-455C-9EA6-DF929625EA0E}">
        <p15:presenceInfo xmlns:p15="http://schemas.microsoft.com/office/powerpoint/2012/main" userId="CLacroi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BF76"/>
    <a:srgbClr val="82BDDD"/>
    <a:srgbClr val="824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0" autoAdjust="0"/>
    <p:restoredTop sz="94249" autoAdjust="0"/>
  </p:normalViewPr>
  <p:slideViewPr>
    <p:cSldViewPr snapToGrid="0" snapToObjects="1">
      <p:cViewPr varScale="1">
        <p:scale>
          <a:sx n="114" d="100"/>
          <a:sy n="114" d="100"/>
        </p:scale>
        <p:origin x="14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25" d="100"/>
          <a:sy n="125" d="100"/>
        </p:scale>
        <p:origin x="1206" y="-21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r">
              <a:defRPr sz="1200"/>
            </a:lvl1pPr>
          </a:lstStyle>
          <a:p>
            <a:fld id="{1BC3CF8A-E23D-4CF0-9C2B-8BA70584F05D}" type="datetimeFigureOut">
              <a:rPr lang="en-US" smtClean="0"/>
              <a:pPr/>
              <a:t>11/19/2021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66" tIns="46433" rIns="92866" bIns="4643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89"/>
            <a:ext cx="5608320" cy="4183380"/>
          </a:xfrm>
          <a:prstGeom prst="rect">
            <a:avLst/>
          </a:prstGeom>
        </p:spPr>
        <p:txBody>
          <a:bodyPr vert="horz" lIns="92866" tIns="46433" rIns="92866" bIns="4643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r">
              <a:defRPr sz="1200"/>
            </a:lvl1pPr>
          </a:lstStyle>
          <a:p>
            <a:fld id="{B3B3A78B-94FC-4EBC-8089-9E74DEEF70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AB72B6-9B53-4F63-8EF3-D0D2DA6E8F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180" y="180299"/>
            <a:ext cx="2343945" cy="636527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06936" y="2264341"/>
            <a:ext cx="6567055" cy="2843934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itchFamily="34" charset="0"/>
              <a:buNone/>
              <a:defRPr sz="2800" b="1"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972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0"/>
          </a:gradFill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119744" y="2566266"/>
            <a:ext cx="6567055" cy="2843934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itchFamily="34" charset="0"/>
              <a:buNone/>
              <a:defRPr sz="2800" b="1"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6269"/>
            <a:ext cx="3657600" cy="103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5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085850"/>
            <a:ext cx="8229600" cy="4324350"/>
          </a:xfrm>
        </p:spPr>
        <p:txBody>
          <a:bodyPr/>
          <a:lstStyle>
            <a:lvl1pPr marL="363538" indent="-363538" algn="l">
              <a:buFont typeface="Arial" pitchFamily="34" charset="0"/>
              <a:buChar char="•"/>
              <a:defRPr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0756"/>
            <a:ext cx="8229600" cy="484038"/>
          </a:xfr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1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91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107" y="550300"/>
            <a:ext cx="3273692" cy="8890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9" y="525785"/>
            <a:ext cx="3168089" cy="89410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A44EBF8-D51D-47CC-8D9F-E540C2BE54BE}"/>
              </a:ext>
            </a:extLst>
          </p:cNvPr>
          <p:cNvSpPr txBox="1">
            <a:spLocks/>
          </p:cNvSpPr>
          <p:nvPr userDrawn="1"/>
        </p:nvSpPr>
        <p:spPr>
          <a:xfrm>
            <a:off x="1925782" y="2566266"/>
            <a:ext cx="6761017" cy="2843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31825" indent="-268288" algn="l" defTabSz="4572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914400" indent="-282575" algn="l" defTabSz="457200" rtl="0" eaLnBrk="1" latinLnBrk="0" hangingPunct="1">
              <a:spcBef>
                <a:spcPct val="20000"/>
              </a:spcBef>
              <a:buFont typeface="Gill Sans MT" pitchFamily="34" charset="0"/>
              <a:buChar char="–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807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98925"/>
            <a:ext cx="8229600" cy="48403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82891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1" r:id="rId3"/>
    <p:sldLayoutId id="2147483678" r:id="rId4"/>
    <p:sldLayoutId id="2147483674" r:id="rId5"/>
    <p:sldLayoutId id="2147483662" r:id="rId6"/>
    <p:sldLayoutId id="2147483650" r:id="rId7"/>
    <p:sldLayoutId id="2147483655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cap="none" baseline="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153989" y="635417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1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B06B63-7A91-4D74-8226-898E3ABF377E}"/>
              </a:ext>
            </a:extLst>
          </p:cNvPr>
          <p:cNvSpPr/>
          <p:nvPr/>
        </p:nvSpPr>
        <p:spPr>
          <a:xfrm>
            <a:off x="1489164" y="1033482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LTC Indicators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EE50841-4AA5-4D44-A480-10BFA5DA4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211668"/>
              </p:ext>
            </p:extLst>
          </p:nvPr>
        </p:nvGraphicFramePr>
        <p:xfrm>
          <a:off x="431999" y="1857510"/>
          <a:ext cx="8357438" cy="3600004"/>
        </p:xfrm>
        <a:graphic>
          <a:graphicData uri="http://schemas.openxmlformats.org/drawingml/2006/table">
            <a:tbl>
              <a:tblPr/>
              <a:tblGrid>
                <a:gridCol w="2124329">
                  <a:extLst>
                    <a:ext uri="{9D8B030D-6E8A-4147-A177-3AD203B41FA5}">
                      <a16:colId xmlns:a16="http://schemas.microsoft.com/office/drawing/2014/main" val="2003846107"/>
                    </a:ext>
                  </a:extLst>
                </a:gridCol>
                <a:gridCol w="454588">
                  <a:extLst>
                    <a:ext uri="{9D8B030D-6E8A-4147-A177-3AD203B41FA5}">
                      <a16:colId xmlns:a16="http://schemas.microsoft.com/office/drawing/2014/main" val="3175009295"/>
                    </a:ext>
                  </a:extLst>
                </a:gridCol>
                <a:gridCol w="410878">
                  <a:extLst>
                    <a:ext uri="{9D8B030D-6E8A-4147-A177-3AD203B41FA5}">
                      <a16:colId xmlns:a16="http://schemas.microsoft.com/office/drawing/2014/main" val="2177213221"/>
                    </a:ext>
                  </a:extLst>
                </a:gridCol>
                <a:gridCol w="431276">
                  <a:extLst>
                    <a:ext uri="{9D8B030D-6E8A-4147-A177-3AD203B41FA5}">
                      <a16:colId xmlns:a16="http://schemas.microsoft.com/office/drawing/2014/main" val="1070319044"/>
                    </a:ext>
                  </a:extLst>
                </a:gridCol>
                <a:gridCol w="477901">
                  <a:extLst>
                    <a:ext uri="{9D8B030D-6E8A-4147-A177-3AD203B41FA5}">
                      <a16:colId xmlns:a16="http://schemas.microsoft.com/office/drawing/2014/main" val="3607288007"/>
                    </a:ext>
                  </a:extLst>
                </a:gridCol>
                <a:gridCol w="489558">
                  <a:extLst>
                    <a:ext uri="{9D8B030D-6E8A-4147-A177-3AD203B41FA5}">
                      <a16:colId xmlns:a16="http://schemas.microsoft.com/office/drawing/2014/main" val="1272783320"/>
                    </a:ext>
                  </a:extLst>
                </a:gridCol>
                <a:gridCol w="445847">
                  <a:extLst>
                    <a:ext uri="{9D8B030D-6E8A-4147-A177-3AD203B41FA5}">
                      <a16:colId xmlns:a16="http://schemas.microsoft.com/office/drawing/2014/main" val="2176218035"/>
                    </a:ext>
                  </a:extLst>
                </a:gridCol>
                <a:gridCol w="410878">
                  <a:extLst>
                    <a:ext uri="{9D8B030D-6E8A-4147-A177-3AD203B41FA5}">
                      <a16:colId xmlns:a16="http://schemas.microsoft.com/office/drawing/2014/main" val="3986169758"/>
                    </a:ext>
                  </a:extLst>
                </a:gridCol>
                <a:gridCol w="410878">
                  <a:extLst>
                    <a:ext uri="{9D8B030D-6E8A-4147-A177-3AD203B41FA5}">
                      <a16:colId xmlns:a16="http://schemas.microsoft.com/office/drawing/2014/main" val="2558706549"/>
                    </a:ext>
                  </a:extLst>
                </a:gridCol>
                <a:gridCol w="410878">
                  <a:extLst>
                    <a:ext uri="{9D8B030D-6E8A-4147-A177-3AD203B41FA5}">
                      <a16:colId xmlns:a16="http://schemas.microsoft.com/office/drawing/2014/main" val="3291378099"/>
                    </a:ext>
                  </a:extLst>
                </a:gridCol>
                <a:gridCol w="410878">
                  <a:extLst>
                    <a:ext uri="{9D8B030D-6E8A-4147-A177-3AD203B41FA5}">
                      <a16:colId xmlns:a16="http://schemas.microsoft.com/office/drawing/2014/main" val="2625449857"/>
                    </a:ext>
                  </a:extLst>
                </a:gridCol>
                <a:gridCol w="410878">
                  <a:extLst>
                    <a:ext uri="{9D8B030D-6E8A-4147-A177-3AD203B41FA5}">
                      <a16:colId xmlns:a16="http://schemas.microsoft.com/office/drawing/2014/main" val="1665187018"/>
                    </a:ext>
                  </a:extLst>
                </a:gridCol>
                <a:gridCol w="477901">
                  <a:extLst>
                    <a:ext uri="{9D8B030D-6E8A-4147-A177-3AD203B41FA5}">
                      <a16:colId xmlns:a16="http://schemas.microsoft.com/office/drawing/2014/main" val="2276327470"/>
                    </a:ext>
                  </a:extLst>
                </a:gridCol>
                <a:gridCol w="454588">
                  <a:extLst>
                    <a:ext uri="{9D8B030D-6E8A-4147-A177-3AD203B41FA5}">
                      <a16:colId xmlns:a16="http://schemas.microsoft.com/office/drawing/2014/main" val="2024723838"/>
                    </a:ext>
                  </a:extLst>
                </a:gridCol>
                <a:gridCol w="536182">
                  <a:extLst>
                    <a:ext uri="{9D8B030D-6E8A-4147-A177-3AD203B41FA5}">
                      <a16:colId xmlns:a16="http://schemas.microsoft.com/office/drawing/2014/main" val="814446487"/>
                    </a:ext>
                  </a:extLst>
                </a:gridCol>
              </a:tblGrid>
              <a:tr h="8210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 Term Care Indicators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Feb.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Apr.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Aug.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Month 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Month 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569173"/>
                  </a:ext>
                </a:extLst>
              </a:tr>
              <a:tr h="2298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Monthly Occupancy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157775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219740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648768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756545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752390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051427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847195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580585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415679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&gt; $25,000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123643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0 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068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37026"/>
                  </a:ext>
                </a:extLst>
              </a:tr>
              <a:tr h="21243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777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52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0748D7-97D4-4B15-92D6-7D5F4D19AA48}"/>
              </a:ext>
            </a:extLst>
          </p:cNvPr>
          <p:cNvSpPr/>
          <p:nvPr/>
        </p:nvSpPr>
        <p:spPr>
          <a:xfrm>
            <a:off x="1242000" y="929337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LTC Indicators - Narrative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98C37-CA9C-4CD2-A63E-3B86A98E7AC4}"/>
              </a:ext>
            </a:extLst>
          </p:cNvPr>
          <p:cNvSpPr txBox="1">
            <a:spLocks/>
          </p:cNvSpPr>
          <p:nvPr/>
        </p:nvSpPr>
        <p:spPr>
          <a:xfrm>
            <a:off x="4153989" y="64928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2</a:t>
            </a:fld>
            <a:endParaRPr lang="en-US" dirty="0">
              <a:solidFill>
                <a:schemeClr val="accent5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E8A9086-530B-476E-B876-6CA8FEA19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206611"/>
              </p:ext>
            </p:extLst>
          </p:nvPr>
        </p:nvGraphicFramePr>
        <p:xfrm>
          <a:off x="342001" y="1785361"/>
          <a:ext cx="8459999" cy="4559568"/>
        </p:xfrm>
        <a:graphic>
          <a:graphicData uri="http://schemas.openxmlformats.org/drawingml/2006/table">
            <a:tbl>
              <a:tblPr/>
              <a:tblGrid>
                <a:gridCol w="1763486">
                  <a:extLst>
                    <a:ext uri="{9D8B030D-6E8A-4147-A177-3AD203B41FA5}">
                      <a16:colId xmlns:a16="http://schemas.microsoft.com/office/drawing/2014/main" val="915246907"/>
                    </a:ext>
                  </a:extLst>
                </a:gridCol>
                <a:gridCol w="606490">
                  <a:extLst>
                    <a:ext uri="{9D8B030D-6E8A-4147-A177-3AD203B41FA5}">
                      <a16:colId xmlns:a16="http://schemas.microsoft.com/office/drawing/2014/main" val="2501206886"/>
                    </a:ext>
                  </a:extLst>
                </a:gridCol>
                <a:gridCol w="6090023">
                  <a:extLst>
                    <a:ext uri="{9D8B030D-6E8A-4147-A177-3AD203B41FA5}">
                      <a16:colId xmlns:a16="http://schemas.microsoft.com/office/drawing/2014/main" val="3807827993"/>
                    </a:ext>
                  </a:extLst>
                </a:gridCol>
              </a:tblGrid>
              <a:tr h="40715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 Term Care Indicators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October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October 2021 - Narrative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646307"/>
                  </a:ext>
                </a:extLst>
              </a:tr>
              <a:tr h="18251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Monthly Occupancy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96.07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925206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 in  Bauman Homestead and 1 in Snyder’s Corner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44878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154603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4158631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691900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611291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533134"/>
                  </a:ext>
                </a:extLst>
              </a:tr>
              <a:tr h="35723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Ministry of Long-Term Care Inspection Report received for visit on September 24th.  Infection Prevention and Control assessment with Public Health Inspector by Zoom.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800338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716279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7673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16829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Scheduling Coordinator and  2 Resident Support Aides hired.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672705"/>
                  </a:ext>
                </a:extLst>
              </a:tr>
              <a:tr h="19083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298900"/>
                  </a:ext>
                </a:extLst>
              </a:tr>
              <a:tr h="37387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Successes/Challenges/Events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153026"/>
                  </a:ext>
                </a:extLst>
              </a:tr>
              <a:tr h="357239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Successful Accreditation Canada primary  survey with all standards met. 88% of residents received 3rd Covid-19 vaccination.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313514"/>
                  </a:ext>
                </a:extLst>
              </a:tr>
              <a:tr h="250406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Challenge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Mandatory vaccination - final weeks and days presented challenges for all involved.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5768331"/>
                  </a:ext>
                </a:extLst>
              </a:tr>
              <a:tr h="531960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Food Truck for staff  to celebrate the successful completion of accreditation.  Very well received by team members. Flu shot clinic for employees.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703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22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127864" y="638837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3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0748D7-97D4-4B15-92D6-7D5F4D19AA48}"/>
              </a:ext>
            </a:extLst>
          </p:cNvPr>
          <p:cNvSpPr/>
          <p:nvPr/>
        </p:nvSpPr>
        <p:spPr>
          <a:xfrm>
            <a:off x="1242000" y="962139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Suites Indicators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7A5FABE-97C2-4DA4-A107-28BEED9CAF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03553"/>
              </p:ext>
            </p:extLst>
          </p:nvPr>
        </p:nvGraphicFramePr>
        <p:xfrm>
          <a:off x="342000" y="1916282"/>
          <a:ext cx="8460000" cy="3602899"/>
        </p:xfrm>
        <a:graphic>
          <a:graphicData uri="http://schemas.openxmlformats.org/drawingml/2006/table">
            <a:tbl>
              <a:tblPr/>
              <a:tblGrid>
                <a:gridCol w="2150397">
                  <a:extLst>
                    <a:ext uri="{9D8B030D-6E8A-4147-A177-3AD203B41FA5}">
                      <a16:colId xmlns:a16="http://schemas.microsoft.com/office/drawing/2014/main" val="744061207"/>
                    </a:ext>
                  </a:extLst>
                </a:gridCol>
                <a:gridCol w="460166">
                  <a:extLst>
                    <a:ext uri="{9D8B030D-6E8A-4147-A177-3AD203B41FA5}">
                      <a16:colId xmlns:a16="http://schemas.microsoft.com/office/drawing/2014/main" val="1090839507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4020603863"/>
                    </a:ext>
                  </a:extLst>
                </a:gridCol>
                <a:gridCol w="436570">
                  <a:extLst>
                    <a:ext uri="{9D8B030D-6E8A-4147-A177-3AD203B41FA5}">
                      <a16:colId xmlns:a16="http://schemas.microsoft.com/office/drawing/2014/main" val="2440846106"/>
                    </a:ext>
                  </a:extLst>
                </a:gridCol>
                <a:gridCol w="483765">
                  <a:extLst>
                    <a:ext uri="{9D8B030D-6E8A-4147-A177-3AD203B41FA5}">
                      <a16:colId xmlns:a16="http://schemas.microsoft.com/office/drawing/2014/main" val="192023405"/>
                    </a:ext>
                  </a:extLst>
                </a:gridCol>
                <a:gridCol w="495567">
                  <a:extLst>
                    <a:ext uri="{9D8B030D-6E8A-4147-A177-3AD203B41FA5}">
                      <a16:colId xmlns:a16="http://schemas.microsoft.com/office/drawing/2014/main" val="901793677"/>
                    </a:ext>
                  </a:extLst>
                </a:gridCol>
                <a:gridCol w="451317">
                  <a:extLst>
                    <a:ext uri="{9D8B030D-6E8A-4147-A177-3AD203B41FA5}">
                      <a16:colId xmlns:a16="http://schemas.microsoft.com/office/drawing/2014/main" val="1328646349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1929080503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3043976292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2270641539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3235557320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932973547"/>
                    </a:ext>
                  </a:extLst>
                </a:gridCol>
                <a:gridCol w="483765">
                  <a:extLst>
                    <a:ext uri="{9D8B030D-6E8A-4147-A177-3AD203B41FA5}">
                      <a16:colId xmlns:a16="http://schemas.microsoft.com/office/drawing/2014/main" val="1939928185"/>
                    </a:ext>
                  </a:extLst>
                </a:gridCol>
                <a:gridCol w="460166">
                  <a:extLst>
                    <a:ext uri="{9D8B030D-6E8A-4147-A177-3AD203B41FA5}">
                      <a16:colId xmlns:a16="http://schemas.microsoft.com/office/drawing/2014/main" val="662296164"/>
                    </a:ext>
                  </a:extLst>
                </a:gridCol>
                <a:gridCol w="542761">
                  <a:extLst>
                    <a:ext uri="{9D8B030D-6E8A-4147-A177-3AD203B41FA5}">
                      <a16:colId xmlns:a16="http://schemas.microsoft.com/office/drawing/2014/main" val="1148983362"/>
                    </a:ext>
                  </a:extLst>
                </a:gridCol>
              </a:tblGrid>
              <a:tr h="73928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Parkwood Suites Indicators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Feb.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Apr.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Aug.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Month 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Month 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891622"/>
                  </a:ext>
                </a:extLst>
              </a:tr>
              <a:tr h="37395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Suites (77)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092461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GH (18)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729302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751966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11009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018814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136656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559824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42377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86484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959630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&gt; $25,000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924813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991799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013900"/>
                  </a:ext>
                </a:extLst>
              </a:tr>
              <a:tr h="19128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737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878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153989" y="6476409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4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0748D7-97D4-4B15-92D6-7D5F4D19AA48}"/>
              </a:ext>
            </a:extLst>
          </p:cNvPr>
          <p:cNvSpPr/>
          <p:nvPr/>
        </p:nvSpPr>
        <p:spPr>
          <a:xfrm>
            <a:off x="1242000" y="983731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Suites Indicators - Narrative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48F05FA-7760-4B19-A06C-EE22C124B9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696524"/>
              </p:ext>
            </p:extLst>
          </p:nvPr>
        </p:nvGraphicFramePr>
        <p:xfrm>
          <a:off x="216000" y="1775846"/>
          <a:ext cx="8712000" cy="3960006"/>
        </p:xfrm>
        <a:graphic>
          <a:graphicData uri="http://schemas.openxmlformats.org/drawingml/2006/table">
            <a:tbl>
              <a:tblPr/>
              <a:tblGrid>
                <a:gridCol w="1982690">
                  <a:extLst>
                    <a:ext uri="{9D8B030D-6E8A-4147-A177-3AD203B41FA5}">
                      <a16:colId xmlns:a16="http://schemas.microsoft.com/office/drawing/2014/main" val="887164006"/>
                    </a:ext>
                  </a:extLst>
                </a:gridCol>
                <a:gridCol w="636095">
                  <a:extLst>
                    <a:ext uri="{9D8B030D-6E8A-4147-A177-3AD203B41FA5}">
                      <a16:colId xmlns:a16="http://schemas.microsoft.com/office/drawing/2014/main" val="3203360530"/>
                    </a:ext>
                  </a:extLst>
                </a:gridCol>
                <a:gridCol w="6093215">
                  <a:extLst>
                    <a:ext uri="{9D8B030D-6E8A-4147-A177-3AD203B41FA5}">
                      <a16:colId xmlns:a16="http://schemas.microsoft.com/office/drawing/2014/main" val="3143932300"/>
                    </a:ext>
                  </a:extLst>
                </a:gridCol>
              </a:tblGrid>
              <a:tr h="36000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Parkwood Suites Indicators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October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October 2021 Narrative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5106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Suites (77)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409, 413, 417  Three suites empty at the end of October. 96.10% occupied.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8224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GH (18)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18 units occupied.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97881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72818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789399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415887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49193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434375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494552"/>
                  </a:ext>
                </a:extLst>
              </a:tr>
              <a:tr h="36000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Phone call from RHRA enquiring about a situation where a person was allowed to pass through screening without getting swabbed.  Director Retirement  addressed concerns on call and the matter was closed.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5780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09295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Heat Exchanger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473022"/>
                  </a:ext>
                </a:extLst>
              </a:tr>
              <a:tr h="36000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During re-assignment of lines 2 employees shared concerns about not enough hours in their line.  Together manager and employee found a solution.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17281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 employee, RPN, Suites Attendant and part-time grant support position hired.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63954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Resignation of Director Retirement.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22181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Successes/Challenges/Events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26447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Third does vaccination provided to all residents in the Garden Homes and Retirement.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54187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Challenge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Mandatory vaccination posed ongoing challenges in October contributing to uncertainty in the home area.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42828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</a:p>
                  </a:txBody>
                  <a:tcPr marL="7135" marR="7135" marT="7135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 shot clinic for employees.</a:t>
                      </a:r>
                    </a:p>
                  </a:txBody>
                  <a:tcPr marL="7135" marR="7135" marT="7135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94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973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airview &amp; Parkwood Mennonite Homes">
      <a:dk1>
        <a:sysClr val="windowText" lastClr="000000"/>
      </a:dk1>
      <a:lt1>
        <a:sysClr val="window" lastClr="FFFFFF"/>
      </a:lt1>
      <a:dk2>
        <a:srgbClr val="444444"/>
      </a:dk2>
      <a:lt2>
        <a:srgbClr val="82BDDD"/>
      </a:lt2>
      <a:accent1>
        <a:srgbClr val="CF5A0B"/>
      </a:accent1>
      <a:accent2>
        <a:srgbClr val="AFBF76"/>
      </a:accent2>
      <a:accent3>
        <a:srgbClr val="82BDDD"/>
      </a:accent3>
      <a:accent4>
        <a:srgbClr val="444444"/>
      </a:accent4>
      <a:accent5>
        <a:srgbClr val="CF5A0B"/>
      </a:accent5>
      <a:accent6>
        <a:srgbClr val="AFBF76"/>
      </a:accent6>
      <a:hlink>
        <a:srgbClr val="444444"/>
      </a:hlink>
      <a:folHlink>
        <a:srgbClr val="CF5A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12236</TotalTime>
  <Words>1003</Words>
  <Application>Microsoft Office PowerPoint</Application>
  <PresentationFormat>On-screen Show (4:3)</PresentationFormat>
  <Paragraphs>554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Courier New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MarsPh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Stella Ruza</dc:creator>
  <cp:lastModifiedBy>Alex Normandeau</cp:lastModifiedBy>
  <cp:revision>494</cp:revision>
  <cp:lastPrinted>2020-02-18T20:24:00Z</cp:lastPrinted>
  <dcterms:created xsi:type="dcterms:W3CDTF">2013-03-14T15:42:44Z</dcterms:created>
  <dcterms:modified xsi:type="dcterms:W3CDTF">2021-11-19T18:35:48Z</dcterms:modified>
</cp:coreProperties>
</file>