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430" r:id="rId2"/>
    <p:sldId id="436" r:id="rId3"/>
    <p:sldId id="432" r:id="rId4"/>
    <p:sldId id="437" r:id="rId5"/>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64953C1-ABD7-4CFB-969C-2937D7E55DE6}">
          <p14:sldIdLst>
            <p14:sldId id="430"/>
            <p14:sldId id="436"/>
            <p14:sldId id="432"/>
            <p14:sldId id="43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croix" initials="C" lastIdx="9" clrIdx="0">
    <p:extLst>
      <p:ext uri="{19B8F6BF-5375-455C-9EA6-DF929625EA0E}">
        <p15:presenceInfo xmlns:p15="http://schemas.microsoft.com/office/powerpoint/2012/main" userId="CLacroix"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BDDF"/>
    <a:srgbClr val="82BDDD"/>
    <a:srgbClr val="8244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29" autoAdjust="0"/>
    <p:restoredTop sz="94249" autoAdjust="0"/>
  </p:normalViewPr>
  <p:slideViewPr>
    <p:cSldViewPr snapToGrid="0" snapToObjects="1">
      <p:cViewPr>
        <p:scale>
          <a:sx n="100" d="100"/>
          <a:sy n="100" d="100"/>
        </p:scale>
        <p:origin x="912" y="-53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25" d="100"/>
          <a:sy n="125" d="100"/>
        </p:scale>
        <p:origin x="1206" y="-21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2866" tIns="46433" rIns="92866" bIns="46433" rtlCol="0"/>
          <a:lstStyle>
            <a:lvl1pPr algn="l">
              <a:defRPr sz="1200"/>
            </a:lvl1pPr>
          </a:lstStyle>
          <a:p>
            <a:endParaRPr lang="en-US" dirty="0"/>
          </a:p>
        </p:txBody>
      </p:sp>
      <p:sp>
        <p:nvSpPr>
          <p:cNvPr id="3" name="Date Placeholder 2"/>
          <p:cNvSpPr>
            <a:spLocks noGrp="1"/>
          </p:cNvSpPr>
          <p:nvPr>
            <p:ph type="dt" idx="1"/>
          </p:nvPr>
        </p:nvSpPr>
        <p:spPr>
          <a:xfrm>
            <a:off x="3970938" y="1"/>
            <a:ext cx="3037840" cy="461804"/>
          </a:xfrm>
          <a:prstGeom prst="rect">
            <a:avLst/>
          </a:prstGeom>
        </p:spPr>
        <p:txBody>
          <a:bodyPr vert="horz" lIns="92866" tIns="46433" rIns="92866" bIns="46433" rtlCol="0"/>
          <a:lstStyle>
            <a:lvl1pPr algn="r">
              <a:defRPr sz="1200"/>
            </a:lvl1pPr>
          </a:lstStyle>
          <a:p>
            <a:fld id="{1BC3CF8A-E23D-4CF0-9C2B-8BA70584F05D}" type="datetimeFigureOut">
              <a:rPr lang="en-US" smtClean="0"/>
              <a:pPr/>
              <a:t>12/20/2021</a:t>
            </a:fld>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66" tIns="46433" rIns="92866" bIns="46433" rtlCol="0" anchor="ctr"/>
          <a:lstStyle/>
          <a:p>
            <a:endParaRPr lang="en-US" dirty="0"/>
          </a:p>
        </p:txBody>
      </p:sp>
      <p:sp>
        <p:nvSpPr>
          <p:cNvPr id="5" name="Notes Placeholder 4"/>
          <p:cNvSpPr>
            <a:spLocks noGrp="1"/>
          </p:cNvSpPr>
          <p:nvPr>
            <p:ph type="body" sz="quarter" idx="3"/>
          </p:nvPr>
        </p:nvSpPr>
        <p:spPr>
          <a:xfrm>
            <a:off x="701040" y="4387135"/>
            <a:ext cx="5608320" cy="4156234"/>
          </a:xfrm>
          <a:prstGeom prst="rect">
            <a:avLst/>
          </a:prstGeom>
        </p:spPr>
        <p:txBody>
          <a:bodyPr vert="horz" lIns="92866" tIns="46433" rIns="92866" bIns="4643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2866" tIns="46433" rIns="92866" bIns="4643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2866" tIns="46433" rIns="92866" bIns="46433" rtlCol="0" anchor="b"/>
          <a:lstStyle>
            <a:lvl1pPr algn="r">
              <a:defRPr sz="1200"/>
            </a:lvl1pPr>
          </a:lstStyle>
          <a:p>
            <a:fld id="{B3B3A78B-94FC-4EBC-8089-9E74DEEF70A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a:gradFill>
            <a:gsLst>
              <a:gs pos="0">
                <a:schemeClr val="bg2"/>
              </a:gs>
              <a:gs pos="100000">
                <a:schemeClr val="accent2"/>
              </a:gs>
            </a:gsLst>
            <a:lin ang="5400000" scaled="0"/>
          </a:gradFill>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3922" y="190223"/>
            <a:ext cx="2448000" cy="690880"/>
          </a:xfrm>
          <a:prstGeom prst="rect">
            <a:avLst/>
          </a:prstGeom>
        </p:spPr>
      </p:pic>
    </p:spTree>
    <p:extLst>
      <p:ext uri="{BB962C8B-B14F-4D97-AF65-F5344CB8AC3E}">
        <p14:creationId xmlns:p14="http://schemas.microsoft.com/office/powerpoint/2010/main" val="962653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4" name="Picture 3">
            <a:extLst>
              <a:ext uri="{FF2B5EF4-FFF2-40B4-BE49-F238E27FC236}">
                <a16:creationId xmlns:a16="http://schemas.microsoft.com/office/drawing/2014/main" id="{1CAB72B6-9B53-4F63-8EF3-D0D2DA6E8FF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50236" y="180299"/>
            <a:ext cx="2783890" cy="756000"/>
          </a:xfrm>
          <a:prstGeom prst="rect">
            <a:avLst/>
          </a:prstGeom>
        </p:spPr>
      </p:pic>
      <p:sp>
        <p:nvSpPr>
          <p:cNvPr id="8" name="Subtitle 2"/>
          <p:cNvSpPr>
            <a:spLocks noGrp="1"/>
          </p:cNvSpPr>
          <p:nvPr>
            <p:ph type="subTitle" idx="1"/>
          </p:nvPr>
        </p:nvSpPr>
        <p:spPr>
          <a:xfrm>
            <a:off x="1006936" y="2264341"/>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spTree>
    <p:extLst>
      <p:ext uri="{BB962C8B-B14F-4D97-AF65-F5344CB8AC3E}">
        <p14:creationId xmlns:p14="http://schemas.microsoft.com/office/powerpoint/2010/main" val="3588972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sp>
        <p:nvSpPr>
          <p:cNvPr id="8" name="Subtitle 2"/>
          <p:cNvSpPr>
            <a:spLocks noGrp="1"/>
          </p:cNvSpPr>
          <p:nvPr>
            <p:ph type="subTitle" idx="1" hasCustomPrompt="1"/>
          </p:nvPr>
        </p:nvSpPr>
        <p:spPr>
          <a:xfrm>
            <a:off x="457200" y="1085850"/>
            <a:ext cx="8229600" cy="4324350"/>
          </a:xfrm>
        </p:spPr>
        <p:txBody>
          <a:bodyPr/>
          <a:lstStyle>
            <a:lvl1pPr marL="363538" indent="-363538" algn="l">
              <a:buFont typeface="Arial" pitchFamily="34" charset="0"/>
              <a:buChar char="•"/>
              <a:defRPr>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a:xfrm>
            <a:off x="457200" y="370756"/>
            <a:ext cx="8229600" cy="484038"/>
          </a:xfrm>
        </p:spPr>
        <p:txBody>
          <a:bodyPr/>
          <a:lstStyle>
            <a:lvl1pPr>
              <a:defRPr>
                <a:solidFill>
                  <a:schemeClr val="accent4"/>
                </a:solidFill>
              </a:defRPr>
            </a:lvl1pPr>
          </a:lstStyle>
          <a:p>
            <a:r>
              <a:rPr lang="en-US" dirty="0"/>
              <a:t>Click to edit Master title style</a:t>
            </a:r>
          </a:p>
        </p:txBody>
      </p:sp>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5"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04441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2"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496911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7" name="Picture 6">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13107" y="550300"/>
            <a:ext cx="3273692" cy="889007"/>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0219" y="525785"/>
            <a:ext cx="3168089" cy="894105"/>
          </a:xfrm>
          <a:prstGeom prst="rect">
            <a:avLst/>
          </a:prstGeom>
        </p:spPr>
      </p:pic>
      <p:sp>
        <p:nvSpPr>
          <p:cNvPr id="9" name="Subtitle 2">
            <a:extLst>
              <a:ext uri="{FF2B5EF4-FFF2-40B4-BE49-F238E27FC236}">
                <a16:creationId xmlns:a16="http://schemas.microsoft.com/office/drawing/2014/main" id="{3A44EBF8-D51D-47CC-8D9F-E540C2BE54BE}"/>
              </a:ext>
            </a:extLst>
          </p:cNvPr>
          <p:cNvSpPr txBox="1">
            <a:spLocks/>
          </p:cNvSpPr>
          <p:nvPr userDrawn="1"/>
        </p:nvSpPr>
        <p:spPr>
          <a:xfrm>
            <a:off x="1925782" y="2566266"/>
            <a:ext cx="6761017" cy="2843934"/>
          </a:xfrm>
          <a:prstGeom prst="rect">
            <a:avLst/>
          </a:prstGeom>
        </p:spPr>
        <p:txBody>
          <a:bodyPr vert="horz" lIns="0" tIns="0" rIns="0" bIns="0" rtlCol="0">
            <a:normAutofit/>
          </a:bodyPr>
          <a:lstStyle>
            <a:lvl1pPr marL="0" indent="0" algn="l" defTabSz="457200" rtl="0" eaLnBrk="1" latinLnBrk="0" hangingPunct="1">
              <a:spcBef>
                <a:spcPct val="20000"/>
              </a:spcBef>
              <a:buFont typeface="Arial" pitchFamily="34" charset="0"/>
              <a:buNone/>
              <a:defRPr sz="1800" b="1" kern="1200">
                <a:solidFill>
                  <a:schemeClr val="accent4"/>
                </a:solidFill>
                <a:latin typeface="+mn-lt"/>
                <a:ea typeface="+mn-ea"/>
                <a:cs typeface="+mn-cs"/>
              </a:defRPr>
            </a:lvl1pPr>
            <a:lvl2pPr marL="631825" indent="-268288" algn="l" defTabSz="457200" rtl="0" eaLnBrk="1" latinLnBrk="0" hangingPunct="1">
              <a:spcBef>
                <a:spcPct val="20000"/>
              </a:spcBef>
              <a:buFont typeface="Courier New" pitchFamily="49" charset="0"/>
              <a:buChar char="o"/>
              <a:defRPr sz="1800" kern="1200">
                <a:solidFill>
                  <a:schemeClr val="accent4"/>
                </a:solidFill>
                <a:latin typeface="+mn-lt"/>
                <a:ea typeface="+mn-ea"/>
                <a:cs typeface="+mn-cs"/>
              </a:defRPr>
            </a:lvl2pPr>
            <a:lvl3pPr marL="914400" indent="-282575" algn="l" defTabSz="457200" rtl="0" eaLnBrk="1" latinLnBrk="0" hangingPunct="1">
              <a:spcBef>
                <a:spcPct val="20000"/>
              </a:spcBef>
              <a:buFont typeface="Gill Sans MT" pitchFamily="34" charset="0"/>
              <a:buChar char="–"/>
              <a:defRPr sz="1800" kern="1200">
                <a:solidFill>
                  <a:schemeClr val="accent4"/>
                </a:solidFill>
                <a:latin typeface="+mn-lt"/>
                <a:ea typeface="+mn-ea"/>
                <a:cs typeface="+mn-cs"/>
              </a:defRPr>
            </a:lvl3pPr>
            <a:lvl4pPr marL="13716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800" dirty="0"/>
          </a:p>
        </p:txBody>
      </p:sp>
    </p:spTree>
    <p:extLst>
      <p:ext uri="{BB962C8B-B14F-4D97-AF65-F5344CB8AC3E}">
        <p14:creationId xmlns:p14="http://schemas.microsoft.com/office/powerpoint/2010/main" val="101807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CD38EA4-8A41-7F4F-9455-93DA50595F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98925"/>
            <a:ext cx="8229600" cy="484038"/>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457200" y="1082891"/>
            <a:ext cx="82296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Tree>
  </p:cSld>
  <p:clrMap bg1="lt1" tx1="dk1" bg2="lt2" tx2="dk2" accent1="accent1" accent2="accent2" accent3="accent3" accent4="accent4" accent5="accent5" accent6="accent6" hlink="hlink" folHlink="folHlink"/>
  <p:sldLayoutIdLst>
    <p:sldLayoutId id="2147483673" r:id="rId1"/>
    <p:sldLayoutId id="2147483675" r:id="rId2"/>
    <p:sldLayoutId id="2147483671" r:id="rId3"/>
    <p:sldLayoutId id="2147483678" r:id="rId4"/>
    <p:sldLayoutId id="2147483674" r:id="rId5"/>
    <p:sldLayoutId id="2147483662" r:id="rId6"/>
    <p:sldLayoutId id="2147483650" r:id="rId7"/>
    <p:sldLayoutId id="2147483655" r:id="rId8"/>
  </p:sldLayoutIdLst>
  <p:hf sldNum="0" hdr="0" ftr="0" dt="0"/>
  <p:txStyles>
    <p:titleStyle>
      <a:lvl1pPr algn="l" defTabSz="457200" rtl="0" eaLnBrk="1" latinLnBrk="0" hangingPunct="1">
        <a:spcBef>
          <a:spcPct val="0"/>
        </a:spcBef>
        <a:buNone/>
        <a:defRPr sz="2400" b="1" kern="1200" cap="none" baseline="0">
          <a:solidFill>
            <a:schemeClr val="accent4"/>
          </a:solidFill>
          <a:latin typeface="+mn-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accent4"/>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accent4"/>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accent4"/>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4"/>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4"/>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572000" y="6133976"/>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1</a:t>
            </a:fld>
            <a:endParaRPr lang="en-US" dirty="0">
              <a:solidFill>
                <a:schemeClr val="accent5"/>
              </a:solidFill>
            </a:endParaRPr>
          </a:p>
        </p:txBody>
      </p:sp>
      <p:sp>
        <p:nvSpPr>
          <p:cNvPr id="5" name="Rectangle 4">
            <a:extLst>
              <a:ext uri="{FF2B5EF4-FFF2-40B4-BE49-F238E27FC236}">
                <a16:creationId xmlns:a16="http://schemas.microsoft.com/office/drawing/2014/main" id="{AF6A1ABF-5FA0-4A71-A958-4EC625D9473C}"/>
              </a:ext>
            </a:extLst>
          </p:cNvPr>
          <p:cNvSpPr/>
          <p:nvPr/>
        </p:nvSpPr>
        <p:spPr>
          <a:xfrm>
            <a:off x="1242000" y="1111748"/>
            <a:ext cx="6660000" cy="504000"/>
          </a:xfrm>
          <a:prstGeom prst="rect">
            <a:avLst/>
          </a:prstGeom>
          <a:ln>
            <a:solidFill>
              <a:srgbClr val="82BDDF"/>
            </a:solidFill>
          </a:ln>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3">
                    <a:lumMod val="75000"/>
                  </a:schemeClr>
                </a:solidFill>
                <a:effectLst/>
              </a:rPr>
              <a:t>Fairview LTC Indicators</a:t>
            </a:r>
          </a:p>
        </p:txBody>
      </p:sp>
      <p:graphicFrame>
        <p:nvGraphicFramePr>
          <p:cNvPr id="6" name="Table 5">
            <a:extLst>
              <a:ext uri="{FF2B5EF4-FFF2-40B4-BE49-F238E27FC236}">
                <a16:creationId xmlns:a16="http://schemas.microsoft.com/office/drawing/2014/main" id="{CD12C5BA-5AFD-469E-8B2E-5D706FA71A95}"/>
              </a:ext>
            </a:extLst>
          </p:cNvPr>
          <p:cNvGraphicFramePr>
            <a:graphicFrameLocks noGrp="1"/>
          </p:cNvGraphicFramePr>
          <p:nvPr>
            <p:extLst>
              <p:ext uri="{D42A27DB-BD31-4B8C-83A1-F6EECF244321}">
                <p14:modId xmlns:p14="http://schemas.microsoft.com/office/powerpoint/2010/main" val="4041794301"/>
              </p:ext>
            </p:extLst>
          </p:nvPr>
        </p:nvGraphicFramePr>
        <p:xfrm>
          <a:off x="457199" y="2050382"/>
          <a:ext cx="8229601" cy="2925829"/>
        </p:xfrm>
        <a:graphic>
          <a:graphicData uri="http://schemas.openxmlformats.org/drawingml/2006/table">
            <a:tbl>
              <a:tblPr/>
              <a:tblGrid>
                <a:gridCol w="1920998">
                  <a:extLst>
                    <a:ext uri="{9D8B030D-6E8A-4147-A177-3AD203B41FA5}">
                      <a16:colId xmlns:a16="http://schemas.microsoft.com/office/drawing/2014/main" val="4091300913"/>
                    </a:ext>
                  </a:extLst>
                </a:gridCol>
                <a:gridCol w="454674">
                  <a:extLst>
                    <a:ext uri="{9D8B030D-6E8A-4147-A177-3AD203B41FA5}">
                      <a16:colId xmlns:a16="http://schemas.microsoft.com/office/drawing/2014/main" val="2790262454"/>
                    </a:ext>
                  </a:extLst>
                </a:gridCol>
                <a:gridCol w="431940">
                  <a:extLst>
                    <a:ext uri="{9D8B030D-6E8A-4147-A177-3AD203B41FA5}">
                      <a16:colId xmlns:a16="http://schemas.microsoft.com/office/drawing/2014/main" val="2245482765"/>
                    </a:ext>
                  </a:extLst>
                </a:gridCol>
                <a:gridCol w="454674">
                  <a:extLst>
                    <a:ext uri="{9D8B030D-6E8A-4147-A177-3AD203B41FA5}">
                      <a16:colId xmlns:a16="http://schemas.microsoft.com/office/drawing/2014/main" val="1863067452"/>
                    </a:ext>
                  </a:extLst>
                </a:gridCol>
                <a:gridCol w="466041">
                  <a:extLst>
                    <a:ext uri="{9D8B030D-6E8A-4147-A177-3AD203B41FA5}">
                      <a16:colId xmlns:a16="http://schemas.microsoft.com/office/drawing/2014/main" val="413815088"/>
                    </a:ext>
                  </a:extLst>
                </a:gridCol>
                <a:gridCol w="454674">
                  <a:extLst>
                    <a:ext uri="{9D8B030D-6E8A-4147-A177-3AD203B41FA5}">
                      <a16:colId xmlns:a16="http://schemas.microsoft.com/office/drawing/2014/main" val="979172762"/>
                    </a:ext>
                  </a:extLst>
                </a:gridCol>
                <a:gridCol w="454674">
                  <a:extLst>
                    <a:ext uri="{9D8B030D-6E8A-4147-A177-3AD203B41FA5}">
                      <a16:colId xmlns:a16="http://schemas.microsoft.com/office/drawing/2014/main" val="2337525050"/>
                    </a:ext>
                  </a:extLst>
                </a:gridCol>
                <a:gridCol w="397840">
                  <a:extLst>
                    <a:ext uri="{9D8B030D-6E8A-4147-A177-3AD203B41FA5}">
                      <a16:colId xmlns:a16="http://schemas.microsoft.com/office/drawing/2014/main" val="1003080138"/>
                    </a:ext>
                  </a:extLst>
                </a:gridCol>
                <a:gridCol w="397840">
                  <a:extLst>
                    <a:ext uri="{9D8B030D-6E8A-4147-A177-3AD203B41FA5}">
                      <a16:colId xmlns:a16="http://schemas.microsoft.com/office/drawing/2014/main" val="2627277741"/>
                    </a:ext>
                  </a:extLst>
                </a:gridCol>
                <a:gridCol w="397840">
                  <a:extLst>
                    <a:ext uri="{9D8B030D-6E8A-4147-A177-3AD203B41FA5}">
                      <a16:colId xmlns:a16="http://schemas.microsoft.com/office/drawing/2014/main" val="716592871"/>
                    </a:ext>
                  </a:extLst>
                </a:gridCol>
                <a:gridCol w="397840">
                  <a:extLst>
                    <a:ext uri="{9D8B030D-6E8A-4147-A177-3AD203B41FA5}">
                      <a16:colId xmlns:a16="http://schemas.microsoft.com/office/drawing/2014/main" val="3014400483"/>
                    </a:ext>
                  </a:extLst>
                </a:gridCol>
                <a:gridCol w="454674">
                  <a:extLst>
                    <a:ext uri="{9D8B030D-6E8A-4147-A177-3AD203B41FA5}">
                      <a16:colId xmlns:a16="http://schemas.microsoft.com/office/drawing/2014/main" val="473152257"/>
                    </a:ext>
                  </a:extLst>
                </a:gridCol>
                <a:gridCol w="466041">
                  <a:extLst>
                    <a:ext uri="{9D8B030D-6E8A-4147-A177-3AD203B41FA5}">
                      <a16:colId xmlns:a16="http://schemas.microsoft.com/office/drawing/2014/main" val="634026670"/>
                    </a:ext>
                  </a:extLst>
                </a:gridCol>
                <a:gridCol w="488775">
                  <a:extLst>
                    <a:ext uri="{9D8B030D-6E8A-4147-A177-3AD203B41FA5}">
                      <a16:colId xmlns:a16="http://schemas.microsoft.com/office/drawing/2014/main" val="1546300974"/>
                    </a:ext>
                  </a:extLst>
                </a:gridCol>
                <a:gridCol w="591076">
                  <a:extLst>
                    <a:ext uri="{9D8B030D-6E8A-4147-A177-3AD203B41FA5}">
                      <a16:colId xmlns:a16="http://schemas.microsoft.com/office/drawing/2014/main" val="4104080130"/>
                    </a:ext>
                  </a:extLst>
                </a:gridCol>
              </a:tblGrid>
              <a:tr h="613810">
                <a:tc>
                  <a:txBody>
                    <a:bodyPr/>
                    <a:lstStyle/>
                    <a:p>
                      <a:pPr algn="l" fontAlgn="ctr"/>
                      <a:r>
                        <a:rPr lang="en-CA" sz="1300" b="1" i="0" u="none" strike="noStrike">
                          <a:solidFill>
                            <a:srgbClr val="FFFFFF"/>
                          </a:solidFill>
                          <a:effectLst/>
                          <a:latin typeface="Calibri" panose="020F0502020204030204" pitchFamily="34" charset="0"/>
                        </a:rPr>
                        <a:t>Long-Term Care Indicators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5B9BD5"/>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12</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Month Sum</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12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Month</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Average</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extLst>
                  <a:ext uri="{0D108BD9-81ED-4DB2-BD59-A6C34878D82A}">
                    <a16:rowId xmlns:a16="http://schemas.microsoft.com/office/drawing/2014/main" val="235189543"/>
                  </a:ext>
                </a:extLst>
              </a:tr>
              <a:tr h="177323">
                <a:tc>
                  <a:txBody>
                    <a:bodyPr/>
                    <a:lstStyle/>
                    <a:p>
                      <a:pPr algn="l" fontAlgn="ctr"/>
                      <a:r>
                        <a:rPr lang="en-CA" sz="1100" b="1" i="0" u="none" strike="noStrike">
                          <a:solidFill>
                            <a:srgbClr val="FFFFFF"/>
                          </a:solidFill>
                          <a:effectLst/>
                          <a:latin typeface="Calibri" panose="020F0502020204030204" pitchFamily="34" charset="0"/>
                        </a:rPr>
                        <a:t>% Monthly Occupancy</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0070C0"/>
                    </a:solidFill>
                  </a:tcPr>
                </a:tc>
                <a:tc>
                  <a:txBody>
                    <a:bodyPr/>
                    <a:lstStyle/>
                    <a:p>
                      <a:pPr algn="ctr" fontAlgn="ctr"/>
                      <a:r>
                        <a:rPr lang="en-CA" sz="1000" b="0" i="0" u="none" strike="noStrike">
                          <a:solidFill>
                            <a:srgbClr val="000000"/>
                          </a:solidFill>
                          <a:effectLst/>
                          <a:latin typeface="Calibri" panose="020F0502020204030204" pitchFamily="34" charset="0"/>
                        </a:rPr>
                        <a:t>96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97</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97</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99</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97</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 </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96.9</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540190066"/>
                  </a:ext>
                </a:extLst>
              </a:tr>
              <a:tr h="177323">
                <a:tc>
                  <a:txBody>
                    <a:bodyPr/>
                    <a:lstStyle/>
                    <a:p>
                      <a:pPr algn="l" fontAlgn="ctr"/>
                      <a:r>
                        <a:rPr lang="en-CA" sz="1100" b="0" i="0" u="none" strike="noStrike">
                          <a:solidFill>
                            <a:srgbClr val="000000"/>
                          </a:solidFill>
                          <a:effectLst/>
                          <a:latin typeface="Calibri" panose="020F0502020204030204" pitchFamily="34" charset="0"/>
                        </a:rPr>
                        <a:t>Admissions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29.0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2.4</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625073829"/>
                  </a:ext>
                </a:extLst>
              </a:tr>
              <a:tr h="177323">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27.0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2.3</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2341969930"/>
                  </a:ext>
                </a:extLst>
              </a:tr>
              <a:tr h="177323">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9</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31.0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2.6</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828489028"/>
                  </a:ext>
                </a:extLst>
              </a:tr>
              <a:tr h="177323">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13.0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1.1</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2054863663"/>
                  </a:ext>
                </a:extLst>
              </a:tr>
              <a:tr h="177323">
                <a:tc>
                  <a:txBody>
                    <a:bodyPr/>
                    <a:lstStyle/>
                    <a:p>
                      <a:pPr algn="l" fontAlgn="ctr"/>
                      <a:r>
                        <a:rPr lang="en-CA" sz="1100" b="0" i="0" u="none" strike="noStrike">
                          <a:solidFill>
                            <a:srgbClr val="000000"/>
                          </a:solidFill>
                          <a:effectLst/>
                          <a:latin typeface="Calibri" panose="020F0502020204030204" pitchFamily="34" charset="0"/>
                        </a:rPr>
                        <a:t>Fire Drills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38.0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3.2</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2987088687"/>
                  </a:ext>
                </a:extLst>
              </a:tr>
              <a:tr h="177323">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14.0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1.2</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248919115"/>
                  </a:ext>
                </a:extLst>
              </a:tr>
              <a:tr h="177323">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5.0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0.4</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1961070318"/>
                  </a:ext>
                </a:extLst>
              </a:tr>
              <a:tr h="177323">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816717624"/>
                  </a:ext>
                </a:extLst>
              </a:tr>
              <a:tr h="177323">
                <a:tc>
                  <a:txBody>
                    <a:bodyPr/>
                    <a:lstStyle/>
                    <a:p>
                      <a:pPr algn="l" fontAlgn="ctr"/>
                      <a:r>
                        <a:rPr lang="en-CA" sz="1100" b="0" i="0" u="none" strike="noStrike">
                          <a:solidFill>
                            <a:srgbClr val="000000"/>
                          </a:solidFill>
                          <a:effectLst/>
                          <a:latin typeface="Calibri" panose="020F0502020204030204" pitchFamily="34" charset="0"/>
                        </a:rPr>
                        <a:t>Expenditures over $25,000</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4.0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0.3</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380836297"/>
                  </a:ext>
                </a:extLst>
              </a:tr>
              <a:tr h="177323">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 </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11.0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1.0</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733085321"/>
                  </a:ext>
                </a:extLst>
              </a:tr>
              <a:tr h="177323">
                <a:tc>
                  <a:txBody>
                    <a:bodyPr/>
                    <a:lstStyle/>
                    <a:p>
                      <a:pPr algn="l" fontAlgn="ctr"/>
                      <a:r>
                        <a:rPr lang="en-CA" sz="1100" b="0" i="0" u="none" strike="noStrike">
                          <a:solidFill>
                            <a:srgbClr val="000000"/>
                          </a:solidFill>
                          <a:effectLst/>
                          <a:latin typeface="Calibri" panose="020F0502020204030204" pitchFamily="34" charset="0"/>
                        </a:rPr>
                        <a:t>New Hires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8</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76.0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6.3</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635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3435164085"/>
                  </a:ext>
                </a:extLst>
              </a:tr>
              <a:tr h="184143">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23.0</a:t>
                      </a:r>
                    </a:p>
                  </a:txBody>
                  <a:tcPr marL="6820" marR="6820" marT="6820" marB="0" anchor="ctr">
                    <a:lnL w="6350" cap="flat" cmpd="sng" algn="ctr">
                      <a:solidFill>
                        <a:srgbClr val="305496"/>
                      </a:solidFill>
                      <a:prstDash val="solid"/>
                      <a:round/>
                      <a:headEnd type="none" w="med" len="med"/>
                      <a:tailEnd type="none" w="med" len="med"/>
                    </a:lnL>
                    <a:lnR w="6350" cap="flat" cmpd="sng" algn="ctr">
                      <a:solidFill>
                        <a:srgbClr val="305496"/>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BDD7EE"/>
                    </a:solidFill>
                  </a:tcPr>
                </a:tc>
                <a:tc>
                  <a:txBody>
                    <a:bodyPr/>
                    <a:lstStyle/>
                    <a:p>
                      <a:pPr algn="ctr" fontAlgn="ctr"/>
                      <a:r>
                        <a:rPr lang="en-CA" sz="1100" b="1" i="1" u="none" strike="noStrike" dirty="0">
                          <a:solidFill>
                            <a:srgbClr val="000000"/>
                          </a:solidFill>
                          <a:effectLst/>
                          <a:latin typeface="Calibri" panose="020F0502020204030204" pitchFamily="34" charset="0"/>
                        </a:rPr>
                        <a:t>1.9</a:t>
                      </a:r>
                    </a:p>
                  </a:txBody>
                  <a:tcPr marL="6820" marR="6820" marT="6820" marB="0" anchor="ctr">
                    <a:lnL w="6350" cap="flat" cmpd="sng" algn="ctr">
                      <a:solidFill>
                        <a:srgbClr val="305496"/>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305496"/>
                      </a:solidFill>
                      <a:prstDash val="solid"/>
                      <a:round/>
                      <a:headEnd type="none" w="med" len="med"/>
                      <a:tailEnd type="none" w="med" len="med"/>
                    </a:lnT>
                    <a:lnB w="12700" cap="flat" cmpd="sng" algn="ctr">
                      <a:solidFill>
                        <a:srgbClr val="305496"/>
                      </a:solidFill>
                      <a:prstDash val="solid"/>
                      <a:round/>
                      <a:headEnd type="none" w="med" len="med"/>
                      <a:tailEnd type="none" w="med" len="med"/>
                    </a:lnB>
                    <a:solidFill>
                      <a:srgbClr val="BDD7EE"/>
                    </a:solidFill>
                  </a:tcPr>
                </a:tc>
                <a:extLst>
                  <a:ext uri="{0D108BD9-81ED-4DB2-BD59-A6C34878D82A}">
                    <a16:rowId xmlns:a16="http://schemas.microsoft.com/office/drawing/2014/main" val="2132140368"/>
                  </a:ext>
                </a:extLst>
              </a:tr>
            </a:tbl>
          </a:graphicData>
        </a:graphic>
      </p:graphicFrame>
    </p:spTree>
    <p:extLst>
      <p:ext uri="{BB962C8B-B14F-4D97-AF65-F5344CB8AC3E}">
        <p14:creationId xmlns:p14="http://schemas.microsoft.com/office/powerpoint/2010/main" val="151152966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142A742-B336-4F6A-B35B-653A7992B623}"/>
              </a:ext>
            </a:extLst>
          </p:cNvPr>
          <p:cNvPicPr>
            <a:picLocks noChangeAspect="1"/>
          </p:cNvPicPr>
          <p:nvPr/>
        </p:nvPicPr>
        <p:blipFill>
          <a:blip r:embed="rId2"/>
          <a:stretch>
            <a:fillRect/>
          </a:stretch>
        </p:blipFill>
        <p:spPr>
          <a:xfrm>
            <a:off x="1231103" y="1179091"/>
            <a:ext cx="6137595" cy="504000"/>
          </a:xfrm>
          <a:prstGeom prst="rect">
            <a:avLst/>
          </a:prstGeom>
        </p:spPr>
      </p:pic>
      <p:graphicFrame>
        <p:nvGraphicFramePr>
          <p:cNvPr id="5" name="Table 4">
            <a:extLst>
              <a:ext uri="{FF2B5EF4-FFF2-40B4-BE49-F238E27FC236}">
                <a16:creationId xmlns:a16="http://schemas.microsoft.com/office/drawing/2014/main" id="{EB423086-71BC-452E-BD78-7C6C963CB571}"/>
              </a:ext>
            </a:extLst>
          </p:cNvPr>
          <p:cNvGraphicFramePr>
            <a:graphicFrameLocks noGrp="1"/>
          </p:cNvGraphicFramePr>
          <p:nvPr>
            <p:extLst>
              <p:ext uri="{D42A27DB-BD31-4B8C-83A1-F6EECF244321}">
                <p14:modId xmlns:p14="http://schemas.microsoft.com/office/powerpoint/2010/main" val="4259456097"/>
              </p:ext>
            </p:extLst>
          </p:nvPr>
        </p:nvGraphicFramePr>
        <p:xfrm>
          <a:off x="457200" y="2053786"/>
          <a:ext cx="8229601" cy="4153461"/>
        </p:xfrm>
        <a:graphic>
          <a:graphicData uri="http://schemas.openxmlformats.org/drawingml/2006/table">
            <a:tbl>
              <a:tblPr/>
              <a:tblGrid>
                <a:gridCol w="1610940">
                  <a:extLst>
                    <a:ext uri="{9D8B030D-6E8A-4147-A177-3AD203B41FA5}">
                      <a16:colId xmlns:a16="http://schemas.microsoft.com/office/drawing/2014/main" val="2886721016"/>
                    </a:ext>
                  </a:extLst>
                </a:gridCol>
                <a:gridCol w="616760">
                  <a:extLst>
                    <a:ext uri="{9D8B030D-6E8A-4147-A177-3AD203B41FA5}">
                      <a16:colId xmlns:a16="http://schemas.microsoft.com/office/drawing/2014/main" val="784899355"/>
                    </a:ext>
                  </a:extLst>
                </a:gridCol>
                <a:gridCol w="6001901">
                  <a:extLst>
                    <a:ext uri="{9D8B030D-6E8A-4147-A177-3AD203B41FA5}">
                      <a16:colId xmlns:a16="http://schemas.microsoft.com/office/drawing/2014/main" val="418751098"/>
                    </a:ext>
                  </a:extLst>
                </a:gridCol>
              </a:tblGrid>
              <a:tr h="241641">
                <a:tc>
                  <a:txBody>
                    <a:bodyPr/>
                    <a:lstStyle/>
                    <a:p>
                      <a:pPr algn="l" fontAlgn="b"/>
                      <a:r>
                        <a:rPr lang="en-CA" sz="1000" b="1" i="0" u="none" strike="noStrike">
                          <a:solidFill>
                            <a:srgbClr val="000000"/>
                          </a:solidFill>
                          <a:effectLst/>
                          <a:latin typeface="Calibri" panose="020F0502020204030204" pitchFamily="34" charset="0"/>
                        </a:rPr>
                        <a:t>Fairview Mennonite Home</a:t>
                      </a:r>
                    </a:p>
                  </a:txBody>
                  <a:tcPr marL="5523" marR="5523" marT="5523"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000" b="1" i="0" u="none" strike="noStrike">
                          <a:solidFill>
                            <a:srgbClr val="000000"/>
                          </a:solidFill>
                          <a:effectLst/>
                          <a:latin typeface="Calibri" panose="020F0502020204030204" pitchFamily="34" charset="0"/>
                        </a:rPr>
                        <a:t>November</a:t>
                      </a:r>
                    </a:p>
                  </a:txBody>
                  <a:tcPr marL="5523" marR="5523" marT="5523"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l" fontAlgn="b"/>
                      <a:r>
                        <a:rPr lang="en-CA" sz="1000" b="1" i="0" u="none" strike="noStrike">
                          <a:solidFill>
                            <a:srgbClr val="000000"/>
                          </a:solidFill>
                          <a:effectLst/>
                          <a:latin typeface="Calibri" panose="020F0502020204030204" pitchFamily="34" charset="0"/>
                        </a:rPr>
                        <a:t>2021</a:t>
                      </a:r>
                    </a:p>
                  </a:txBody>
                  <a:tcPr marL="5523" marR="5523" marT="5523"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292043197"/>
                  </a:ext>
                </a:extLst>
              </a:tr>
              <a:tr h="287208">
                <a:tc>
                  <a:txBody>
                    <a:bodyPr/>
                    <a:lstStyle/>
                    <a:p>
                      <a:pPr algn="l" fontAlgn="ctr"/>
                      <a:r>
                        <a:rPr lang="en-CA" sz="1000" b="1" i="0" u="none" strike="noStrike">
                          <a:solidFill>
                            <a:srgbClr val="FFFFFF"/>
                          </a:solidFill>
                          <a:effectLst/>
                          <a:latin typeface="Calibri" panose="020F0502020204030204" pitchFamily="34" charset="0"/>
                        </a:rPr>
                        <a:t>Fairview - Apt. - Indicators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900" b="1" i="0" u="none" strike="noStrike">
                          <a:solidFill>
                            <a:srgbClr val="FFFFFF"/>
                          </a:solidFill>
                          <a:effectLst/>
                          <a:latin typeface="Calibri" panose="020F0502020204030204" pitchFamily="34" charset="0"/>
                        </a:rPr>
                        <a:t>Nov. 2021</a:t>
                      </a:r>
                      <a:br>
                        <a:rPr lang="en-CA" sz="900" b="1" i="0" u="none" strike="noStrike">
                          <a:solidFill>
                            <a:srgbClr val="FFFFFF"/>
                          </a:solidFill>
                          <a:effectLst/>
                          <a:latin typeface="Calibri" panose="020F0502020204030204" pitchFamily="34" charset="0"/>
                        </a:rPr>
                      </a:br>
                      <a:r>
                        <a:rPr lang="en-CA" sz="900" b="1" i="0" u="none" strike="noStrike">
                          <a:solidFill>
                            <a:srgbClr val="FFFFFF"/>
                          </a:solidFill>
                          <a:effectLst/>
                          <a:latin typeface="Calibri" panose="020F0502020204030204" pitchFamily="34" charset="0"/>
                        </a:rPr>
                        <a:t>Number</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ctr"/>
                      <a:r>
                        <a:rPr lang="en-CA" sz="900" b="1" i="0" u="none" strike="noStrike">
                          <a:solidFill>
                            <a:srgbClr val="FFFFFF"/>
                          </a:solidFill>
                          <a:effectLst/>
                          <a:latin typeface="Calibri" panose="020F0502020204030204" pitchFamily="34" charset="0"/>
                        </a:rPr>
                        <a:t>November - 2020 Narrative</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4290187905"/>
                  </a:ext>
                </a:extLst>
              </a:tr>
              <a:tr h="132557">
                <a:tc>
                  <a:txBody>
                    <a:bodyPr/>
                    <a:lstStyle/>
                    <a:p>
                      <a:pPr algn="l" fontAlgn="ctr"/>
                      <a:r>
                        <a:rPr lang="en-CA" sz="800" b="1" i="0" u="none" strike="noStrike">
                          <a:solidFill>
                            <a:srgbClr val="FFFFFF"/>
                          </a:solidFill>
                          <a:effectLst/>
                          <a:latin typeface="Calibri" panose="020F0502020204030204" pitchFamily="34" charset="0"/>
                        </a:rPr>
                        <a:t>% Monthly Occupancy</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800" b="0" i="0" u="none" strike="noStrike">
                          <a:solidFill>
                            <a:srgbClr val="000000"/>
                          </a:solidFill>
                          <a:effectLst/>
                          <a:latin typeface="Calibri" panose="020F0502020204030204" pitchFamily="34" charset="0"/>
                        </a:rPr>
                        <a:t>96.4</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800" b="0" i="0" u="none" strike="noStrike">
                          <a:solidFill>
                            <a:srgbClr val="000000"/>
                          </a:solidFill>
                          <a:effectLst/>
                          <a:latin typeface="Calibri" panose="020F0502020204030204" pitchFamily="34" charset="0"/>
                        </a:rPr>
                        <a:t>YTD: 97.1; two beds remain on hold for isolation</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104072564"/>
                  </a:ext>
                </a:extLst>
              </a:tr>
              <a:tr h="132557">
                <a:tc>
                  <a:txBody>
                    <a:bodyPr/>
                    <a:lstStyle/>
                    <a:p>
                      <a:pPr algn="l" fontAlgn="ctr"/>
                      <a:r>
                        <a:rPr lang="en-CA" sz="800" b="0" i="0" u="none" strike="noStrike">
                          <a:solidFill>
                            <a:srgbClr val="000000"/>
                          </a:solidFill>
                          <a:effectLst/>
                          <a:latin typeface="Calibri" panose="020F0502020204030204" pitchFamily="34" charset="0"/>
                        </a:rPr>
                        <a:t>Admissions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November 9, 16 and 24 2021</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295944559"/>
                  </a:ext>
                </a:extLst>
              </a:tr>
              <a:tr h="132557">
                <a:tc>
                  <a:txBody>
                    <a:bodyPr/>
                    <a:lstStyle/>
                    <a:p>
                      <a:pPr algn="l" fontAlgn="ctr"/>
                      <a:r>
                        <a:rPr lang="en-CA" sz="800" b="0" i="0" u="none" strike="noStrike">
                          <a:solidFill>
                            <a:srgbClr val="000000"/>
                          </a:solidFill>
                          <a:effectLst/>
                          <a:latin typeface="Calibri" panose="020F0502020204030204" pitchFamily="34" charset="0"/>
                        </a:rPr>
                        <a:t>Discharges / Deaths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800" b="0" i="0" u="none" strike="noStrike">
                          <a:solidFill>
                            <a:srgbClr val="000000"/>
                          </a:solidFill>
                          <a:effectLst/>
                          <a:latin typeface="Calibri" panose="020F0502020204030204" pitchFamily="34" charset="0"/>
                        </a:rPr>
                        <a:t>November 15 2021</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676778241"/>
                  </a:ext>
                </a:extLst>
              </a:tr>
              <a:tr h="265115">
                <a:tc>
                  <a:txBody>
                    <a:bodyPr/>
                    <a:lstStyle/>
                    <a:p>
                      <a:pPr algn="l" fontAlgn="ctr"/>
                      <a:r>
                        <a:rPr lang="en-CA" sz="800" b="0" i="0" u="none" strike="noStrike">
                          <a:solidFill>
                            <a:srgbClr val="000000"/>
                          </a:solidFill>
                          <a:effectLst/>
                          <a:latin typeface="Calibri" panose="020F0502020204030204" pitchFamily="34" charset="0"/>
                        </a:rPr>
                        <a:t>Complaints (</a:t>
                      </a:r>
                      <a:r>
                        <a:rPr lang="en-CA" sz="800" b="0" i="1" u="none" strike="noStrike">
                          <a:solidFill>
                            <a:srgbClr val="000000"/>
                          </a:solidFill>
                          <a:effectLst/>
                          <a:latin typeface="Calibri" panose="020F0502020204030204" pitchFamily="34" charset="0"/>
                        </a:rPr>
                        <a:t>Resident</a:t>
                      </a:r>
                      <a:r>
                        <a:rPr lang="en-CA" sz="800" b="0" i="0" u="none" strike="noStrike">
                          <a:solidFill>
                            <a:srgbClr val="000000"/>
                          </a:solidFill>
                          <a:effectLst/>
                          <a:latin typeface="Calibri" panose="020F0502020204030204" pitchFamily="34" charset="0"/>
                        </a:rPr>
                        <a:t>)</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18 November: Compaint logged with Ministry. All resolved through care conference held on 25 November. Resident relocated to new room on 02 December; practice issues addressed by DOC.</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001582326"/>
                  </a:ext>
                </a:extLst>
              </a:tr>
              <a:tr h="172601">
                <a:tc>
                  <a:txBody>
                    <a:bodyPr/>
                    <a:lstStyle/>
                    <a:p>
                      <a:pPr algn="l" fontAlgn="ctr"/>
                      <a:r>
                        <a:rPr lang="en-CA" sz="800" b="0" i="0" u="none" strike="noStrike">
                          <a:solidFill>
                            <a:srgbClr val="000000"/>
                          </a:solidFill>
                          <a:effectLst/>
                          <a:latin typeface="Calibri" panose="020F0502020204030204" pitchFamily="34" charset="0"/>
                        </a:rPr>
                        <a:t>Code Training (</a:t>
                      </a:r>
                      <a:r>
                        <a:rPr lang="en-CA" sz="700" b="0" i="1" u="none" strike="noStrike">
                          <a:solidFill>
                            <a:srgbClr val="000000"/>
                          </a:solidFill>
                          <a:effectLst/>
                          <a:latin typeface="Calibri" panose="020F0502020204030204" pitchFamily="34" charset="0"/>
                        </a:rPr>
                        <a:t>name codes</a:t>
                      </a:r>
                      <a:r>
                        <a:rPr lang="en-CA" sz="800" b="0" i="0" u="none" strike="noStrike">
                          <a:solidFill>
                            <a:srgbClr val="000000"/>
                          </a:solidFill>
                          <a:effectLst/>
                          <a:latin typeface="Calibri" panose="020F0502020204030204" pitchFamily="34" charset="0"/>
                        </a:rPr>
                        <a:t>)</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800" b="0" i="0" u="none" strike="noStrike">
                          <a:solidFill>
                            <a:srgbClr val="000000"/>
                          </a:solidFill>
                          <a:effectLst/>
                          <a:latin typeface="Calibri" panose="020F0502020204030204" pitchFamily="34" charset="0"/>
                        </a:rPr>
                        <a:t>Code Silver (weapon or hostage situation)</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925983672"/>
                  </a:ext>
                </a:extLst>
              </a:tr>
              <a:tr h="132557">
                <a:tc>
                  <a:txBody>
                    <a:bodyPr/>
                    <a:lstStyle/>
                    <a:p>
                      <a:pPr algn="l" fontAlgn="ctr"/>
                      <a:r>
                        <a:rPr lang="en-CA" sz="800" b="0" i="0" u="none" strike="noStrike">
                          <a:solidFill>
                            <a:srgbClr val="000000"/>
                          </a:solidFill>
                          <a:effectLst/>
                          <a:latin typeface="Calibri" panose="020F0502020204030204" pitchFamily="34" charset="0"/>
                        </a:rPr>
                        <a:t>Fire Drills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Nights: 25 November; Days: 30 November; Evenings: 26 November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12819249"/>
                  </a:ext>
                </a:extLst>
              </a:tr>
              <a:tr h="397672">
                <a:tc>
                  <a:txBody>
                    <a:bodyPr/>
                    <a:lstStyle/>
                    <a:p>
                      <a:pPr algn="l" fontAlgn="ctr"/>
                      <a:r>
                        <a:rPr lang="en-CA" sz="800" b="0" i="0" u="none" strike="noStrike">
                          <a:solidFill>
                            <a:srgbClr val="000000"/>
                          </a:solidFill>
                          <a:effectLst/>
                          <a:latin typeface="Calibri" panose="020F0502020204030204" pitchFamily="34" charset="0"/>
                        </a:rPr>
                        <a:t>Critical Incidents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800" b="0" i="0" u="none" strike="noStrike">
                          <a:solidFill>
                            <a:srgbClr val="000000"/>
                          </a:solidFill>
                          <a:effectLst/>
                          <a:latin typeface="Calibri" panose="020F0502020204030204" pitchFamily="34" charset="0"/>
                        </a:rPr>
                        <a:t>17 November: Abuse of a resident by anyone or neglect of a resident by the licensee or staff that resulted in harm or a risk of harm to the resident. Resident on Blair home area was bumped by another resident with walker (believed to be unintentional as aggression is not considered to be typical behaviour).</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647045633"/>
                  </a:ext>
                </a:extLst>
              </a:tr>
              <a:tr h="132557">
                <a:tc>
                  <a:txBody>
                    <a:bodyPr/>
                    <a:lstStyle/>
                    <a:p>
                      <a:pPr algn="l" fontAlgn="ctr"/>
                      <a:r>
                        <a:rPr lang="en-CA" sz="800" b="0" i="0" u="none" strike="noStrike">
                          <a:solidFill>
                            <a:srgbClr val="000000"/>
                          </a:solidFill>
                          <a:effectLst/>
                          <a:latin typeface="Calibri" panose="020F0502020204030204" pitchFamily="34" charset="0"/>
                        </a:rPr>
                        <a:t>Legislative Inspections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596853110"/>
                  </a:ext>
                </a:extLst>
              </a:tr>
              <a:tr h="132557">
                <a:tc>
                  <a:txBody>
                    <a:bodyPr/>
                    <a:lstStyle/>
                    <a:p>
                      <a:pPr algn="l" fontAlgn="ctr"/>
                      <a:r>
                        <a:rPr lang="en-CA" sz="800" b="0" i="0" u="none" strike="noStrike">
                          <a:solidFill>
                            <a:srgbClr val="000000"/>
                          </a:solidFill>
                          <a:effectLst/>
                          <a:latin typeface="Calibri" panose="020F0502020204030204" pitchFamily="34" charset="0"/>
                        </a:rPr>
                        <a:t>Non-Compliance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88767232"/>
                  </a:ext>
                </a:extLst>
              </a:tr>
              <a:tr h="132557">
                <a:tc>
                  <a:txBody>
                    <a:bodyPr/>
                    <a:lstStyle/>
                    <a:p>
                      <a:pPr algn="l" fontAlgn="ctr"/>
                      <a:r>
                        <a:rPr lang="en-CA" sz="800" b="0" i="0" u="none" strike="noStrike">
                          <a:solidFill>
                            <a:srgbClr val="000000"/>
                          </a:solidFill>
                          <a:effectLst/>
                          <a:latin typeface="Calibri" panose="020F0502020204030204" pitchFamily="34" charset="0"/>
                        </a:rPr>
                        <a:t>Expenditures over $25,000</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884652318"/>
                  </a:ext>
                </a:extLst>
              </a:tr>
              <a:tr h="132557">
                <a:tc>
                  <a:txBody>
                    <a:bodyPr/>
                    <a:lstStyle/>
                    <a:p>
                      <a:pPr algn="l" fontAlgn="ctr"/>
                      <a:r>
                        <a:rPr lang="en-CA" sz="800" b="0" i="0" u="none" strike="noStrike">
                          <a:solidFill>
                            <a:srgbClr val="000000"/>
                          </a:solidFill>
                          <a:effectLst/>
                          <a:latin typeface="Calibri" panose="020F0502020204030204" pitchFamily="34" charset="0"/>
                        </a:rPr>
                        <a:t>Employee Complaints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800" b="0" i="0" u="none" strike="noStrike">
                          <a:solidFill>
                            <a:srgbClr val="000000"/>
                          </a:solidFill>
                          <a:effectLst/>
                          <a:latin typeface="Calibri" panose="020F0502020204030204" pitchFamily="34" charset="0"/>
                        </a:rPr>
                        <a:t>Registered staff identified overtime as an area of concern.</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966388660"/>
                  </a:ext>
                </a:extLst>
              </a:tr>
              <a:tr h="265115">
                <a:tc>
                  <a:txBody>
                    <a:bodyPr/>
                    <a:lstStyle/>
                    <a:p>
                      <a:pPr algn="l" fontAlgn="ctr"/>
                      <a:r>
                        <a:rPr lang="en-CA" sz="800" b="0" i="0" u="none" strike="noStrike">
                          <a:solidFill>
                            <a:srgbClr val="000000"/>
                          </a:solidFill>
                          <a:effectLst/>
                          <a:latin typeface="Calibri" panose="020F0502020204030204" pitchFamily="34" charset="0"/>
                        </a:rPr>
                        <a:t>New Hires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14</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6 part-time resident support aides (RSA); 2 part-time registered practical nurses (RPN); 1 director (Hospitality Services); 4 part-time students; 1 part-time activity aide</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867694563"/>
                  </a:ext>
                </a:extLst>
              </a:tr>
              <a:tr h="132557">
                <a:tc>
                  <a:txBody>
                    <a:bodyPr/>
                    <a:lstStyle/>
                    <a:p>
                      <a:pPr algn="l" fontAlgn="ctr"/>
                      <a:r>
                        <a:rPr lang="en-CA" sz="800" b="0" i="0" u="none" strike="noStrike">
                          <a:solidFill>
                            <a:srgbClr val="000000"/>
                          </a:solidFill>
                          <a:effectLst/>
                          <a:latin typeface="Calibri" panose="020F0502020204030204" pitchFamily="34" charset="0"/>
                        </a:rPr>
                        <a:t>Terminations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800" b="0" i="0" u="none" strike="noStrike">
                          <a:solidFill>
                            <a:srgbClr val="000000"/>
                          </a:solidFill>
                          <a:effectLst/>
                          <a:latin typeface="Calibri" panose="020F0502020204030204" pitchFamily="34" charset="0"/>
                        </a:rPr>
                        <a:t>2 resignations: 1 registered practical nurse; 1 student. 1 termination (Director, Dietary Services - per mandatory vaccination policy)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456316606"/>
                  </a:ext>
                </a:extLst>
              </a:tr>
              <a:tr h="132557">
                <a:tc>
                  <a:txBody>
                    <a:bodyPr/>
                    <a:lstStyle/>
                    <a:p>
                      <a:pPr algn="l" fontAlgn="ctr"/>
                      <a:r>
                        <a:rPr lang="en-CA" sz="800" b="1" i="0" u="none" strike="noStrike">
                          <a:solidFill>
                            <a:srgbClr val="000000"/>
                          </a:solidFill>
                          <a:effectLst/>
                          <a:latin typeface="Calibri" panose="020F0502020204030204" pitchFamily="34" charset="0"/>
                        </a:rPr>
                        <a:t>Successes/Challenges/Events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115891410"/>
                  </a:ext>
                </a:extLst>
              </a:tr>
              <a:tr h="530229">
                <a:tc>
                  <a:txBody>
                    <a:bodyPr/>
                    <a:lstStyle/>
                    <a:p>
                      <a:pPr algn="r" fontAlgn="ctr"/>
                      <a:r>
                        <a:rPr lang="en-CA" sz="800" b="1" i="0" u="none" strike="noStrike">
                          <a:solidFill>
                            <a:srgbClr val="000000"/>
                          </a:solidFill>
                          <a:effectLst/>
                          <a:latin typeface="Calibri" panose="020F0502020204030204" pitchFamily="34" charset="0"/>
                        </a:rPr>
                        <a:t>Success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US" sz="800" b="0" i="0" u="none" strike="noStrike">
                          <a:solidFill>
                            <a:srgbClr val="000000"/>
                          </a:solidFill>
                          <a:effectLst/>
                          <a:latin typeface="Calibri" panose="020F0502020204030204" pitchFamily="34" charset="0"/>
                        </a:rPr>
                        <a:t>Season’s Care, in collaboration with Director, Dietary Services, began implementation of </a:t>
                      </a:r>
                      <a:r>
                        <a:rPr lang="en-US" sz="800" b="0" i="1" u="none" strike="noStrike">
                          <a:solidFill>
                            <a:srgbClr val="000000"/>
                          </a:solidFill>
                          <a:effectLst/>
                          <a:latin typeface="Calibri" panose="020F0502020204030204" pitchFamily="34" charset="0"/>
                        </a:rPr>
                        <a:t>International Dysphagia Diet Standardisation Initiative (IDDSI)</a:t>
                      </a:r>
                      <a:r>
                        <a:rPr lang="en-US" sz="800" b="0" i="0" u="none" strike="noStrike">
                          <a:solidFill>
                            <a:srgbClr val="000000"/>
                          </a:solidFill>
                          <a:effectLst/>
                          <a:latin typeface="Calibri" panose="020F0502020204030204" pitchFamily="34" charset="0"/>
                        </a:rPr>
                        <a:t> to standardize consistency of thickened fluids</a:t>
                      </a:r>
                      <a:br>
                        <a:rPr lang="en-US" sz="800" b="0" i="0" u="none" strike="noStrike">
                          <a:solidFill>
                            <a:srgbClr val="000000"/>
                          </a:solidFill>
                          <a:effectLst/>
                          <a:latin typeface="Calibri" panose="020F0502020204030204" pitchFamily="34" charset="0"/>
                        </a:rPr>
                      </a:br>
                      <a:r>
                        <a:rPr lang="en-US" sz="800" b="0" i="0" u="none" strike="noStrike">
                          <a:solidFill>
                            <a:srgbClr val="000000"/>
                          </a:solidFill>
                          <a:effectLst/>
                          <a:latin typeface="Calibri" panose="020F0502020204030204" pitchFamily="34" charset="0"/>
                        </a:rPr>
                        <a:t>Revised staffing model and increased staffing plan enabled by new Ministry funding as part of gradual and step-wise move to 4 hours of care per resident per day</a:t>
                      </a:r>
                    </a:p>
                  </a:txBody>
                  <a:tcPr marL="5523" marR="5523" marT="5523"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721676196"/>
                  </a:ext>
                </a:extLst>
              </a:tr>
              <a:tr h="397672">
                <a:tc>
                  <a:txBody>
                    <a:bodyPr/>
                    <a:lstStyle/>
                    <a:p>
                      <a:pPr algn="r" fontAlgn="ctr"/>
                      <a:r>
                        <a:rPr lang="en-CA" sz="800" b="1" i="0" u="none" strike="noStrike">
                          <a:solidFill>
                            <a:srgbClr val="000000"/>
                          </a:solidFill>
                          <a:effectLst/>
                          <a:latin typeface="Calibri" panose="020F0502020204030204" pitchFamily="34" charset="0"/>
                        </a:rPr>
                        <a:t>Challenge</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Calibri" panose="020F0502020204030204" pitchFamily="34" charset="0"/>
                        </a:rPr>
                        <a:t>Technical issue with video camera system. Detected and resolved in early December. </a:t>
                      </a:r>
                      <a:br>
                        <a:rPr lang="en-US" sz="800" b="0" i="0" u="none" strike="noStrike">
                          <a:solidFill>
                            <a:srgbClr val="000000"/>
                          </a:solidFill>
                          <a:effectLst/>
                          <a:latin typeface="Calibri" panose="020F0502020204030204" pitchFamily="34" charset="0"/>
                        </a:rPr>
                      </a:br>
                      <a:r>
                        <a:rPr lang="en-US" sz="800" b="0" i="0" u="none" strike="noStrike">
                          <a:solidFill>
                            <a:srgbClr val="000000"/>
                          </a:solidFill>
                          <a:effectLst/>
                          <a:latin typeface="Calibri" panose="020F0502020204030204" pitchFamily="34" charset="0"/>
                        </a:rPr>
                        <a:t>Laptop/tablet replacement trial to address persistent practice barrier to medication administration in LTC (cost recovery being negotiated with CareRx)</a:t>
                      </a:r>
                    </a:p>
                  </a:txBody>
                  <a:tcPr marL="5523" marR="5523" marT="5523"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912078782"/>
                  </a:ext>
                </a:extLst>
              </a:tr>
              <a:tr h="270638">
                <a:tc>
                  <a:txBody>
                    <a:bodyPr/>
                    <a:lstStyle/>
                    <a:p>
                      <a:pPr algn="r" fontAlgn="ctr"/>
                      <a:r>
                        <a:rPr lang="en-CA" sz="800" b="1" i="0" u="none" strike="noStrike">
                          <a:solidFill>
                            <a:srgbClr val="000000"/>
                          </a:solidFill>
                          <a:effectLst/>
                          <a:latin typeface="Calibri" panose="020F0502020204030204" pitchFamily="34" charset="0"/>
                        </a:rPr>
                        <a:t>Events</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23" marR="5523" marT="5523"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l" fontAlgn="t"/>
                      <a:r>
                        <a:rPr lang="en-US" sz="800" b="0" i="0" u="none" strike="noStrike" dirty="0">
                          <a:solidFill>
                            <a:srgbClr val="000000"/>
                          </a:solidFill>
                          <a:effectLst/>
                          <a:latin typeface="Calibri" panose="020F0502020204030204" pitchFamily="34" charset="0"/>
                        </a:rPr>
                        <a:t>02 November: Skin care and preserving integrity (PSWs LTC)</a:t>
                      </a:r>
                      <a:br>
                        <a:rPr lang="en-US" sz="800" b="0" i="0" u="none" strike="noStrike" dirty="0">
                          <a:solidFill>
                            <a:srgbClr val="000000"/>
                          </a:solidFill>
                          <a:effectLst/>
                          <a:latin typeface="Calibri" panose="020F0502020204030204" pitchFamily="34" charset="0"/>
                        </a:rPr>
                      </a:br>
                      <a:r>
                        <a:rPr lang="en-US" sz="800" b="0" i="0" u="none" strike="noStrike" dirty="0">
                          <a:solidFill>
                            <a:srgbClr val="000000"/>
                          </a:solidFill>
                          <a:effectLst/>
                          <a:latin typeface="Calibri" panose="020F0502020204030204" pitchFamily="34" charset="0"/>
                        </a:rPr>
                        <a:t>24 &amp; 25 November: Wound care education and training (registered staff LTC)</a:t>
                      </a:r>
                    </a:p>
                  </a:txBody>
                  <a:tcPr marL="5523" marR="5523" marT="5523"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959422167"/>
                  </a:ext>
                </a:extLst>
              </a:tr>
            </a:tbl>
          </a:graphicData>
        </a:graphic>
      </p:graphicFrame>
    </p:spTree>
    <p:extLst>
      <p:ext uri="{BB962C8B-B14F-4D97-AF65-F5344CB8AC3E}">
        <p14:creationId xmlns:p14="http://schemas.microsoft.com/office/powerpoint/2010/main" val="150740405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661648" y="6386512"/>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3</a:t>
            </a:fld>
            <a:endParaRPr lang="en-US" dirty="0">
              <a:solidFill>
                <a:schemeClr val="accent5"/>
              </a:solidFill>
            </a:endParaRPr>
          </a:p>
        </p:txBody>
      </p:sp>
      <p:sp>
        <p:nvSpPr>
          <p:cNvPr id="5" name="Rectangle 4">
            <a:extLst>
              <a:ext uri="{FF2B5EF4-FFF2-40B4-BE49-F238E27FC236}">
                <a16:creationId xmlns:a16="http://schemas.microsoft.com/office/drawing/2014/main" id="{E809E099-5DD1-4879-B7F9-D708F7090772}"/>
              </a:ext>
            </a:extLst>
          </p:cNvPr>
          <p:cNvSpPr/>
          <p:nvPr/>
        </p:nvSpPr>
        <p:spPr>
          <a:xfrm>
            <a:off x="1242000" y="959604"/>
            <a:ext cx="6660000" cy="523220"/>
          </a:xfrm>
          <a:prstGeom prst="rect">
            <a:avLst/>
          </a:prstGeom>
          <a:ln>
            <a:solidFill>
              <a:srgbClr val="82BDDF"/>
            </a:solidFill>
          </a:ln>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3">
                    <a:lumMod val="75000"/>
                  </a:schemeClr>
                </a:solidFill>
                <a:effectLst/>
              </a:rPr>
              <a:t>Fairview Apartments Indicators</a:t>
            </a:r>
          </a:p>
        </p:txBody>
      </p:sp>
      <p:graphicFrame>
        <p:nvGraphicFramePr>
          <p:cNvPr id="3" name="Table 2">
            <a:extLst>
              <a:ext uri="{FF2B5EF4-FFF2-40B4-BE49-F238E27FC236}">
                <a16:creationId xmlns:a16="http://schemas.microsoft.com/office/drawing/2014/main" id="{5F1B09DD-B2A3-4AD1-8A3B-49F30DE9521D}"/>
              </a:ext>
            </a:extLst>
          </p:cNvPr>
          <p:cNvGraphicFramePr>
            <a:graphicFrameLocks noGrp="1"/>
          </p:cNvGraphicFramePr>
          <p:nvPr>
            <p:extLst>
              <p:ext uri="{D42A27DB-BD31-4B8C-83A1-F6EECF244321}">
                <p14:modId xmlns:p14="http://schemas.microsoft.com/office/powerpoint/2010/main" val="4008668454"/>
              </p:ext>
            </p:extLst>
          </p:nvPr>
        </p:nvGraphicFramePr>
        <p:xfrm>
          <a:off x="457200" y="1964299"/>
          <a:ext cx="8229601" cy="3585675"/>
        </p:xfrm>
        <a:graphic>
          <a:graphicData uri="http://schemas.openxmlformats.org/drawingml/2006/table">
            <a:tbl>
              <a:tblPr/>
              <a:tblGrid>
                <a:gridCol w="1920998">
                  <a:extLst>
                    <a:ext uri="{9D8B030D-6E8A-4147-A177-3AD203B41FA5}">
                      <a16:colId xmlns:a16="http://schemas.microsoft.com/office/drawing/2014/main" val="2116866858"/>
                    </a:ext>
                  </a:extLst>
                </a:gridCol>
                <a:gridCol w="454674">
                  <a:extLst>
                    <a:ext uri="{9D8B030D-6E8A-4147-A177-3AD203B41FA5}">
                      <a16:colId xmlns:a16="http://schemas.microsoft.com/office/drawing/2014/main" val="2309164459"/>
                    </a:ext>
                  </a:extLst>
                </a:gridCol>
                <a:gridCol w="431940">
                  <a:extLst>
                    <a:ext uri="{9D8B030D-6E8A-4147-A177-3AD203B41FA5}">
                      <a16:colId xmlns:a16="http://schemas.microsoft.com/office/drawing/2014/main" val="2289141314"/>
                    </a:ext>
                  </a:extLst>
                </a:gridCol>
                <a:gridCol w="454674">
                  <a:extLst>
                    <a:ext uri="{9D8B030D-6E8A-4147-A177-3AD203B41FA5}">
                      <a16:colId xmlns:a16="http://schemas.microsoft.com/office/drawing/2014/main" val="1225176156"/>
                    </a:ext>
                  </a:extLst>
                </a:gridCol>
                <a:gridCol w="466041">
                  <a:extLst>
                    <a:ext uri="{9D8B030D-6E8A-4147-A177-3AD203B41FA5}">
                      <a16:colId xmlns:a16="http://schemas.microsoft.com/office/drawing/2014/main" val="3123267709"/>
                    </a:ext>
                  </a:extLst>
                </a:gridCol>
                <a:gridCol w="454674">
                  <a:extLst>
                    <a:ext uri="{9D8B030D-6E8A-4147-A177-3AD203B41FA5}">
                      <a16:colId xmlns:a16="http://schemas.microsoft.com/office/drawing/2014/main" val="85688870"/>
                    </a:ext>
                  </a:extLst>
                </a:gridCol>
                <a:gridCol w="454674">
                  <a:extLst>
                    <a:ext uri="{9D8B030D-6E8A-4147-A177-3AD203B41FA5}">
                      <a16:colId xmlns:a16="http://schemas.microsoft.com/office/drawing/2014/main" val="3230096144"/>
                    </a:ext>
                  </a:extLst>
                </a:gridCol>
                <a:gridCol w="397840">
                  <a:extLst>
                    <a:ext uri="{9D8B030D-6E8A-4147-A177-3AD203B41FA5}">
                      <a16:colId xmlns:a16="http://schemas.microsoft.com/office/drawing/2014/main" val="3982096672"/>
                    </a:ext>
                  </a:extLst>
                </a:gridCol>
                <a:gridCol w="397840">
                  <a:extLst>
                    <a:ext uri="{9D8B030D-6E8A-4147-A177-3AD203B41FA5}">
                      <a16:colId xmlns:a16="http://schemas.microsoft.com/office/drawing/2014/main" val="1976987780"/>
                    </a:ext>
                  </a:extLst>
                </a:gridCol>
                <a:gridCol w="397840">
                  <a:extLst>
                    <a:ext uri="{9D8B030D-6E8A-4147-A177-3AD203B41FA5}">
                      <a16:colId xmlns:a16="http://schemas.microsoft.com/office/drawing/2014/main" val="1869634523"/>
                    </a:ext>
                  </a:extLst>
                </a:gridCol>
                <a:gridCol w="397840">
                  <a:extLst>
                    <a:ext uri="{9D8B030D-6E8A-4147-A177-3AD203B41FA5}">
                      <a16:colId xmlns:a16="http://schemas.microsoft.com/office/drawing/2014/main" val="580289350"/>
                    </a:ext>
                  </a:extLst>
                </a:gridCol>
                <a:gridCol w="454674">
                  <a:extLst>
                    <a:ext uri="{9D8B030D-6E8A-4147-A177-3AD203B41FA5}">
                      <a16:colId xmlns:a16="http://schemas.microsoft.com/office/drawing/2014/main" val="1603397242"/>
                    </a:ext>
                  </a:extLst>
                </a:gridCol>
                <a:gridCol w="466041">
                  <a:extLst>
                    <a:ext uri="{9D8B030D-6E8A-4147-A177-3AD203B41FA5}">
                      <a16:colId xmlns:a16="http://schemas.microsoft.com/office/drawing/2014/main" val="1194961924"/>
                    </a:ext>
                  </a:extLst>
                </a:gridCol>
                <a:gridCol w="488775">
                  <a:extLst>
                    <a:ext uri="{9D8B030D-6E8A-4147-A177-3AD203B41FA5}">
                      <a16:colId xmlns:a16="http://schemas.microsoft.com/office/drawing/2014/main" val="3386775735"/>
                    </a:ext>
                  </a:extLst>
                </a:gridCol>
                <a:gridCol w="591076">
                  <a:extLst>
                    <a:ext uri="{9D8B030D-6E8A-4147-A177-3AD203B41FA5}">
                      <a16:colId xmlns:a16="http://schemas.microsoft.com/office/drawing/2014/main" val="2197160019"/>
                    </a:ext>
                  </a:extLst>
                </a:gridCol>
              </a:tblGrid>
              <a:tr h="571184">
                <a:tc>
                  <a:txBody>
                    <a:bodyPr/>
                    <a:lstStyle/>
                    <a:p>
                      <a:pPr algn="l" fontAlgn="ctr"/>
                      <a:r>
                        <a:rPr lang="en-CA" sz="1300" b="1" i="0" u="none" strike="noStrike">
                          <a:solidFill>
                            <a:srgbClr val="FFFFFF"/>
                          </a:solidFill>
                          <a:effectLst/>
                          <a:latin typeface="Calibri" panose="020F0502020204030204" pitchFamily="34" charset="0"/>
                        </a:rPr>
                        <a:t>Fairview - Apt. - Indicators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12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Month Sum</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1100" b="1" i="0" u="none" strike="noStrike">
                          <a:solidFill>
                            <a:srgbClr val="FFFFFF"/>
                          </a:solidFill>
                          <a:effectLst/>
                          <a:latin typeface="Calibri" panose="020F0502020204030204" pitchFamily="34" charset="0"/>
                        </a:rPr>
                        <a:t>12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Month Average</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extLst>
                  <a:ext uri="{0D108BD9-81ED-4DB2-BD59-A6C34878D82A}">
                    <a16:rowId xmlns:a16="http://schemas.microsoft.com/office/drawing/2014/main" val="2967728453"/>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Suites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24.0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2.0</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707080350"/>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Apt.</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46.0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3.8</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367917662"/>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Court</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4.0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0.3</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782543349"/>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School</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29.0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2.4</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515568776"/>
                  </a:ext>
                </a:extLst>
              </a:tr>
              <a:tr h="177323">
                <a:tc>
                  <a:txBody>
                    <a:bodyPr/>
                    <a:lstStyle/>
                    <a:p>
                      <a:pPr algn="l" fontAlgn="b"/>
                      <a:r>
                        <a:rPr lang="en-CA" sz="1100" b="1" i="0" u="none" strike="noStrike">
                          <a:solidFill>
                            <a:srgbClr val="FFFFFF"/>
                          </a:solidFill>
                          <a:effectLst/>
                          <a:latin typeface="Calibri" panose="020F0502020204030204" pitchFamily="34" charset="0"/>
                        </a:rPr>
                        <a:t># Monthly Occupancy - Villas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0.0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0.0</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60421861"/>
                  </a:ext>
                </a:extLst>
              </a:tr>
              <a:tr h="177323">
                <a:tc>
                  <a:txBody>
                    <a:bodyPr/>
                    <a:lstStyle/>
                    <a:p>
                      <a:pPr algn="l" fontAlgn="b"/>
                      <a:r>
                        <a:rPr lang="en-CA" sz="1100" b="0" i="0" u="none" strike="noStrike">
                          <a:solidFill>
                            <a:srgbClr val="000000"/>
                          </a:solidFill>
                          <a:effectLst/>
                          <a:latin typeface="Calibri" panose="020F0502020204030204" pitchFamily="34" charset="0"/>
                        </a:rPr>
                        <a:t>Admissions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6</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9</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9</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1000" b="0" i="0" u="none" strike="noStrike">
                          <a:solidFill>
                            <a:srgbClr val="000000"/>
                          </a:solidFill>
                          <a:effectLst/>
                          <a:latin typeface="Calibri" panose="020F0502020204030204" pitchFamily="34" charset="0"/>
                        </a:rPr>
                        <a:t>7</a:t>
                      </a:r>
                    </a:p>
                  </a:txBody>
                  <a:tcPr marL="6820" marR="6820" marT="6820"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65.0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5.4</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4126480701"/>
                  </a:ext>
                </a:extLst>
              </a:tr>
              <a:tr h="177323">
                <a:tc>
                  <a:txBody>
                    <a:bodyPr/>
                    <a:lstStyle/>
                    <a:p>
                      <a:pPr algn="l" fontAlgn="b"/>
                      <a:r>
                        <a:rPr lang="en-CA" sz="1100" b="0" i="0" u="none" strike="noStrike">
                          <a:solidFill>
                            <a:srgbClr val="000000"/>
                          </a:solidFill>
                          <a:effectLst/>
                          <a:latin typeface="Calibri" panose="020F0502020204030204" pitchFamily="34" charset="0"/>
                        </a:rPr>
                        <a:t>Discharges / Deaths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8</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9</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1000" b="0" i="0" u="none" strike="noStrike">
                          <a:solidFill>
                            <a:srgbClr val="000000"/>
                          </a:solidFill>
                          <a:effectLst/>
                          <a:latin typeface="Calibri" panose="020F0502020204030204" pitchFamily="34" charset="0"/>
                        </a:rPr>
                        <a:t>5</a:t>
                      </a:r>
                    </a:p>
                  </a:txBody>
                  <a:tcPr marL="6820" marR="6820" marT="6820"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55.0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4.6</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440767084"/>
                  </a:ext>
                </a:extLst>
              </a:tr>
              <a:tr h="177323">
                <a:tc>
                  <a:txBody>
                    <a:bodyPr/>
                    <a:lstStyle/>
                    <a:p>
                      <a:pPr algn="l" fontAlgn="b"/>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6</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7</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34.0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2.8</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119272912"/>
                  </a:ext>
                </a:extLst>
              </a:tr>
              <a:tr h="177323">
                <a:tc>
                  <a:txBody>
                    <a:bodyPr/>
                    <a:lstStyle/>
                    <a:p>
                      <a:pPr algn="l" fontAlgn="b"/>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6.0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0.5</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064645114"/>
                  </a:ext>
                </a:extLst>
              </a:tr>
              <a:tr h="177323">
                <a:tc>
                  <a:txBody>
                    <a:bodyPr/>
                    <a:lstStyle/>
                    <a:p>
                      <a:pPr algn="l" fontAlgn="b"/>
                      <a:r>
                        <a:rPr lang="en-CA" sz="1100" b="0" i="0" u="none" strike="noStrike">
                          <a:solidFill>
                            <a:srgbClr val="000000"/>
                          </a:solidFill>
                          <a:effectLst/>
                          <a:latin typeface="Calibri" panose="020F0502020204030204" pitchFamily="34" charset="0"/>
                        </a:rPr>
                        <a:t>Fire Drills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21.0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1.8</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171933226"/>
                  </a:ext>
                </a:extLst>
              </a:tr>
              <a:tr h="177323">
                <a:tc>
                  <a:txBody>
                    <a:bodyPr/>
                    <a:lstStyle/>
                    <a:p>
                      <a:pPr algn="l" fontAlgn="b"/>
                      <a:r>
                        <a:rPr lang="en-CA" sz="1100" b="0" i="0" u="none" strike="noStrike">
                          <a:solidFill>
                            <a:srgbClr val="000000"/>
                          </a:solidFill>
                          <a:effectLst/>
                          <a:latin typeface="Calibri" panose="020F0502020204030204" pitchFamily="34" charset="0"/>
                        </a:rPr>
                        <a:t>Critical Incidents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1.0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0.1</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598383863"/>
                  </a:ext>
                </a:extLst>
              </a:tr>
              <a:tr h="177323">
                <a:tc>
                  <a:txBody>
                    <a:bodyPr/>
                    <a:lstStyle/>
                    <a:p>
                      <a:pPr algn="l" fontAlgn="b"/>
                      <a:r>
                        <a:rPr lang="en-CA" sz="1100" b="0" i="0" u="none" strike="noStrike">
                          <a:solidFill>
                            <a:srgbClr val="000000"/>
                          </a:solidFill>
                          <a:effectLst/>
                          <a:latin typeface="Calibri" panose="020F0502020204030204" pitchFamily="34" charset="0"/>
                        </a:rPr>
                        <a:t>Legislative Inspections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2.0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0.2</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265346959"/>
                  </a:ext>
                </a:extLst>
              </a:tr>
              <a:tr h="177323">
                <a:tc>
                  <a:txBody>
                    <a:bodyPr/>
                    <a:lstStyle/>
                    <a:p>
                      <a:pPr algn="l" fontAlgn="b"/>
                      <a:r>
                        <a:rPr lang="en-CA" sz="1100" b="0" i="0" u="none" strike="noStrike">
                          <a:solidFill>
                            <a:srgbClr val="000000"/>
                          </a:solidFill>
                          <a:effectLst/>
                          <a:latin typeface="Calibri" panose="020F0502020204030204" pitchFamily="34" charset="0"/>
                        </a:rPr>
                        <a:t>Non-Compliance </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0.0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0.0</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039965490"/>
                  </a:ext>
                </a:extLst>
              </a:tr>
              <a:tr h="177323">
                <a:tc>
                  <a:txBody>
                    <a:bodyPr/>
                    <a:lstStyle/>
                    <a:p>
                      <a:pPr algn="l" fontAlgn="b"/>
                      <a:r>
                        <a:rPr lang="en-CA" sz="1100" b="0" i="0" u="none" strike="noStrike">
                          <a:solidFill>
                            <a:srgbClr val="000000"/>
                          </a:solidFill>
                          <a:effectLst/>
                          <a:latin typeface="Calibri" panose="020F0502020204030204" pitchFamily="34" charset="0"/>
                        </a:rPr>
                        <a:t>Expenditures over $25,000</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14.0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1.2</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262039842"/>
                  </a:ext>
                </a:extLst>
              </a:tr>
              <a:tr h="177323">
                <a:tc>
                  <a:txBody>
                    <a:bodyPr/>
                    <a:lstStyle/>
                    <a:p>
                      <a:pPr algn="l" fontAlgn="b"/>
                      <a:r>
                        <a:rPr lang="en-CA" sz="1100" b="0" i="0" u="none" strike="noStrike">
                          <a:solidFill>
                            <a:srgbClr val="000000"/>
                          </a:solidFill>
                          <a:effectLst/>
                          <a:latin typeface="Calibri" panose="020F0502020204030204" pitchFamily="34" charset="0"/>
                        </a:rPr>
                        <a:t>Employee Complaints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3.0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0.3</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790334388"/>
                  </a:ext>
                </a:extLst>
              </a:tr>
              <a:tr h="177323">
                <a:tc>
                  <a:txBody>
                    <a:bodyPr/>
                    <a:lstStyle/>
                    <a:p>
                      <a:pPr algn="l" fontAlgn="b"/>
                      <a:r>
                        <a:rPr lang="en-CA" sz="1100" b="0" i="0" u="none" strike="noStrike">
                          <a:solidFill>
                            <a:srgbClr val="000000"/>
                          </a:solidFill>
                          <a:effectLst/>
                          <a:latin typeface="Calibri" panose="020F0502020204030204" pitchFamily="34" charset="0"/>
                        </a:rPr>
                        <a:t>New Hires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9</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100" b="1" i="1" u="none" strike="noStrike">
                          <a:solidFill>
                            <a:srgbClr val="000000"/>
                          </a:solidFill>
                          <a:effectLst/>
                          <a:latin typeface="Calibri" panose="020F0502020204030204" pitchFamily="34" charset="0"/>
                        </a:rPr>
                        <a:t>42.0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a:solidFill>
                            <a:srgbClr val="000000"/>
                          </a:solidFill>
                          <a:effectLst/>
                          <a:latin typeface="Calibri" panose="020F0502020204030204" pitchFamily="34" charset="0"/>
                        </a:rPr>
                        <a:t>3.5</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4231134095"/>
                  </a:ext>
                </a:extLst>
              </a:tr>
              <a:tr h="177323">
                <a:tc>
                  <a:txBody>
                    <a:bodyPr/>
                    <a:lstStyle/>
                    <a:p>
                      <a:pPr algn="l" fontAlgn="b"/>
                      <a:r>
                        <a:rPr lang="en-CA" sz="1100" b="0" i="0" u="none" strike="noStrike">
                          <a:solidFill>
                            <a:srgbClr val="000000"/>
                          </a:solidFill>
                          <a:effectLst/>
                          <a:latin typeface="Calibri" panose="020F0502020204030204" pitchFamily="34" charset="0"/>
                        </a:rPr>
                        <a:t>Terminations</a:t>
                      </a:r>
                    </a:p>
                  </a:txBody>
                  <a:tcPr marL="6820" marR="6820" marT="6820" marB="0" anchor="b">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100" b="1" i="1" u="none" strike="noStrike">
                          <a:solidFill>
                            <a:srgbClr val="000000"/>
                          </a:solidFill>
                          <a:effectLst/>
                          <a:latin typeface="Calibri" panose="020F0502020204030204" pitchFamily="34" charset="0"/>
                        </a:rPr>
                        <a:t>26.0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tc>
                  <a:txBody>
                    <a:bodyPr/>
                    <a:lstStyle/>
                    <a:p>
                      <a:pPr algn="ctr" fontAlgn="b"/>
                      <a:r>
                        <a:rPr lang="en-CA" sz="1100" b="1" i="1" u="none" strike="noStrike" dirty="0">
                          <a:solidFill>
                            <a:srgbClr val="000000"/>
                          </a:solidFill>
                          <a:effectLst/>
                          <a:latin typeface="Calibri" panose="020F0502020204030204" pitchFamily="34" charset="0"/>
                        </a:rPr>
                        <a:t>2.2</a:t>
                      </a:r>
                    </a:p>
                  </a:txBody>
                  <a:tcPr marL="6820" marR="6820" marT="6820"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221650256"/>
                  </a:ext>
                </a:extLst>
              </a:tr>
            </a:tbl>
          </a:graphicData>
        </a:graphic>
      </p:graphicFrame>
    </p:spTree>
    <p:extLst>
      <p:ext uri="{BB962C8B-B14F-4D97-AF65-F5344CB8AC3E}">
        <p14:creationId xmlns:p14="http://schemas.microsoft.com/office/powerpoint/2010/main" val="286943120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943B21-1E71-43D4-9A5B-404DD04E7576}"/>
              </a:ext>
            </a:extLst>
          </p:cNvPr>
          <p:cNvPicPr>
            <a:picLocks noChangeAspect="1"/>
          </p:cNvPicPr>
          <p:nvPr/>
        </p:nvPicPr>
        <p:blipFill>
          <a:blip r:embed="rId2"/>
          <a:stretch>
            <a:fillRect/>
          </a:stretch>
        </p:blipFill>
        <p:spPr>
          <a:xfrm>
            <a:off x="972000" y="938855"/>
            <a:ext cx="7200000" cy="522277"/>
          </a:xfrm>
          <a:prstGeom prst="rect">
            <a:avLst/>
          </a:prstGeom>
        </p:spPr>
      </p:pic>
      <p:graphicFrame>
        <p:nvGraphicFramePr>
          <p:cNvPr id="4" name="Table 3">
            <a:extLst>
              <a:ext uri="{FF2B5EF4-FFF2-40B4-BE49-F238E27FC236}">
                <a16:creationId xmlns:a16="http://schemas.microsoft.com/office/drawing/2014/main" id="{82DCCCF5-D349-445B-B13F-700E48697CD4}"/>
              </a:ext>
            </a:extLst>
          </p:cNvPr>
          <p:cNvGraphicFramePr>
            <a:graphicFrameLocks noGrp="1"/>
          </p:cNvGraphicFramePr>
          <p:nvPr>
            <p:extLst>
              <p:ext uri="{D42A27DB-BD31-4B8C-83A1-F6EECF244321}">
                <p14:modId xmlns:p14="http://schemas.microsoft.com/office/powerpoint/2010/main" val="2089556909"/>
              </p:ext>
            </p:extLst>
          </p:nvPr>
        </p:nvGraphicFramePr>
        <p:xfrm>
          <a:off x="137161" y="1569720"/>
          <a:ext cx="8846820" cy="5288281"/>
        </p:xfrm>
        <a:graphic>
          <a:graphicData uri="http://schemas.openxmlformats.org/drawingml/2006/table">
            <a:tbl>
              <a:tblPr/>
              <a:tblGrid>
                <a:gridCol w="1731760">
                  <a:extLst>
                    <a:ext uri="{9D8B030D-6E8A-4147-A177-3AD203B41FA5}">
                      <a16:colId xmlns:a16="http://schemas.microsoft.com/office/drawing/2014/main" val="3772049317"/>
                    </a:ext>
                  </a:extLst>
                </a:gridCol>
                <a:gridCol w="663017">
                  <a:extLst>
                    <a:ext uri="{9D8B030D-6E8A-4147-A177-3AD203B41FA5}">
                      <a16:colId xmlns:a16="http://schemas.microsoft.com/office/drawing/2014/main" val="1909272677"/>
                    </a:ext>
                  </a:extLst>
                </a:gridCol>
                <a:gridCol w="6452043">
                  <a:extLst>
                    <a:ext uri="{9D8B030D-6E8A-4147-A177-3AD203B41FA5}">
                      <a16:colId xmlns:a16="http://schemas.microsoft.com/office/drawing/2014/main" val="2563023680"/>
                    </a:ext>
                  </a:extLst>
                </a:gridCol>
              </a:tblGrid>
              <a:tr h="268009">
                <a:tc>
                  <a:txBody>
                    <a:bodyPr/>
                    <a:lstStyle/>
                    <a:p>
                      <a:pPr algn="l" fontAlgn="ctr"/>
                      <a:r>
                        <a:rPr lang="en-CA" sz="800" b="1" i="0" u="none" strike="noStrike" dirty="0">
                          <a:solidFill>
                            <a:srgbClr val="FFFFFF"/>
                          </a:solidFill>
                          <a:effectLst/>
                          <a:latin typeface="Calibri" panose="020F0502020204030204" pitchFamily="34" charset="0"/>
                        </a:rPr>
                        <a:t>Fairview - Apt. - Indicators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700" b="1" i="0" u="none" strike="noStrike">
                          <a:solidFill>
                            <a:srgbClr val="FFFFFF"/>
                          </a:solidFill>
                          <a:effectLst/>
                          <a:latin typeface="Calibri" panose="020F0502020204030204" pitchFamily="34" charset="0"/>
                        </a:rPr>
                        <a:t>Nov. 2021</a:t>
                      </a:r>
                      <a:br>
                        <a:rPr lang="en-CA" sz="700" b="1" i="0" u="none" strike="noStrike">
                          <a:solidFill>
                            <a:srgbClr val="FFFFFF"/>
                          </a:solidFill>
                          <a:effectLst/>
                          <a:latin typeface="Calibri" panose="020F0502020204030204" pitchFamily="34" charset="0"/>
                        </a:rPr>
                      </a:br>
                      <a:r>
                        <a:rPr lang="en-CA" sz="700" b="1" i="0" u="none" strike="noStrike">
                          <a:solidFill>
                            <a:srgbClr val="FFFFFF"/>
                          </a:solidFill>
                          <a:effectLst/>
                          <a:latin typeface="Calibri" panose="020F0502020204030204" pitchFamily="34" charset="0"/>
                        </a:rPr>
                        <a:t>Number</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l" fontAlgn="ctr"/>
                      <a:r>
                        <a:rPr lang="en-CA" sz="700" b="1" i="0" u="none" strike="noStrike">
                          <a:solidFill>
                            <a:srgbClr val="FFFFFF"/>
                          </a:solidFill>
                          <a:effectLst/>
                          <a:latin typeface="Calibri" panose="020F0502020204030204" pitchFamily="34" charset="0"/>
                        </a:rPr>
                        <a:t>November 2021 Narrative</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2567418861"/>
                  </a:ext>
                </a:extLst>
              </a:tr>
              <a:tr h="125507">
                <a:tc>
                  <a:txBody>
                    <a:bodyPr/>
                    <a:lstStyle/>
                    <a:p>
                      <a:pPr algn="l" fontAlgn="ctr"/>
                      <a:r>
                        <a:rPr lang="en-CA" sz="600" b="1" i="0" u="none" strike="noStrike">
                          <a:solidFill>
                            <a:srgbClr val="FFFFFF"/>
                          </a:solidFill>
                          <a:effectLst/>
                          <a:latin typeface="Calibri" panose="020F0502020204030204" pitchFamily="34" charset="0"/>
                        </a:rPr>
                        <a:t># Monthly Occupancy - Suites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925995378"/>
                  </a:ext>
                </a:extLst>
              </a:tr>
              <a:tr h="125507">
                <a:tc>
                  <a:txBody>
                    <a:bodyPr/>
                    <a:lstStyle/>
                    <a:p>
                      <a:pPr algn="l" fontAlgn="ctr"/>
                      <a:r>
                        <a:rPr lang="en-CA" sz="600" b="1" i="0" u="none" strike="noStrike">
                          <a:solidFill>
                            <a:srgbClr val="FFFFFF"/>
                          </a:solidFill>
                          <a:effectLst/>
                          <a:latin typeface="Calibri" panose="020F0502020204030204" pitchFamily="34" charset="0"/>
                        </a:rPr>
                        <a:t># Monthly Occupancy - Apt.</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5</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it-IT" sz="600" b="0" i="0" u="none" strike="noStrike">
                          <a:solidFill>
                            <a:srgbClr val="000000"/>
                          </a:solidFill>
                          <a:effectLst/>
                          <a:latin typeface="Calibri" panose="020F0502020204030204" pitchFamily="34" charset="0"/>
                        </a:rPr>
                        <a:t>FA 313 - Rented Dec 1st; FA 401; FA 706; FA 716; FA 804</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429660521"/>
                  </a:ext>
                </a:extLst>
              </a:tr>
              <a:tr h="125507">
                <a:tc>
                  <a:txBody>
                    <a:bodyPr/>
                    <a:lstStyle/>
                    <a:p>
                      <a:pPr algn="l" fontAlgn="ctr"/>
                      <a:r>
                        <a:rPr lang="en-CA" sz="600" b="1" i="0" u="none" strike="noStrike">
                          <a:solidFill>
                            <a:srgbClr val="FFFFFF"/>
                          </a:solidFill>
                          <a:effectLst/>
                          <a:latin typeface="Calibri" panose="020F0502020204030204" pitchFamily="34" charset="0"/>
                        </a:rPr>
                        <a:t># Monthly Occupancy - Court</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305907274"/>
                  </a:ext>
                </a:extLst>
              </a:tr>
              <a:tr h="125507">
                <a:tc>
                  <a:txBody>
                    <a:bodyPr/>
                    <a:lstStyle/>
                    <a:p>
                      <a:pPr algn="l" fontAlgn="ctr"/>
                      <a:r>
                        <a:rPr lang="en-CA" sz="600" b="1" i="0" u="none" strike="noStrike">
                          <a:solidFill>
                            <a:srgbClr val="FFFFFF"/>
                          </a:solidFill>
                          <a:effectLst/>
                          <a:latin typeface="Calibri" panose="020F0502020204030204" pitchFamily="34" charset="0"/>
                        </a:rPr>
                        <a:t># Monthly Occupancy - School</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1</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PSA 102 - Rented for Dec 6th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822749713"/>
                  </a:ext>
                </a:extLst>
              </a:tr>
              <a:tr h="125507">
                <a:tc>
                  <a:txBody>
                    <a:bodyPr/>
                    <a:lstStyle/>
                    <a:p>
                      <a:pPr algn="l" fontAlgn="ctr"/>
                      <a:r>
                        <a:rPr lang="en-CA" sz="600" b="1" i="0" u="none" strike="noStrike">
                          <a:solidFill>
                            <a:srgbClr val="FFFFFF"/>
                          </a:solidFill>
                          <a:effectLst/>
                          <a:latin typeface="Calibri" panose="020F0502020204030204" pitchFamily="34" charset="0"/>
                        </a:rPr>
                        <a:t># Monthly Occupancy - Villas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381356531"/>
                  </a:ext>
                </a:extLst>
              </a:tr>
              <a:tr h="502027">
                <a:tc>
                  <a:txBody>
                    <a:bodyPr/>
                    <a:lstStyle/>
                    <a:p>
                      <a:pPr algn="l" fontAlgn="ctr"/>
                      <a:r>
                        <a:rPr lang="en-CA" sz="600" b="0" i="0" u="none" strike="noStrike">
                          <a:solidFill>
                            <a:srgbClr val="000000"/>
                          </a:solidFill>
                          <a:effectLst/>
                          <a:latin typeface="Calibri" panose="020F0502020204030204" pitchFamily="34" charset="0"/>
                        </a:rPr>
                        <a:t>Admissions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t"/>
                      <a:r>
                        <a:rPr lang="en-CA" sz="600" b="0" i="0" u="none" strike="noStrike">
                          <a:solidFill>
                            <a:srgbClr val="000000"/>
                          </a:solidFill>
                          <a:effectLst/>
                          <a:latin typeface="Calibri" panose="020F0502020204030204" pitchFamily="34" charset="0"/>
                        </a:rPr>
                        <a:t>7</a:t>
                      </a:r>
                    </a:p>
                  </a:txBody>
                  <a:tcPr marL="4476" marR="4476" marT="4476"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4 at Fairview Apartments:  All on 01 November</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3 at Fairview Suites: November 13, 22 and 27 2021</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Vacancy loss: FS 206 (13 days vacancy loss); FS 308 (12 days vacancy loss); FS 310 (0 vacancy loss); FS 311 (17 days vacancy loss)</a:t>
                      </a:r>
                      <a:br>
                        <a:rPr lang="en-US" sz="600" b="0" i="0" u="none" strike="noStrike">
                          <a:solidFill>
                            <a:srgbClr val="000000"/>
                          </a:solidFill>
                          <a:effectLst/>
                          <a:latin typeface="Calibri" panose="020F0502020204030204" pitchFamily="34" charset="0"/>
                        </a:rPr>
                      </a:br>
                      <a:endParaRPr lang="en-US" sz="600" b="0" i="0" u="none" strike="noStrike">
                        <a:solidFill>
                          <a:srgbClr val="000000"/>
                        </a:solidFill>
                        <a:effectLst/>
                        <a:latin typeface="Calibri" panose="020F0502020204030204" pitchFamily="34" charset="0"/>
                      </a:endParaRP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524909945"/>
                  </a:ext>
                </a:extLst>
              </a:tr>
              <a:tr h="376520">
                <a:tc>
                  <a:txBody>
                    <a:bodyPr/>
                    <a:lstStyle/>
                    <a:p>
                      <a:pPr algn="l" fontAlgn="ctr"/>
                      <a:r>
                        <a:rPr lang="en-CA" sz="600" b="0" i="0" u="none" strike="noStrike">
                          <a:solidFill>
                            <a:srgbClr val="000000"/>
                          </a:solidFill>
                          <a:effectLst/>
                          <a:latin typeface="Calibri" panose="020F0502020204030204" pitchFamily="34" charset="0"/>
                        </a:rPr>
                        <a:t>Discharges / Deaths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t"/>
                      <a:r>
                        <a:rPr lang="en-CA" sz="600" b="0" i="0" u="none" strike="noStrike">
                          <a:solidFill>
                            <a:srgbClr val="000000"/>
                          </a:solidFill>
                          <a:effectLst/>
                          <a:latin typeface="Calibri" panose="020F0502020204030204" pitchFamily="34" charset="0"/>
                        </a:rPr>
                        <a:t>5</a:t>
                      </a:r>
                    </a:p>
                  </a:txBody>
                  <a:tcPr marL="4476" marR="4476" marT="4476" marB="0">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600" b="0" i="0" u="none" strike="noStrike">
                          <a:solidFill>
                            <a:srgbClr val="000000"/>
                          </a:solidFill>
                          <a:effectLst/>
                          <a:latin typeface="Calibri" panose="020F0502020204030204" pitchFamily="34" charset="0"/>
                        </a:rPr>
                        <a:t>4 at Fairview Apartments: November 19, 20, 30 (x2) 2021; 2 moved to Suites</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1 at Fairview Court Apartments: November 30 2021</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4 at Fairview Suites: November 1, 16, 20 and 27 2021 - 1 moved to LTC; 1 deceased; 1 moved back with family (language barrier)</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430651637"/>
                  </a:ext>
                </a:extLst>
              </a:tr>
              <a:tr h="125507">
                <a:tc>
                  <a:txBody>
                    <a:bodyPr/>
                    <a:lstStyle/>
                    <a:p>
                      <a:pPr algn="l" fontAlgn="ctr"/>
                      <a:r>
                        <a:rPr lang="en-CA" sz="600" b="0" i="0" u="none" strike="noStrike">
                          <a:solidFill>
                            <a:srgbClr val="000000"/>
                          </a:solidFill>
                          <a:effectLst/>
                          <a:latin typeface="Calibri" panose="020F0502020204030204" pitchFamily="34" charset="0"/>
                        </a:rPr>
                        <a:t>Complaints (</a:t>
                      </a:r>
                      <a:r>
                        <a:rPr lang="en-CA" sz="600" b="0" i="1" u="none" strike="noStrike">
                          <a:solidFill>
                            <a:srgbClr val="000000"/>
                          </a:solidFill>
                          <a:effectLst/>
                          <a:latin typeface="Calibri" panose="020F0502020204030204" pitchFamily="34" charset="0"/>
                        </a:rPr>
                        <a:t>Resident</a:t>
                      </a:r>
                      <a:r>
                        <a:rPr lang="en-CA" sz="600" b="0" i="0" u="none" strike="noStrike">
                          <a:solidFill>
                            <a:srgbClr val="000000"/>
                          </a:solidFill>
                          <a:effectLst/>
                          <a:latin typeface="Calibri" panose="020F0502020204030204" pitchFamily="34" charset="0"/>
                        </a:rPr>
                        <a:t>)</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2</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600" b="0" i="0" u="none" strike="noStrike">
                          <a:solidFill>
                            <a:srgbClr val="000000"/>
                          </a:solidFill>
                          <a:effectLst/>
                          <a:latin typeface="Calibri" panose="020F0502020204030204" pitchFamily="34" charset="0"/>
                        </a:rPr>
                        <a:t>FA 818 - Mice complaint; FA 217 - noise complaint about FA 317</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4221235605"/>
                  </a:ext>
                </a:extLst>
              </a:tr>
              <a:tr h="125507">
                <a:tc>
                  <a:txBody>
                    <a:bodyPr/>
                    <a:lstStyle/>
                    <a:p>
                      <a:pPr algn="l" fontAlgn="ctr"/>
                      <a:r>
                        <a:rPr lang="en-CA" sz="600" b="0" i="0" u="none" strike="noStrike">
                          <a:solidFill>
                            <a:srgbClr val="000000"/>
                          </a:solidFill>
                          <a:effectLst/>
                          <a:latin typeface="Calibri" panose="020F0502020204030204" pitchFamily="34" charset="0"/>
                        </a:rPr>
                        <a:t>Code Training (</a:t>
                      </a:r>
                      <a:r>
                        <a:rPr lang="en-CA" sz="500" b="0" i="1" u="none" strike="noStrike">
                          <a:solidFill>
                            <a:srgbClr val="000000"/>
                          </a:solidFill>
                          <a:effectLst/>
                          <a:latin typeface="Calibri" panose="020F0502020204030204" pitchFamily="34" charset="0"/>
                        </a:rPr>
                        <a:t>name codes</a:t>
                      </a:r>
                      <a:r>
                        <a:rPr lang="en-CA" sz="600" b="0" i="0" u="none" strike="noStrike">
                          <a:solidFill>
                            <a:srgbClr val="000000"/>
                          </a:solidFill>
                          <a:effectLst/>
                          <a:latin typeface="Calibri" panose="020F0502020204030204" pitchFamily="34" charset="0"/>
                        </a:rPr>
                        <a:t>)</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562163485"/>
                  </a:ext>
                </a:extLst>
              </a:tr>
              <a:tr h="125507">
                <a:tc>
                  <a:txBody>
                    <a:bodyPr/>
                    <a:lstStyle/>
                    <a:p>
                      <a:pPr algn="l" fontAlgn="ctr"/>
                      <a:r>
                        <a:rPr lang="en-CA" sz="600" b="0" i="0" u="none" strike="noStrike">
                          <a:solidFill>
                            <a:srgbClr val="000000"/>
                          </a:solidFill>
                          <a:effectLst/>
                          <a:latin typeface="Calibri" panose="020F0502020204030204" pitchFamily="34" charset="0"/>
                        </a:rPr>
                        <a:t>Fire Drills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600" b="0" i="0" u="none" strike="noStrike">
                          <a:solidFill>
                            <a:srgbClr val="000000"/>
                          </a:solidFill>
                          <a:effectLst/>
                          <a:latin typeface="Calibri" panose="020F0502020204030204" pitchFamily="34" charset="0"/>
                        </a:rPr>
                        <a:t>Suites: 26 November</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485815572"/>
                  </a:ext>
                </a:extLst>
              </a:tr>
              <a:tr h="125507">
                <a:tc>
                  <a:txBody>
                    <a:bodyPr/>
                    <a:lstStyle/>
                    <a:p>
                      <a:pPr algn="l" fontAlgn="ctr"/>
                      <a:r>
                        <a:rPr lang="en-CA" sz="600" b="0" i="0" u="none" strike="noStrike">
                          <a:solidFill>
                            <a:srgbClr val="000000"/>
                          </a:solidFill>
                          <a:effectLst/>
                          <a:latin typeface="Calibri" panose="020F0502020204030204" pitchFamily="34" charset="0"/>
                        </a:rPr>
                        <a:t>Critical Incidents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348180958"/>
                  </a:ext>
                </a:extLst>
              </a:tr>
              <a:tr h="125507">
                <a:tc>
                  <a:txBody>
                    <a:bodyPr/>
                    <a:lstStyle/>
                    <a:p>
                      <a:pPr algn="l" fontAlgn="ctr"/>
                      <a:r>
                        <a:rPr lang="en-CA" sz="600" b="0" i="0" u="none" strike="noStrike">
                          <a:solidFill>
                            <a:srgbClr val="000000"/>
                          </a:solidFill>
                          <a:effectLst/>
                          <a:latin typeface="Calibri" panose="020F0502020204030204" pitchFamily="34" charset="0"/>
                        </a:rPr>
                        <a:t>Legislative Inspections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600" b="0" i="0" u="none" strike="noStrike">
                          <a:solidFill>
                            <a:srgbClr val="000000"/>
                          </a:solidFill>
                          <a:effectLst/>
                          <a:latin typeface="Calibri" panose="020F0502020204030204" pitchFamily="34" charset="0"/>
                        </a:rPr>
                        <a:t>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4034889307"/>
                  </a:ext>
                </a:extLst>
              </a:tr>
              <a:tr h="125507">
                <a:tc>
                  <a:txBody>
                    <a:bodyPr/>
                    <a:lstStyle/>
                    <a:p>
                      <a:pPr algn="l" fontAlgn="ctr"/>
                      <a:r>
                        <a:rPr lang="en-CA" sz="600" b="0" i="0" u="none" strike="noStrike">
                          <a:solidFill>
                            <a:srgbClr val="000000"/>
                          </a:solidFill>
                          <a:effectLst/>
                          <a:latin typeface="Calibri" panose="020F0502020204030204" pitchFamily="34" charset="0"/>
                        </a:rPr>
                        <a:t>Non-Compliance </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287627990"/>
                  </a:ext>
                </a:extLst>
              </a:tr>
              <a:tr h="125507">
                <a:tc>
                  <a:txBody>
                    <a:bodyPr/>
                    <a:lstStyle/>
                    <a:p>
                      <a:pPr algn="l" fontAlgn="ctr"/>
                      <a:r>
                        <a:rPr lang="en-CA" sz="600" b="0" i="0" u="none" strike="noStrike">
                          <a:solidFill>
                            <a:srgbClr val="000000"/>
                          </a:solidFill>
                          <a:effectLst/>
                          <a:latin typeface="Calibri" panose="020F0502020204030204" pitchFamily="34" charset="0"/>
                        </a:rPr>
                        <a:t>Expenditures over $25,000</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1</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Windows for Fairview Suites (second wave; 15 windows) - invoice to be processed in December</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501965491"/>
                  </a:ext>
                </a:extLst>
              </a:tr>
              <a:tr h="125507">
                <a:tc>
                  <a:txBody>
                    <a:bodyPr/>
                    <a:lstStyle/>
                    <a:p>
                      <a:pPr algn="l" fontAlgn="ctr"/>
                      <a:r>
                        <a:rPr lang="en-CA" sz="600" b="0" i="0" u="none" strike="noStrike">
                          <a:solidFill>
                            <a:srgbClr val="000000"/>
                          </a:solidFill>
                          <a:effectLst/>
                          <a:latin typeface="Calibri" panose="020F0502020204030204" pitchFamily="34" charset="0"/>
                        </a:rPr>
                        <a:t>Employee Complaints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303698543"/>
                  </a:ext>
                </a:extLst>
              </a:tr>
              <a:tr h="125507">
                <a:tc>
                  <a:txBody>
                    <a:bodyPr/>
                    <a:lstStyle/>
                    <a:p>
                      <a:pPr algn="l" fontAlgn="ctr"/>
                      <a:r>
                        <a:rPr lang="en-CA" sz="600" b="0" i="0" u="none" strike="noStrike">
                          <a:solidFill>
                            <a:srgbClr val="000000"/>
                          </a:solidFill>
                          <a:effectLst/>
                          <a:latin typeface="Calibri" panose="020F0502020204030204" pitchFamily="34" charset="0"/>
                        </a:rPr>
                        <a:t>New Hires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2</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Suites: 1 part-time housekeeper; 1 part-time personal support worker (PSW)</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376166769"/>
                  </a:ext>
                </a:extLst>
              </a:tr>
              <a:tr h="125507">
                <a:tc>
                  <a:txBody>
                    <a:bodyPr/>
                    <a:lstStyle/>
                    <a:p>
                      <a:pPr algn="l" fontAlgn="ctr"/>
                      <a:r>
                        <a:rPr lang="en-CA" sz="600" b="0" i="0" u="none" strike="noStrike">
                          <a:solidFill>
                            <a:srgbClr val="000000"/>
                          </a:solidFill>
                          <a:effectLst/>
                          <a:latin typeface="Calibri" panose="020F0502020204030204" pitchFamily="34" charset="0"/>
                        </a:rPr>
                        <a:t>Terminations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76" marR="4476" marT="4476"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76" marR="4476" marT="4476"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644248782"/>
                  </a:ext>
                </a:extLst>
              </a:tr>
              <a:tr h="125507">
                <a:tc>
                  <a:txBody>
                    <a:bodyPr/>
                    <a:lstStyle/>
                    <a:p>
                      <a:pPr algn="l" fontAlgn="ctr"/>
                      <a:r>
                        <a:rPr lang="en-CA" sz="600" b="1" i="0" u="none" strike="noStrike">
                          <a:solidFill>
                            <a:srgbClr val="000000"/>
                          </a:solidFill>
                          <a:effectLst/>
                          <a:latin typeface="Calibri" panose="020F0502020204030204" pitchFamily="34" charset="0"/>
                        </a:rPr>
                        <a:t>Successes/Challenges/Events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600" b="0" i="0" u="none" strike="noStrike">
                          <a:solidFill>
                            <a:srgbClr val="000000"/>
                          </a:solidFill>
                          <a:effectLst/>
                          <a:latin typeface="Calibri" panose="020F0502020204030204" pitchFamily="34" charset="0"/>
                        </a:rPr>
                        <a:t> </a:t>
                      </a:r>
                    </a:p>
                  </a:txBody>
                  <a:tcPr marL="4476" marR="4476" marT="4476"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b"/>
                      <a:r>
                        <a:rPr lang="en-CA" sz="600" b="0" i="0" u="none" strike="noStrike">
                          <a:solidFill>
                            <a:srgbClr val="000000"/>
                          </a:solidFill>
                          <a:effectLst/>
                          <a:latin typeface="Calibri" panose="020F0502020204030204" pitchFamily="34" charset="0"/>
                        </a:rPr>
                        <a:t> </a:t>
                      </a:r>
                    </a:p>
                  </a:txBody>
                  <a:tcPr marL="4476" marR="4476" marT="4476" marB="0" anchor="b">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460641528"/>
                  </a:ext>
                </a:extLst>
              </a:tr>
              <a:tr h="878547">
                <a:tc>
                  <a:txBody>
                    <a:bodyPr/>
                    <a:lstStyle/>
                    <a:p>
                      <a:pPr algn="r" fontAlgn="ctr"/>
                      <a:r>
                        <a:rPr lang="en-CA" sz="600" b="1" i="0" u="none" strike="noStrike">
                          <a:solidFill>
                            <a:srgbClr val="000000"/>
                          </a:solidFill>
                          <a:effectLst/>
                          <a:latin typeface="Calibri" panose="020F0502020204030204" pitchFamily="34" charset="0"/>
                        </a:rPr>
                        <a:t>Success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600" b="0" i="0" u="none" strike="noStrike">
                          <a:solidFill>
                            <a:srgbClr val="000000"/>
                          </a:solidFill>
                          <a:effectLst/>
                          <a:latin typeface="Calibri" panose="020F0502020204030204" pitchFamily="34" charset="0"/>
                        </a:rPr>
                        <a:t> </a:t>
                      </a:r>
                    </a:p>
                  </a:txBody>
                  <a:tcPr marL="4476" marR="4476" marT="4476"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t"/>
                      <a:r>
                        <a:rPr lang="en-US" sz="600" b="0" i="0" u="none" strike="noStrike">
                          <a:solidFill>
                            <a:srgbClr val="000000"/>
                          </a:solidFill>
                          <a:effectLst/>
                          <a:latin typeface="Calibri" panose="020F0502020204030204" pitchFamily="34" charset="0"/>
                        </a:rPr>
                        <a:t>Sucessful program events in the newly improved Auditorium, PSA 102 rented, 3rd dose clinc for the Fairview Apartment and Villa tenants, </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Fob installed on the fitness room door to allow for improved access and monitoring</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7 team members from FSC participated in fire extingushier training (23 November)</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Suites: Residents are very happy with their new windows that have been installed. Prepared sitting room for family bookings for Christmas gatherings (now cancelled). </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Home &amp; Community: HCCSS approached us to support 2 high-needs clients outside our current geography as all other service providers and overflow were unable to support, putting these individuals at risk. Both accepted onto service. </a:t>
                      </a:r>
                    </a:p>
                  </a:txBody>
                  <a:tcPr marL="4476" marR="4476" marT="4476"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006898162"/>
                  </a:ext>
                </a:extLst>
              </a:tr>
              <a:tr h="627533">
                <a:tc>
                  <a:txBody>
                    <a:bodyPr/>
                    <a:lstStyle/>
                    <a:p>
                      <a:pPr algn="r" fontAlgn="ctr"/>
                      <a:r>
                        <a:rPr lang="en-CA" sz="600" b="1" i="0" u="none" strike="noStrike">
                          <a:solidFill>
                            <a:srgbClr val="000000"/>
                          </a:solidFill>
                          <a:effectLst/>
                          <a:latin typeface="Calibri" panose="020F0502020204030204" pitchFamily="34" charset="0"/>
                        </a:rPr>
                        <a:t>Challenge</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600" b="0" i="0" u="none" strike="noStrike">
                          <a:solidFill>
                            <a:srgbClr val="000000"/>
                          </a:solidFill>
                          <a:effectLst/>
                          <a:latin typeface="Calibri" panose="020F0502020204030204" pitchFamily="34" charset="0"/>
                        </a:rPr>
                        <a:t> </a:t>
                      </a:r>
                    </a:p>
                  </a:txBody>
                  <a:tcPr marL="4476" marR="4476" marT="4476"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t"/>
                      <a:r>
                        <a:rPr lang="en-US" sz="600" b="0" i="0" u="none" strike="noStrike">
                          <a:solidFill>
                            <a:srgbClr val="000000"/>
                          </a:solidFill>
                          <a:effectLst/>
                          <a:latin typeface="Calibri" panose="020F0502020204030204" pitchFamily="34" charset="0"/>
                        </a:rPr>
                        <a:t>Have reached a 50% turnover rate in FS - difficult to continue finding qualified applicants; 1 recently denied due to level of care. </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Pool repair timeline resulting in prolonged closure and disruption of membership services </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Rental calculations for the year 2022: many tenants are having trouble locating the correct documentation</a:t>
                      </a:r>
                      <a:br>
                        <a:rPr lang="en-US" sz="600" b="0" i="0" u="none" strike="noStrike">
                          <a:solidFill>
                            <a:srgbClr val="000000"/>
                          </a:solidFill>
                          <a:effectLst/>
                          <a:latin typeface="Calibri" panose="020F0502020204030204" pitchFamily="34" charset="0"/>
                        </a:rPr>
                      </a:br>
                      <a:r>
                        <a:rPr lang="en-US" sz="600" b="0" i="0" u="none" strike="noStrike">
                          <a:solidFill>
                            <a:srgbClr val="000000"/>
                          </a:solidFill>
                          <a:effectLst/>
                          <a:latin typeface="Calibri" panose="020F0502020204030204" pitchFamily="34" charset="0"/>
                        </a:rPr>
                        <a:t>Suites: Increase in responsive behaviours, requiring extensive monitoring and follow up (i.e. Behavioural support interventions and 1:1 staffing). Home &amp; Community: Increased complexity of care coordination for community clients requiring lift support. </a:t>
                      </a:r>
                    </a:p>
                  </a:txBody>
                  <a:tcPr marL="4476" marR="4476" marT="4476"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201810361"/>
                  </a:ext>
                </a:extLst>
              </a:tr>
              <a:tr h="627533">
                <a:tc>
                  <a:txBody>
                    <a:bodyPr/>
                    <a:lstStyle/>
                    <a:p>
                      <a:pPr algn="r" fontAlgn="ctr"/>
                      <a:r>
                        <a:rPr lang="en-CA" sz="600" b="1" i="0" u="none" strike="noStrike">
                          <a:solidFill>
                            <a:srgbClr val="000000"/>
                          </a:solidFill>
                          <a:effectLst/>
                          <a:latin typeface="Calibri" panose="020F0502020204030204" pitchFamily="34" charset="0"/>
                        </a:rPr>
                        <a:t>Events</a:t>
                      </a:r>
                    </a:p>
                  </a:txBody>
                  <a:tcPr marL="4476" marR="4476" marT="4476"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600" b="0" i="0" u="none" strike="noStrike">
                          <a:solidFill>
                            <a:srgbClr val="000000"/>
                          </a:solidFill>
                          <a:effectLst/>
                          <a:latin typeface="Calibri" panose="020F0502020204030204" pitchFamily="34" charset="0"/>
                        </a:rPr>
                        <a:t> </a:t>
                      </a:r>
                    </a:p>
                  </a:txBody>
                  <a:tcPr marL="4476" marR="4476" marT="4476"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l" fontAlgn="t"/>
                      <a:r>
                        <a:rPr lang="en-US" sz="600" b="0" i="0" u="none" strike="noStrike" dirty="0">
                          <a:solidFill>
                            <a:srgbClr val="000000"/>
                          </a:solidFill>
                          <a:effectLst/>
                          <a:latin typeface="Calibri" panose="020F0502020204030204" pitchFamily="34" charset="0"/>
                        </a:rPr>
                        <a:t>17 November: Leadership Day </a:t>
                      </a:r>
                      <a:br>
                        <a:rPr lang="en-US" sz="600" b="0" i="0" u="none" strike="noStrike" dirty="0">
                          <a:solidFill>
                            <a:srgbClr val="000000"/>
                          </a:solidFill>
                          <a:effectLst/>
                          <a:latin typeface="Calibri" panose="020F0502020204030204" pitchFamily="34" charset="0"/>
                        </a:rPr>
                      </a:br>
                      <a:r>
                        <a:rPr lang="en-US" sz="600" b="0" i="0" u="none" strike="noStrike" dirty="0">
                          <a:solidFill>
                            <a:srgbClr val="000000"/>
                          </a:solidFill>
                          <a:effectLst/>
                          <a:latin typeface="Calibri" panose="020F0502020204030204" pitchFamily="34" charset="0"/>
                        </a:rPr>
                        <a:t>Successful series of community engagement conversations in all buildings on 18 &amp; 19 November; </a:t>
                      </a:r>
                      <a:br>
                        <a:rPr lang="en-US" sz="600" b="0" i="0" u="none" strike="noStrike" dirty="0">
                          <a:solidFill>
                            <a:srgbClr val="000000"/>
                          </a:solidFill>
                          <a:effectLst/>
                          <a:latin typeface="Calibri" panose="020F0502020204030204" pitchFamily="34" charset="0"/>
                        </a:rPr>
                      </a:br>
                      <a:r>
                        <a:rPr lang="en-US" sz="600" b="0" i="0" u="none" strike="noStrike" dirty="0">
                          <a:solidFill>
                            <a:srgbClr val="000000"/>
                          </a:solidFill>
                          <a:effectLst/>
                          <a:latin typeface="Calibri" panose="020F0502020204030204" pitchFamily="34" charset="0"/>
                        </a:rPr>
                        <a:t>Christmas decorating across the campus</a:t>
                      </a:r>
                      <a:br>
                        <a:rPr lang="en-US" sz="600" b="0" i="0" u="none" strike="noStrike" dirty="0">
                          <a:solidFill>
                            <a:srgbClr val="000000"/>
                          </a:solidFill>
                          <a:effectLst/>
                          <a:latin typeface="Calibri" panose="020F0502020204030204" pitchFamily="34" charset="0"/>
                        </a:rPr>
                      </a:br>
                      <a:r>
                        <a:rPr lang="en-US" sz="600" b="0" i="0" u="none" strike="noStrike" dirty="0">
                          <a:solidFill>
                            <a:srgbClr val="000000"/>
                          </a:solidFill>
                          <a:effectLst/>
                          <a:latin typeface="Calibri" panose="020F0502020204030204" pitchFamily="34" charset="0"/>
                        </a:rPr>
                        <a:t>Home &amp; Community: Supported the COVID/FLU clinic for apartments, including many on service and began conversations on expanding the program, pending a approval from HCCSS. </a:t>
                      </a:r>
                    </a:p>
                  </a:txBody>
                  <a:tcPr marL="4476" marR="4476" marT="4476" marB="0">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81096677"/>
                  </a:ext>
                </a:extLst>
              </a:tr>
            </a:tbl>
          </a:graphicData>
        </a:graphic>
      </p:graphicFrame>
    </p:spTree>
    <p:extLst>
      <p:ext uri="{BB962C8B-B14F-4D97-AF65-F5344CB8AC3E}">
        <p14:creationId xmlns:p14="http://schemas.microsoft.com/office/powerpoint/2010/main" val="3508733380"/>
      </p:ext>
    </p:extLst>
  </p:cSld>
  <p:clrMapOvr>
    <a:masterClrMapping/>
  </p:clrMapOvr>
  <p:transition spd="slow">
    <p:push dir="u"/>
  </p:transition>
</p:sld>
</file>

<file path=ppt/theme/theme1.xml><?xml version="1.0" encoding="utf-8"?>
<a:theme xmlns:a="http://schemas.openxmlformats.org/drawingml/2006/main" name="Office Theme">
  <a:themeElements>
    <a:clrScheme name="Fairview &amp; Parkwood Mennonite Homes">
      <a:dk1>
        <a:sysClr val="windowText" lastClr="000000"/>
      </a:dk1>
      <a:lt1>
        <a:sysClr val="window" lastClr="FFFFFF"/>
      </a:lt1>
      <a:dk2>
        <a:srgbClr val="444444"/>
      </a:dk2>
      <a:lt2>
        <a:srgbClr val="82BDDD"/>
      </a:lt2>
      <a:accent1>
        <a:srgbClr val="CF5A0B"/>
      </a:accent1>
      <a:accent2>
        <a:srgbClr val="AFBF76"/>
      </a:accent2>
      <a:accent3>
        <a:srgbClr val="82BDDD"/>
      </a:accent3>
      <a:accent4>
        <a:srgbClr val="444444"/>
      </a:accent4>
      <a:accent5>
        <a:srgbClr val="CF5A0B"/>
      </a:accent5>
      <a:accent6>
        <a:srgbClr val="AFBF76"/>
      </a:accent6>
      <a:hlink>
        <a:srgbClr val="444444"/>
      </a:hlink>
      <a:folHlink>
        <a:srgbClr val="CF5A0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12252</TotalTime>
  <Words>1626</Words>
  <Application>Microsoft Office PowerPoint</Application>
  <PresentationFormat>On-screen Show (4:3)</PresentationFormat>
  <Paragraphs>607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Office Theme</vt:lpstr>
      <vt:lpstr>PowerPoint Presentation</vt:lpstr>
      <vt:lpstr>PowerPoint Presentation</vt:lpstr>
      <vt:lpstr>PowerPoint Presentation</vt:lpstr>
      <vt:lpstr>PowerPoint Presentation</vt:lpstr>
    </vt:vector>
  </TitlesOfParts>
  <Company>MarsPh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Stella Ruza</dc:creator>
  <cp:lastModifiedBy>Alex Normandeau</cp:lastModifiedBy>
  <cp:revision>471</cp:revision>
  <cp:lastPrinted>2021-11-18T19:05:36Z</cp:lastPrinted>
  <dcterms:created xsi:type="dcterms:W3CDTF">2013-03-14T15:42:44Z</dcterms:created>
  <dcterms:modified xsi:type="dcterms:W3CDTF">2021-12-20T23:20:55Z</dcterms:modified>
</cp:coreProperties>
</file>