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430" r:id="rId2"/>
    <p:sldId id="440" r:id="rId3"/>
    <p:sldId id="439" r:id="rId4"/>
    <p:sldId id="435" r:id="rId5"/>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64953C1-ABD7-4CFB-969C-2937D7E55DE6}">
          <p14:sldIdLst>
            <p14:sldId id="430"/>
            <p14:sldId id="440"/>
            <p14:sldId id="439"/>
            <p14:sldId id="43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croix" initials="C" lastIdx="9" clrIdx="0">
    <p:extLst>
      <p:ext uri="{19B8F6BF-5375-455C-9EA6-DF929625EA0E}">
        <p15:presenceInfo xmlns:p15="http://schemas.microsoft.com/office/powerpoint/2012/main" userId="CLacroix"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FBF76"/>
    <a:srgbClr val="82BDDD"/>
    <a:srgbClr val="8244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10" autoAdjust="0"/>
    <p:restoredTop sz="94249" autoAdjust="0"/>
  </p:normalViewPr>
  <p:slideViewPr>
    <p:cSldViewPr snapToGrid="0" snapToObjects="1">
      <p:cViewPr varScale="1">
        <p:scale>
          <a:sx n="86" d="100"/>
          <a:sy n="86" d="100"/>
        </p:scale>
        <p:origin x="1315"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25" d="100"/>
          <a:sy n="125" d="100"/>
        </p:scale>
        <p:origin x="1206" y="-213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2866" tIns="46433" rIns="92866" bIns="46433" rtlCol="0"/>
          <a:lstStyle>
            <a:lvl1pPr algn="l">
              <a:defRPr sz="1200"/>
            </a:lvl1pPr>
          </a:lstStyle>
          <a:p>
            <a:endParaRPr lang="en-US" dirty="0"/>
          </a:p>
        </p:txBody>
      </p:sp>
      <p:sp>
        <p:nvSpPr>
          <p:cNvPr id="3" name="Date Placeholder 2"/>
          <p:cNvSpPr>
            <a:spLocks noGrp="1"/>
          </p:cNvSpPr>
          <p:nvPr>
            <p:ph type="dt" idx="1"/>
          </p:nvPr>
        </p:nvSpPr>
        <p:spPr>
          <a:xfrm>
            <a:off x="3970938" y="1"/>
            <a:ext cx="3037840" cy="464820"/>
          </a:xfrm>
          <a:prstGeom prst="rect">
            <a:avLst/>
          </a:prstGeom>
        </p:spPr>
        <p:txBody>
          <a:bodyPr vert="horz" lIns="92866" tIns="46433" rIns="92866" bIns="46433" rtlCol="0"/>
          <a:lstStyle>
            <a:lvl1pPr algn="r">
              <a:defRPr sz="1200"/>
            </a:lvl1pPr>
          </a:lstStyle>
          <a:p>
            <a:fld id="{1BC3CF8A-E23D-4CF0-9C2B-8BA70584F05D}" type="datetimeFigureOut">
              <a:rPr lang="en-US" smtClean="0"/>
              <a:pPr/>
              <a:t>12/20/2021</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2866" tIns="46433" rIns="92866" bIns="46433" rtlCol="0" anchor="ctr"/>
          <a:lstStyle/>
          <a:p>
            <a:endParaRPr lang="en-US" dirty="0"/>
          </a:p>
        </p:txBody>
      </p:sp>
      <p:sp>
        <p:nvSpPr>
          <p:cNvPr id="5" name="Notes Placeholder 4"/>
          <p:cNvSpPr>
            <a:spLocks noGrp="1"/>
          </p:cNvSpPr>
          <p:nvPr>
            <p:ph type="body" sz="quarter" idx="3"/>
          </p:nvPr>
        </p:nvSpPr>
        <p:spPr>
          <a:xfrm>
            <a:off x="701040" y="4415789"/>
            <a:ext cx="5608320" cy="4183380"/>
          </a:xfrm>
          <a:prstGeom prst="rect">
            <a:avLst/>
          </a:prstGeom>
        </p:spPr>
        <p:txBody>
          <a:bodyPr vert="horz" lIns="92866" tIns="46433" rIns="92866" bIns="4643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2866" tIns="46433" rIns="92866" bIns="4643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2866" tIns="46433" rIns="92866" bIns="46433" rtlCol="0" anchor="b"/>
          <a:lstStyle>
            <a:lvl1pPr algn="r">
              <a:defRPr sz="1200"/>
            </a:lvl1pPr>
          </a:lstStyle>
          <a:p>
            <a:fld id="{B3B3A78B-94FC-4EBC-8089-9E74DEEF70A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4" name="Picture 3">
            <a:extLst>
              <a:ext uri="{FF2B5EF4-FFF2-40B4-BE49-F238E27FC236}">
                <a16:creationId xmlns:a16="http://schemas.microsoft.com/office/drawing/2014/main" id="{1CAB72B6-9B53-4F63-8EF3-D0D2DA6E8FF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90180" y="180299"/>
            <a:ext cx="2343945" cy="636527"/>
          </a:xfrm>
          <a:prstGeom prst="rect">
            <a:avLst/>
          </a:prstGeom>
        </p:spPr>
      </p:pic>
      <p:sp>
        <p:nvSpPr>
          <p:cNvPr id="8" name="Subtitle 2"/>
          <p:cNvSpPr>
            <a:spLocks noGrp="1"/>
          </p:cNvSpPr>
          <p:nvPr>
            <p:ph type="subTitle" idx="1"/>
          </p:nvPr>
        </p:nvSpPr>
        <p:spPr>
          <a:xfrm>
            <a:off x="1006936" y="2264341"/>
            <a:ext cx="6567055" cy="2843934"/>
          </a:xfrm>
        </p:spPr>
        <p:txBody>
          <a:bodyPr lIns="0" tIns="0" rIns="0" bIns="0">
            <a:noAutofit/>
          </a:bodyPr>
          <a:lstStyle>
            <a:lvl1pPr marL="0" indent="0" algn="l">
              <a:buFont typeface="Arial" pitchFamily="34" charset="0"/>
              <a:buNone/>
              <a:defRPr sz="2800" b="1">
                <a:solidFill>
                  <a:schemeClr val="accent4"/>
                </a:solidFill>
              </a:defRPr>
            </a:lvl1pPr>
            <a:lvl2pPr marL="631825" indent="-268288" algn="l">
              <a:buFont typeface="Courier New" pitchFamily="49" charset="0"/>
              <a:buChar char="o"/>
              <a:defRPr>
                <a:solidFill>
                  <a:schemeClr val="accent4"/>
                </a:solidFill>
              </a:defRPr>
            </a:lvl2pPr>
            <a:lvl3pPr marL="914400" indent="-282575" algn="l">
              <a:buFont typeface="Gill Sans MT" pitchFamily="34" charset="0"/>
              <a:buChar char="–"/>
              <a:defRPr>
                <a:solidFill>
                  <a:schemeClr val="accent4"/>
                </a:solidFill>
              </a:defRPr>
            </a:lvl3pPr>
            <a:lvl4pPr marL="1371600" indent="0" algn="l">
              <a:buFont typeface="Arial" pitchFamily="34" charset="0"/>
              <a:buChar char="•"/>
              <a:defRPr>
                <a:solidFill>
                  <a:schemeClr val="tx1">
                    <a:tint val="75000"/>
                  </a:schemeClr>
                </a:solidFill>
              </a:defRPr>
            </a:lvl4pPr>
            <a:lvl5pPr marL="1828800" indent="0" algn="l">
              <a:buFont typeface="Arial" pitchFamily="34" charset="0"/>
              <a:buChar char="•"/>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endParaRPr lang="en-US" dirty="0"/>
          </a:p>
        </p:txBody>
      </p:sp>
    </p:spTree>
    <p:extLst>
      <p:ext uri="{BB962C8B-B14F-4D97-AF65-F5344CB8AC3E}">
        <p14:creationId xmlns:p14="http://schemas.microsoft.com/office/powerpoint/2010/main" val="3588972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a:gradFill>
            <a:gsLst>
              <a:gs pos="0">
                <a:schemeClr val="bg2"/>
              </a:gs>
              <a:gs pos="100000">
                <a:schemeClr val="accent2"/>
              </a:gs>
            </a:gsLst>
            <a:lin ang="5400000" scaled="0"/>
          </a:gradFill>
        </p:spPr>
      </p:pic>
      <p:sp>
        <p:nvSpPr>
          <p:cNvPr id="8" name="Subtitle 2"/>
          <p:cNvSpPr>
            <a:spLocks noGrp="1"/>
          </p:cNvSpPr>
          <p:nvPr>
            <p:ph type="subTitle" idx="1"/>
          </p:nvPr>
        </p:nvSpPr>
        <p:spPr>
          <a:xfrm>
            <a:off x="2119744" y="2566266"/>
            <a:ext cx="6567055" cy="2843934"/>
          </a:xfrm>
        </p:spPr>
        <p:txBody>
          <a:bodyPr lIns="0" tIns="0" rIns="0" bIns="0">
            <a:noAutofit/>
          </a:bodyPr>
          <a:lstStyle>
            <a:lvl1pPr marL="0" indent="0" algn="l">
              <a:buFont typeface="Arial" pitchFamily="34" charset="0"/>
              <a:buNone/>
              <a:defRPr sz="2800" b="1">
                <a:solidFill>
                  <a:schemeClr val="accent4"/>
                </a:solidFill>
              </a:defRPr>
            </a:lvl1pPr>
            <a:lvl2pPr marL="631825" indent="-268288" algn="l">
              <a:buFont typeface="Courier New" pitchFamily="49" charset="0"/>
              <a:buChar char="o"/>
              <a:defRPr>
                <a:solidFill>
                  <a:schemeClr val="accent4"/>
                </a:solidFill>
              </a:defRPr>
            </a:lvl2pPr>
            <a:lvl3pPr marL="914400" indent="-282575" algn="l">
              <a:buFont typeface="Gill Sans MT" pitchFamily="34" charset="0"/>
              <a:buChar char="–"/>
              <a:defRPr>
                <a:solidFill>
                  <a:schemeClr val="accent4"/>
                </a:solidFill>
              </a:defRPr>
            </a:lvl3pPr>
            <a:lvl4pPr marL="1371600" indent="0" algn="l">
              <a:buFont typeface="Arial" pitchFamily="34" charset="0"/>
              <a:buChar char="•"/>
              <a:defRPr>
                <a:solidFill>
                  <a:schemeClr val="tx1">
                    <a:tint val="75000"/>
                  </a:schemeClr>
                </a:solidFill>
              </a:defRPr>
            </a:lvl4pPr>
            <a:lvl5pPr marL="1828800" indent="0" algn="l">
              <a:buFont typeface="Arial" pitchFamily="34" charset="0"/>
              <a:buChar char="•"/>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endParaRPr lang="en-US" dirty="0"/>
          </a:p>
        </p:txBody>
      </p:sp>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57200" y="466269"/>
            <a:ext cx="3657600" cy="1032256"/>
          </a:xfrm>
          <a:prstGeom prst="rect">
            <a:avLst/>
          </a:prstGeom>
        </p:spPr>
      </p:pic>
    </p:spTree>
    <p:extLst>
      <p:ext uri="{BB962C8B-B14F-4D97-AF65-F5344CB8AC3E}">
        <p14:creationId xmlns:p14="http://schemas.microsoft.com/office/powerpoint/2010/main" val="962653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sp>
        <p:nvSpPr>
          <p:cNvPr id="8" name="Subtitle 2"/>
          <p:cNvSpPr>
            <a:spLocks noGrp="1"/>
          </p:cNvSpPr>
          <p:nvPr>
            <p:ph type="subTitle" idx="1" hasCustomPrompt="1"/>
          </p:nvPr>
        </p:nvSpPr>
        <p:spPr>
          <a:xfrm>
            <a:off x="457200" y="1085850"/>
            <a:ext cx="8229600" cy="4324350"/>
          </a:xfrm>
        </p:spPr>
        <p:txBody>
          <a:bodyPr/>
          <a:lstStyle>
            <a:lvl1pPr marL="363538" indent="-363538" algn="l">
              <a:buFont typeface="Arial" pitchFamily="34" charset="0"/>
              <a:buChar char="•"/>
              <a:defRPr>
                <a:solidFill>
                  <a:schemeClr val="accent4"/>
                </a:solidFill>
              </a:defRPr>
            </a:lvl1pPr>
            <a:lvl2pPr marL="631825" indent="-268288" algn="l">
              <a:buFont typeface="Courier New" pitchFamily="49" charset="0"/>
              <a:buChar char="o"/>
              <a:defRPr>
                <a:solidFill>
                  <a:schemeClr val="accent4"/>
                </a:solidFill>
              </a:defRPr>
            </a:lvl2pPr>
            <a:lvl3pPr marL="914400" indent="-282575" algn="l">
              <a:buFont typeface="Gill Sans MT" pitchFamily="34" charset="0"/>
              <a:buChar char="–"/>
              <a:defRPr>
                <a:solidFill>
                  <a:schemeClr val="accent4"/>
                </a:solidFill>
              </a:defRPr>
            </a:lvl3pPr>
            <a:lvl4pPr marL="1371600" indent="0" algn="l">
              <a:buFont typeface="Arial" pitchFamily="34" charset="0"/>
              <a:buChar char="•"/>
              <a:defRPr>
                <a:solidFill>
                  <a:schemeClr val="tx1">
                    <a:tint val="75000"/>
                  </a:schemeClr>
                </a:solidFill>
              </a:defRPr>
            </a:lvl4pPr>
            <a:lvl5pPr marL="1828800" indent="0" algn="l">
              <a:buFont typeface="Arial" pitchFamily="34" charset="0"/>
              <a:buChar char="•"/>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text styles</a:t>
            </a:r>
          </a:p>
          <a:p>
            <a:pPr lvl="1"/>
            <a:r>
              <a:rPr lang="en-US" dirty="0"/>
              <a:t>Second level</a:t>
            </a:r>
          </a:p>
          <a:p>
            <a:pPr lvl="2"/>
            <a:r>
              <a:rPr lang="en-US" dirty="0"/>
              <a:t>Third level</a:t>
            </a:r>
          </a:p>
        </p:txBody>
      </p:sp>
      <p:sp>
        <p:nvSpPr>
          <p:cNvPr id="2" name="Title 1"/>
          <p:cNvSpPr>
            <a:spLocks noGrp="1"/>
          </p:cNvSpPr>
          <p:nvPr>
            <p:ph type="title"/>
          </p:nvPr>
        </p:nvSpPr>
        <p:spPr>
          <a:xfrm>
            <a:off x="457200" y="370756"/>
            <a:ext cx="8229600" cy="484038"/>
          </a:xfrm>
        </p:spPr>
        <p:txBody>
          <a:bodyPr/>
          <a:lstStyle>
            <a:lvl1pPr>
              <a:defRPr>
                <a:solidFill>
                  <a:schemeClr val="accent4"/>
                </a:solidFill>
              </a:defRPr>
            </a:lvl1pPr>
          </a:lstStyle>
          <a:p>
            <a:r>
              <a:rPr lang="en-US" dirty="0"/>
              <a:t>Click to edit Master title style</a:t>
            </a:r>
          </a:p>
        </p:txBody>
      </p:sp>
      <p:pic>
        <p:nvPicPr>
          <p:cNvPr id="10" name="Picture 9">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634635" y="6107397"/>
            <a:ext cx="2052165" cy="557288"/>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7200" y="6085572"/>
            <a:ext cx="1985966" cy="560484"/>
          </a:xfrm>
          <a:prstGeom prst="rect">
            <a:avLst/>
          </a:prstGeom>
        </p:spPr>
      </p:pic>
      <p:sp>
        <p:nvSpPr>
          <p:cNvPr id="15" name="Slide Number Placeholder 3">
            <a:extLst>
              <a:ext uri="{FF2B5EF4-FFF2-40B4-BE49-F238E27FC236}">
                <a16:creationId xmlns:a16="http://schemas.microsoft.com/office/drawing/2014/main" id="{0AEC5C15-79EA-40CE-9D3C-475150D96F34}"/>
              </a:ext>
            </a:extLst>
          </p:cNvPr>
          <p:cNvSpPr>
            <a:spLocks noGrp="1"/>
          </p:cNvSpPr>
          <p:nvPr>
            <p:ph type="sldNum" sz="quarter" idx="12"/>
          </p:nvPr>
        </p:nvSpPr>
        <p:spPr>
          <a:xfrm>
            <a:off x="3505200" y="6356350"/>
            <a:ext cx="2133600" cy="365125"/>
          </a:xfrm>
          <a:prstGeom prst="rect">
            <a:avLst/>
          </a:prstGeom>
        </p:spPr>
        <p:txBody>
          <a:bodyPr/>
          <a:lstStyle>
            <a:lvl1pPr algn="ctr">
              <a:defRPr/>
            </a:lvl1pPr>
          </a:lstStyle>
          <a:p>
            <a:fld id="{9CD38EA4-8A41-7F4F-9455-93DA50595FFF}" type="slidenum">
              <a:rPr lang="en-US" smtClean="0"/>
              <a:pPr/>
              <a:t>‹#›</a:t>
            </a:fld>
            <a:endParaRPr lang="en-US" dirty="0"/>
          </a:p>
        </p:txBody>
      </p:sp>
    </p:spTree>
    <p:extLst>
      <p:ext uri="{BB962C8B-B14F-4D97-AF65-F5344CB8AC3E}">
        <p14:creationId xmlns:p14="http://schemas.microsoft.com/office/powerpoint/2010/main" val="1044411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10" name="Picture 9">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634635" y="6107397"/>
            <a:ext cx="2052165" cy="557288"/>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7200" y="6085572"/>
            <a:ext cx="1985966" cy="560484"/>
          </a:xfrm>
          <a:prstGeom prst="rect">
            <a:avLst/>
          </a:prstGeom>
        </p:spPr>
      </p:pic>
      <p:sp>
        <p:nvSpPr>
          <p:cNvPr id="12" name="Slide Number Placeholder 3">
            <a:extLst>
              <a:ext uri="{FF2B5EF4-FFF2-40B4-BE49-F238E27FC236}">
                <a16:creationId xmlns:a16="http://schemas.microsoft.com/office/drawing/2014/main" id="{0AEC5C15-79EA-40CE-9D3C-475150D96F34}"/>
              </a:ext>
            </a:extLst>
          </p:cNvPr>
          <p:cNvSpPr>
            <a:spLocks noGrp="1"/>
          </p:cNvSpPr>
          <p:nvPr>
            <p:ph type="sldNum" sz="quarter" idx="12"/>
          </p:nvPr>
        </p:nvSpPr>
        <p:spPr>
          <a:xfrm>
            <a:off x="3505200" y="6356350"/>
            <a:ext cx="2133600" cy="365125"/>
          </a:xfrm>
          <a:prstGeom prst="rect">
            <a:avLst/>
          </a:prstGeom>
        </p:spPr>
        <p:txBody>
          <a:bodyPr/>
          <a:lstStyle>
            <a:lvl1pPr algn="ctr">
              <a:defRPr/>
            </a:lvl1pPr>
          </a:lstStyle>
          <a:p>
            <a:fld id="{9CD38EA4-8A41-7F4F-9455-93DA50595FFF}" type="slidenum">
              <a:rPr lang="en-US" smtClean="0"/>
              <a:pPr/>
              <a:t>‹#›</a:t>
            </a:fld>
            <a:endParaRPr lang="en-US" dirty="0"/>
          </a:p>
        </p:txBody>
      </p:sp>
    </p:spTree>
    <p:extLst>
      <p:ext uri="{BB962C8B-B14F-4D97-AF65-F5344CB8AC3E}">
        <p14:creationId xmlns:p14="http://schemas.microsoft.com/office/powerpoint/2010/main" val="14969114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7" name="Picture 6">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13107" y="550300"/>
            <a:ext cx="3273692" cy="889007"/>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0219" y="525785"/>
            <a:ext cx="3168089" cy="894105"/>
          </a:xfrm>
          <a:prstGeom prst="rect">
            <a:avLst/>
          </a:prstGeom>
        </p:spPr>
      </p:pic>
      <p:sp>
        <p:nvSpPr>
          <p:cNvPr id="9" name="Subtitle 2">
            <a:extLst>
              <a:ext uri="{FF2B5EF4-FFF2-40B4-BE49-F238E27FC236}">
                <a16:creationId xmlns:a16="http://schemas.microsoft.com/office/drawing/2014/main" id="{3A44EBF8-D51D-47CC-8D9F-E540C2BE54BE}"/>
              </a:ext>
            </a:extLst>
          </p:cNvPr>
          <p:cNvSpPr txBox="1">
            <a:spLocks/>
          </p:cNvSpPr>
          <p:nvPr userDrawn="1"/>
        </p:nvSpPr>
        <p:spPr>
          <a:xfrm>
            <a:off x="1925782" y="2566266"/>
            <a:ext cx="6761017" cy="2843934"/>
          </a:xfrm>
          <a:prstGeom prst="rect">
            <a:avLst/>
          </a:prstGeom>
        </p:spPr>
        <p:txBody>
          <a:bodyPr vert="horz" lIns="0" tIns="0" rIns="0" bIns="0" rtlCol="0">
            <a:normAutofit/>
          </a:bodyPr>
          <a:lstStyle>
            <a:lvl1pPr marL="0" indent="0" algn="l" defTabSz="457200" rtl="0" eaLnBrk="1" latinLnBrk="0" hangingPunct="1">
              <a:spcBef>
                <a:spcPct val="20000"/>
              </a:spcBef>
              <a:buFont typeface="Arial" pitchFamily="34" charset="0"/>
              <a:buNone/>
              <a:defRPr sz="1800" b="1" kern="1200">
                <a:solidFill>
                  <a:schemeClr val="accent4"/>
                </a:solidFill>
                <a:latin typeface="+mn-lt"/>
                <a:ea typeface="+mn-ea"/>
                <a:cs typeface="+mn-cs"/>
              </a:defRPr>
            </a:lvl1pPr>
            <a:lvl2pPr marL="631825" indent="-268288" algn="l" defTabSz="457200" rtl="0" eaLnBrk="1" latinLnBrk="0" hangingPunct="1">
              <a:spcBef>
                <a:spcPct val="20000"/>
              </a:spcBef>
              <a:buFont typeface="Courier New" pitchFamily="49" charset="0"/>
              <a:buChar char="o"/>
              <a:defRPr sz="1800" kern="1200">
                <a:solidFill>
                  <a:schemeClr val="accent4"/>
                </a:solidFill>
                <a:latin typeface="+mn-lt"/>
                <a:ea typeface="+mn-ea"/>
                <a:cs typeface="+mn-cs"/>
              </a:defRPr>
            </a:lvl2pPr>
            <a:lvl3pPr marL="914400" indent="-282575" algn="l" defTabSz="457200" rtl="0" eaLnBrk="1" latinLnBrk="0" hangingPunct="1">
              <a:spcBef>
                <a:spcPct val="20000"/>
              </a:spcBef>
              <a:buFont typeface="Gill Sans MT" pitchFamily="34" charset="0"/>
              <a:buChar char="–"/>
              <a:defRPr sz="1800" kern="1200">
                <a:solidFill>
                  <a:schemeClr val="accent4"/>
                </a:solidFill>
                <a:latin typeface="+mn-lt"/>
                <a:ea typeface="+mn-ea"/>
                <a:cs typeface="+mn-cs"/>
              </a:defRPr>
            </a:lvl3pPr>
            <a:lvl4pPr marL="1371600" indent="0" algn="l" defTabSz="457200" rtl="0" eaLnBrk="1" latinLnBrk="0" hangingPunct="1">
              <a:spcBef>
                <a:spcPct val="20000"/>
              </a:spcBef>
              <a:buFont typeface="Arial" pitchFamily="34" charset="0"/>
              <a:buChar char="•"/>
              <a:defRPr sz="18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pitchFamily="34" charset="0"/>
              <a:buChar char="•"/>
              <a:defRPr sz="18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sz="2800" dirty="0"/>
          </a:p>
        </p:txBody>
      </p:sp>
    </p:spTree>
    <p:extLst>
      <p:ext uri="{BB962C8B-B14F-4D97-AF65-F5344CB8AC3E}">
        <p14:creationId xmlns:p14="http://schemas.microsoft.com/office/powerpoint/2010/main" val="1018074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CD38EA4-8A41-7F4F-9455-93DA50595FF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98925"/>
            <a:ext cx="8229600" cy="484038"/>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457200" y="1082891"/>
            <a:ext cx="8229600" cy="4525963"/>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Tree>
  </p:cSld>
  <p:clrMap bg1="lt1" tx1="dk1" bg2="lt2" tx2="dk2" accent1="accent1" accent2="accent2" accent3="accent3" accent4="accent4" accent5="accent5" accent6="accent6" hlink="hlink" folHlink="folHlink"/>
  <p:sldLayoutIdLst>
    <p:sldLayoutId id="2147483675" r:id="rId1"/>
    <p:sldLayoutId id="2147483673" r:id="rId2"/>
    <p:sldLayoutId id="2147483671" r:id="rId3"/>
    <p:sldLayoutId id="2147483678" r:id="rId4"/>
    <p:sldLayoutId id="2147483674" r:id="rId5"/>
    <p:sldLayoutId id="2147483662" r:id="rId6"/>
    <p:sldLayoutId id="2147483650" r:id="rId7"/>
    <p:sldLayoutId id="2147483655" r:id="rId8"/>
  </p:sldLayoutIdLst>
  <p:hf sldNum="0" hdr="0" ftr="0" dt="0"/>
  <p:txStyles>
    <p:titleStyle>
      <a:lvl1pPr algn="l" defTabSz="457200" rtl="0" eaLnBrk="1" latinLnBrk="0" hangingPunct="1">
        <a:spcBef>
          <a:spcPct val="0"/>
        </a:spcBef>
        <a:buNone/>
        <a:defRPr sz="2400" b="1" kern="1200" cap="none" baseline="0">
          <a:solidFill>
            <a:schemeClr val="accent4"/>
          </a:solidFill>
          <a:latin typeface="+mn-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accent4"/>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accent4"/>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accent4"/>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4"/>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4"/>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E3F6F2-C748-40F9-B310-6C6A421289AF}"/>
              </a:ext>
            </a:extLst>
          </p:cNvPr>
          <p:cNvSpPr>
            <a:spLocks noGrp="1"/>
          </p:cNvSpPr>
          <p:nvPr>
            <p:ph type="sldNum" sz="quarter" idx="4294967295"/>
          </p:nvPr>
        </p:nvSpPr>
        <p:spPr>
          <a:xfrm>
            <a:off x="4153989" y="6354174"/>
            <a:ext cx="2133600" cy="365125"/>
          </a:xfrm>
          <a:prstGeom prst="rect">
            <a:avLst/>
          </a:prstGeom>
        </p:spPr>
        <p:txBody>
          <a:bodyPr/>
          <a:lstStyle/>
          <a:p>
            <a:r>
              <a:rPr lang="en-US" dirty="0">
                <a:solidFill>
                  <a:schemeClr val="accent5"/>
                </a:solidFill>
              </a:rPr>
              <a:t>Page </a:t>
            </a:r>
            <a:fld id="{9CD38EA4-8A41-7F4F-9455-93DA50595FFF}" type="slidenum">
              <a:rPr lang="en-US" smtClean="0">
                <a:solidFill>
                  <a:schemeClr val="accent5"/>
                </a:solidFill>
              </a:rPr>
              <a:pPr/>
              <a:t>1</a:t>
            </a:fld>
            <a:endParaRPr lang="en-US" dirty="0">
              <a:solidFill>
                <a:schemeClr val="accent5"/>
              </a:solidFill>
            </a:endParaRPr>
          </a:p>
        </p:txBody>
      </p:sp>
      <p:sp>
        <p:nvSpPr>
          <p:cNvPr id="6" name="Rectangle 5">
            <a:extLst>
              <a:ext uri="{FF2B5EF4-FFF2-40B4-BE49-F238E27FC236}">
                <a16:creationId xmlns:a16="http://schemas.microsoft.com/office/drawing/2014/main" id="{3AB06B63-7A91-4D74-8226-898E3ABF377E}"/>
              </a:ext>
            </a:extLst>
          </p:cNvPr>
          <p:cNvSpPr/>
          <p:nvPr/>
        </p:nvSpPr>
        <p:spPr>
          <a:xfrm>
            <a:off x="1489164" y="1033482"/>
            <a:ext cx="6660000" cy="523220"/>
          </a:xfrm>
          <a:prstGeom prst="rect">
            <a:avLst/>
          </a:prstGeom>
          <a:ln>
            <a:solidFill>
              <a:srgbClr val="AFBF76"/>
            </a:solidFill>
          </a:ln>
        </p:spPr>
        <p:style>
          <a:lnRef idx="2">
            <a:schemeClr val="accent2"/>
          </a:lnRef>
          <a:fillRef idx="1">
            <a:schemeClr val="lt1"/>
          </a:fillRef>
          <a:effectRef idx="0">
            <a:schemeClr val="accent2"/>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a:ln/>
                <a:solidFill>
                  <a:schemeClr val="accent2">
                    <a:lumMod val="75000"/>
                  </a:schemeClr>
                </a:solidFill>
                <a:effectLst/>
              </a:rPr>
              <a:t>Parkwood LTC Indicators</a:t>
            </a:r>
          </a:p>
        </p:txBody>
      </p:sp>
      <p:graphicFrame>
        <p:nvGraphicFramePr>
          <p:cNvPr id="3" name="Table 2">
            <a:extLst>
              <a:ext uri="{FF2B5EF4-FFF2-40B4-BE49-F238E27FC236}">
                <a16:creationId xmlns:a16="http://schemas.microsoft.com/office/drawing/2014/main" id="{C498D02E-1A2D-451B-84E3-60848F57652C}"/>
              </a:ext>
            </a:extLst>
          </p:cNvPr>
          <p:cNvGraphicFramePr>
            <a:graphicFrameLocks noGrp="1"/>
          </p:cNvGraphicFramePr>
          <p:nvPr/>
        </p:nvGraphicFramePr>
        <p:xfrm>
          <a:off x="457201" y="1887230"/>
          <a:ext cx="8229597" cy="2916852"/>
        </p:xfrm>
        <a:graphic>
          <a:graphicData uri="http://schemas.openxmlformats.org/drawingml/2006/table">
            <a:tbl>
              <a:tblPr/>
              <a:tblGrid>
                <a:gridCol w="2099502">
                  <a:extLst>
                    <a:ext uri="{9D8B030D-6E8A-4147-A177-3AD203B41FA5}">
                      <a16:colId xmlns:a16="http://schemas.microsoft.com/office/drawing/2014/main" val="2346071974"/>
                    </a:ext>
                  </a:extLst>
                </a:gridCol>
                <a:gridCol w="449091">
                  <a:extLst>
                    <a:ext uri="{9D8B030D-6E8A-4147-A177-3AD203B41FA5}">
                      <a16:colId xmlns:a16="http://schemas.microsoft.com/office/drawing/2014/main" val="3103616185"/>
                    </a:ext>
                  </a:extLst>
                </a:gridCol>
                <a:gridCol w="404182">
                  <a:extLst>
                    <a:ext uri="{9D8B030D-6E8A-4147-A177-3AD203B41FA5}">
                      <a16:colId xmlns:a16="http://schemas.microsoft.com/office/drawing/2014/main" val="3096056816"/>
                    </a:ext>
                  </a:extLst>
                </a:gridCol>
                <a:gridCol w="426637">
                  <a:extLst>
                    <a:ext uri="{9D8B030D-6E8A-4147-A177-3AD203B41FA5}">
                      <a16:colId xmlns:a16="http://schemas.microsoft.com/office/drawing/2014/main" val="2969463411"/>
                    </a:ext>
                  </a:extLst>
                </a:gridCol>
                <a:gridCol w="460319">
                  <a:extLst>
                    <a:ext uri="{9D8B030D-6E8A-4147-A177-3AD203B41FA5}">
                      <a16:colId xmlns:a16="http://schemas.microsoft.com/office/drawing/2014/main" val="3654605152"/>
                    </a:ext>
                  </a:extLst>
                </a:gridCol>
                <a:gridCol w="482773">
                  <a:extLst>
                    <a:ext uri="{9D8B030D-6E8A-4147-A177-3AD203B41FA5}">
                      <a16:colId xmlns:a16="http://schemas.microsoft.com/office/drawing/2014/main" val="1620779665"/>
                    </a:ext>
                  </a:extLst>
                </a:gridCol>
                <a:gridCol w="449091">
                  <a:extLst>
                    <a:ext uri="{9D8B030D-6E8A-4147-A177-3AD203B41FA5}">
                      <a16:colId xmlns:a16="http://schemas.microsoft.com/office/drawing/2014/main" val="543655632"/>
                    </a:ext>
                  </a:extLst>
                </a:gridCol>
                <a:gridCol w="404182">
                  <a:extLst>
                    <a:ext uri="{9D8B030D-6E8A-4147-A177-3AD203B41FA5}">
                      <a16:colId xmlns:a16="http://schemas.microsoft.com/office/drawing/2014/main" val="986278050"/>
                    </a:ext>
                  </a:extLst>
                </a:gridCol>
                <a:gridCol w="404182">
                  <a:extLst>
                    <a:ext uri="{9D8B030D-6E8A-4147-A177-3AD203B41FA5}">
                      <a16:colId xmlns:a16="http://schemas.microsoft.com/office/drawing/2014/main" val="932764654"/>
                    </a:ext>
                  </a:extLst>
                </a:gridCol>
                <a:gridCol w="404182">
                  <a:extLst>
                    <a:ext uri="{9D8B030D-6E8A-4147-A177-3AD203B41FA5}">
                      <a16:colId xmlns:a16="http://schemas.microsoft.com/office/drawing/2014/main" val="949558482"/>
                    </a:ext>
                  </a:extLst>
                </a:gridCol>
                <a:gridCol w="404182">
                  <a:extLst>
                    <a:ext uri="{9D8B030D-6E8A-4147-A177-3AD203B41FA5}">
                      <a16:colId xmlns:a16="http://schemas.microsoft.com/office/drawing/2014/main" val="3607666340"/>
                    </a:ext>
                  </a:extLst>
                </a:gridCol>
                <a:gridCol w="404182">
                  <a:extLst>
                    <a:ext uri="{9D8B030D-6E8A-4147-A177-3AD203B41FA5}">
                      <a16:colId xmlns:a16="http://schemas.microsoft.com/office/drawing/2014/main" val="1601094137"/>
                    </a:ext>
                  </a:extLst>
                </a:gridCol>
                <a:gridCol w="460319">
                  <a:extLst>
                    <a:ext uri="{9D8B030D-6E8A-4147-A177-3AD203B41FA5}">
                      <a16:colId xmlns:a16="http://schemas.microsoft.com/office/drawing/2014/main" val="3045003468"/>
                    </a:ext>
                  </a:extLst>
                </a:gridCol>
                <a:gridCol w="449091">
                  <a:extLst>
                    <a:ext uri="{9D8B030D-6E8A-4147-A177-3AD203B41FA5}">
                      <a16:colId xmlns:a16="http://schemas.microsoft.com/office/drawing/2014/main" val="2308580333"/>
                    </a:ext>
                  </a:extLst>
                </a:gridCol>
                <a:gridCol w="527682">
                  <a:extLst>
                    <a:ext uri="{9D8B030D-6E8A-4147-A177-3AD203B41FA5}">
                      <a16:colId xmlns:a16="http://schemas.microsoft.com/office/drawing/2014/main" val="2319996975"/>
                    </a:ext>
                  </a:extLst>
                </a:gridCol>
              </a:tblGrid>
              <a:tr h="606273">
                <a:tc>
                  <a:txBody>
                    <a:bodyPr/>
                    <a:lstStyle/>
                    <a:p>
                      <a:pPr algn="l" fontAlgn="ctr"/>
                      <a:r>
                        <a:rPr lang="en-CA" sz="1200" b="1" i="0" u="none" strike="noStrike">
                          <a:solidFill>
                            <a:srgbClr val="FFFFFF"/>
                          </a:solidFill>
                          <a:effectLst/>
                          <a:latin typeface="Calibri" panose="020F0502020204030204" pitchFamily="34" charset="0"/>
                        </a:rPr>
                        <a:t>Long Term Care Indicators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70AD47"/>
                    </a:solidFill>
                  </a:tcPr>
                </a:tc>
                <a:tc>
                  <a:txBody>
                    <a:bodyPr/>
                    <a:lstStyle/>
                    <a:p>
                      <a:pPr algn="ctr" fontAlgn="ctr"/>
                      <a:r>
                        <a:rPr lang="en-CA" sz="1100" b="1" i="0" u="none" strike="noStrike">
                          <a:solidFill>
                            <a:srgbClr val="FFFFFF"/>
                          </a:solidFill>
                          <a:effectLst/>
                          <a:latin typeface="Calibri" panose="020F0502020204030204" pitchFamily="34" charset="0"/>
                        </a:rPr>
                        <a:t>Dec.</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Jan.</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Feb.</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Mar.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Apr.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May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June</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July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Aug.</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Sept.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Oct.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Nov.</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12 Month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Sum</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12</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 Month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Average</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extLst>
                  <a:ext uri="{0D108BD9-81ED-4DB2-BD59-A6C34878D82A}">
                    <a16:rowId xmlns:a16="http://schemas.microsoft.com/office/drawing/2014/main" val="4046774848"/>
                  </a:ext>
                </a:extLst>
              </a:tr>
              <a:tr h="202091">
                <a:tc>
                  <a:txBody>
                    <a:bodyPr/>
                    <a:lstStyle/>
                    <a:p>
                      <a:pPr algn="l" fontAlgn="ctr"/>
                      <a:r>
                        <a:rPr lang="en-CA" sz="1100" b="1" i="0" u="none" strike="noStrike">
                          <a:solidFill>
                            <a:srgbClr val="FFFFFF"/>
                          </a:solidFill>
                          <a:effectLst/>
                          <a:latin typeface="Calibri" panose="020F0502020204030204" pitchFamily="34" charset="0"/>
                        </a:rPr>
                        <a:t>% Monthly Occupancy</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0" i="0" u="none" strike="noStrike">
                          <a:solidFill>
                            <a:srgbClr val="000000"/>
                          </a:solidFill>
                          <a:effectLst/>
                          <a:latin typeface="Calibri" panose="020F0502020204030204" pitchFamily="34" charset="0"/>
                        </a:rPr>
                        <a:t>90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89</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96</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96</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b"/>
                      <a:r>
                        <a:rPr lang="en-CA" sz="1100" b="0" i="0" u="none" strike="noStrike">
                          <a:solidFill>
                            <a:srgbClr val="000000"/>
                          </a:solidFill>
                          <a:effectLst/>
                          <a:latin typeface="Calibri" panose="020F0502020204030204" pitchFamily="34" charset="0"/>
                        </a:rPr>
                        <a:t>95</a:t>
                      </a:r>
                    </a:p>
                  </a:txBody>
                  <a:tcPr marL="6736" marR="6736" marT="6736" marB="0" anchor="b">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96</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95</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 </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93.4</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1316433682"/>
                  </a:ext>
                </a:extLst>
              </a:tr>
              <a:tr h="175146">
                <a:tc>
                  <a:txBody>
                    <a:bodyPr/>
                    <a:lstStyle/>
                    <a:p>
                      <a:pPr algn="l" fontAlgn="ctr"/>
                      <a:r>
                        <a:rPr lang="en-CA" sz="1100" b="0" i="0" u="none" strike="noStrike">
                          <a:solidFill>
                            <a:srgbClr val="000000"/>
                          </a:solidFill>
                          <a:effectLst/>
                          <a:latin typeface="Calibri" panose="020F0502020204030204" pitchFamily="34" charset="0"/>
                        </a:rPr>
                        <a:t>Admissions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5</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21.0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1.8</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871618693"/>
                  </a:ext>
                </a:extLst>
              </a:tr>
              <a:tr h="175146">
                <a:tc>
                  <a:txBody>
                    <a:bodyPr/>
                    <a:lstStyle/>
                    <a:p>
                      <a:pPr algn="l" fontAlgn="ctr"/>
                      <a:r>
                        <a:rPr lang="en-CA" sz="1100" b="0" i="0" u="none" strike="noStrike">
                          <a:solidFill>
                            <a:srgbClr val="000000"/>
                          </a:solidFill>
                          <a:effectLst/>
                          <a:latin typeface="Calibri" panose="020F0502020204030204" pitchFamily="34" charset="0"/>
                        </a:rPr>
                        <a:t>Discharges / Deaths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19.0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1.6</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4111581952"/>
                  </a:ext>
                </a:extLst>
              </a:tr>
              <a:tr h="175146">
                <a:tc>
                  <a:txBody>
                    <a:bodyPr/>
                    <a:lstStyle/>
                    <a:p>
                      <a:pPr algn="l" fontAlgn="ctr"/>
                      <a:r>
                        <a:rPr lang="en-CA" sz="1100" b="0" i="0" u="none" strike="noStrike">
                          <a:solidFill>
                            <a:srgbClr val="000000"/>
                          </a:solidFill>
                          <a:effectLst/>
                          <a:latin typeface="Calibri" panose="020F0502020204030204" pitchFamily="34" charset="0"/>
                        </a:rPr>
                        <a:t>Complaints (</a:t>
                      </a:r>
                      <a:r>
                        <a:rPr lang="en-CA" sz="1100" b="0" i="1" u="none" strike="noStrike">
                          <a:solidFill>
                            <a:srgbClr val="000000"/>
                          </a:solidFill>
                          <a:effectLst/>
                          <a:latin typeface="Calibri" panose="020F0502020204030204" pitchFamily="34" charset="0"/>
                        </a:rPr>
                        <a:t>Resident</a:t>
                      </a:r>
                      <a:r>
                        <a:rPr lang="en-CA" sz="1100" b="0" i="0" u="none" strike="noStrike">
                          <a:solidFill>
                            <a:srgbClr val="000000"/>
                          </a:solidFill>
                          <a:effectLst/>
                          <a:latin typeface="Calibri" panose="020F0502020204030204" pitchFamily="34" charset="0"/>
                        </a:rPr>
                        <a:t>)</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9.0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0.8</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42007429"/>
                  </a:ext>
                </a:extLst>
              </a:tr>
              <a:tr h="175146">
                <a:tc>
                  <a:txBody>
                    <a:bodyPr/>
                    <a:lstStyle/>
                    <a:p>
                      <a:pPr algn="l" fontAlgn="ctr"/>
                      <a:r>
                        <a:rPr lang="en-CA" sz="1100" b="0" i="0" u="none" strike="noStrike">
                          <a:solidFill>
                            <a:srgbClr val="000000"/>
                          </a:solidFill>
                          <a:effectLst/>
                          <a:latin typeface="Calibri" panose="020F0502020204030204" pitchFamily="34" charset="0"/>
                        </a:rPr>
                        <a:t>Code Training (</a:t>
                      </a:r>
                      <a:r>
                        <a:rPr lang="en-CA" sz="1100" b="0" i="1" u="none" strike="noStrike">
                          <a:solidFill>
                            <a:srgbClr val="000000"/>
                          </a:solidFill>
                          <a:effectLst/>
                          <a:latin typeface="Calibri" panose="020F0502020204030204" pitchFamily="34" charset="0"/>
                        </a:rPr>
                        <a:t>name codes</a:t>
                      </a:r>
                      <a:r>
                        <a:rPr lang="en-CA" sz="1100" b="0" i="0" u="none" strike="noStrike">
                          <a:solidFill>
                            <a:srgbClr val="000000"/>
                          </a:solidFill>
                          <a:effectLst/>
                          <a:latin typeface="Calibri" panose="020F0502020204030204" pitchFamily="34" charset="0"/>
                        </a:rPr>
                        <a:t>)</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9.0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0.8</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035390724"/>
                  </a:ext>
                </a:extLst>
              </a:tr>
              <a:tr h="175146">
                <a:tc>
                  <a:txBody>
                    <a:bodyPr/>
                    <a:lstStyle/>
                    <a:p>
                      <a:pPr algn="l" fontAlgn="ctr"/>
                      <a:r>
                        <a:rPr lang="en-CA" sz="1100" b="0" i="0" u="none" strike="noStrike">
                          <a:solidFill>
                            <a:srgbClr val="000000"/>
                          </a:solidFill>
                          <a:effectLst/>
                          <a:latin typeface="Calibri" panose="020F0502020204030204" pitchFamily="34" charset="0"/>
                        </a:rPr>
                        <a:t>Fire Drills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32.0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2.7</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802551424"/>
                  </a:ext>
                </a:extLst>
              </a:tr>
              <a:tr h="175146">
                <a:tc>
                  <a:txBody>
                    <a:bodyPr/>
                    <a:lstStyle/>
                    <a:p>
                      <a:pPr algn="l" fontAlgn="ctr"/>
                      <a:r>
                        <a:rPr lang="en-CA" sz="1100" b="0" i="0" u="none" strike="noStrike">
                          <a:solidFill>
                            <a:srgbClr val="000000"/>
                          </a:solidFill>
                          <a:effectLst/>
                          <a:latin typeface="Calibri" panose="020F0502020204030204" pitchFamily="34" charset="0"/>
                        </a:rPr>
                        <a:t>Critical Incidents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13.0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1.1</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19992029"/>
                  </a:ext>
                </a:extLst>
              </a:tr>
              <a:tr h="175146">
                <a:tc>
                  <a:txBody>
                    <a:bodyPr/>
                    <a:lstStyle/>
                    <a:p>
                      <a:pPr algn="l" fontAlgn="ctr"/>
                      <a:r>
                        <a:rPr lang="en-CA" sz="1100" b="0" i="0" u="none" strike="noStrike">
                          <a:solidFill>
                            <a:srgbClr val="000000"/>
                          </a:solidFill>
                          <a:effectLst/>
                          <a:latin typeface="Calibri" panose="020F0502020204030204" pitchFamily="34" charset="0"/>
                        </a:rPr>
                        <a:t>Legislative Inspections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2.0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0.2</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556920101"/>
                  </a:ext>
                </a:extLst>
              </a:tr>
              <a:tr h="175146">
                <a:tc>
                  <a:txBody>
                    <a:bodyPr/>
                    <a:lstStyle/>
                    <a:p>
                      <a:pPr algn="l" fontAlgn="ctr"/>
                      <a:r>
                        <a:rPr lang="en-CA" sz="1100" b="0" i="0" u="none" strike="noStrike">
                          <a:solidFill>
                            <a:srgbClr val="000000"/>
                          </a:solidFill>
                          <a:effectLst/>
                          <a:latin typeface="Calibri" panose="020F0502020204030204" pitchFamily="34" charset="0"/>
                        </a:rPr>
                        <a:t>Non-Compliance </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1.0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0.1</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20313991"/>
                  </a:ext>
                </a:extLst>
              </a:tr>
              <a:tr h="175146">
                <a:tc>
                  <a:txBody>
                    <a:bodyPr/>
                    <a:lstStyle/>
                    <a:p>
                      <a:pPr algn="l" fontAlgn="ctr"/>
                      <a:r>
                        <a:rPr lang="en-CA" sz="1100" b="0" i="0" u="none" strike="noStrike">
                          <a:solidFill>
                            <a:srgbClr val="000000"/>
                          </a:solidFill>
                          <a:effectLst/>
                          <a:latin typeface="Calibri" panose="020F0502020204030204" pitchFamily="34" charset="0"/>
                        </a:rPr>
                        <a:t>Expenditures &gt; $25,000</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039075598"/>
                  </a:ext>
                </a:extLst>
              </a:tr>
              <a:tr h="175146">
                <a:tc>
                  <a:txBody>
                    <a:bodyPr/>
                    <a:lstStyle/>
                    <a:p>
                      <a:pPr algn="l" fontAlgn="ctr"/>
                      <a:r>
                        <a:rPr lang="en-CA" sz="1100" b="0" i="0" u="none" strike="noStrike">
                          <a:solidFill>
                            <a:srgbClr val="000000"/>
                          </a:solidFill>
                          <a:effectLst/>
                          <a:latin typeface="Calibri" panose="020F0502020204030204" pitchFamily="34" charset="0"/>
                        </a:rPr>
                        <a:t>Employee Complaints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 </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5</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14.0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1.3</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914413629"/>
                  </a:ext>
                </a:extLst>
              </a:tr>
              <a:tr h="175146">
                <a:tc>
                  <a:txBody>
                    <a:bodyPr/>
                    <a:lstStyle/>
                    <a:p>
                      <a:pPr algn="l" fontAlgn="ctr"/>
                      <a:r>
                        <a:rPr lang="en-CA" sz="1100" b="0" i="0" u="none" strike="noStrike">
                          <a:solidFill>
                            <a:srgbClr val="000000"/>
                          </a:solidFill>
                          <a:effectLst/>
                          <a:latin typeface="Calibri" panose="020F0502020204030204" pitchFamily="34" charset="0"/>
                        </a:rPr>
                        <a:t>New Hires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9</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7</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6</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7</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70.0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5.8</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145163409"/>
                  </a:ext>
                </a:extLst>
              </a:tr>
              <a:tr h="181882">
                <a:tc>
                  <a:txBody>
                    <a:bodyPr/>
                    <a:lstStyle/>
                    <a:p>
                      <a:pPr algn="l" fontAlgn="ctr"/>
                      <a:r>
                        <a:rPr lang="en-CA" sz="1100" b="0" i="0" u="none" strike="noStrike">
                          <a:solidFill>
                            <a:srgbClr val="000000"/>
                          </a:solidFill>
                          <a:effectLst/>
                          <a:latin typeface="Calibri" panose="020F0502020204030204" pitchFamily="34" charset="0"/>
                        </a:rPr>
                        <a:t>Terminations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6</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7</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34.0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dirty="0">
                          <a:solidFill>
                            <a:srgbClr val="000000"/>
                          </a:solidFill>
                          <a:effectLst/>
                          <a:latin typeface="Calibri" panose="020F0502020204030204" pitchFamily="34" charset="0"/>
                        </a:rPr>
                        <a:t>2.8</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1457461238"/>
                  </a:ext>
                </a:extLst>
              </a:tr>
            </a:tbl>
          </a:graphicData>
        </a:graphic>
      </p:graphicFrame>
    </p:spTree>
    <p:extLst>
      <p:ext uri="{BB962C8B-B14F-4D97-AF65-F5344CB8AC3E}">
        <p14:creationId xmlns:p14="http://schemas.microsoft.com/office/powerpoint/2010/main" val="1511529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C0748D7-97D4-4B15-92D6-7D5F4D19AA48}"/>
              </a:ext>
            </a:extLst>
          </p:cNvPr>
          <p:cNvSpPr/>
          <p:nvPr/>
        </p:nvSpPr>
        <p:spPr>
          <a:xfrm>
            <a:off x="1242000" y="929337"/>
            <a:ext cx="6660000" cy="523220"/>
          </a:xfrm>
          <a:prstGeom prst="rect">
            <a:avLst/>
          </a:prstGeom>
          <a:ln>
            <a:solidFill>
              <a:srgbClr val="AFBF76"/>
            </a:solidFill>
          </a:ln>
        </p:spPr>
        <p:style>
          <a:lnRef idx="2">
            <a:schemeClr val="accent2"/>
          </a:lnRef>
          <a:fillRef idx="1">
            <a:schemeClr val="lt1"/>
          </a:fillRef>
          <a:effectRef idx="0">
            <a:schemeClr val="accent2"/>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a:ln/>
                <a:solidFill>
                  <a:schemeClr val="accent2">
                    <a:lumMod val="75000"/>
                  </a:schemeClr>
                </a:solidFill>
                <a:effectLst/>
              </a:rPr>
              <a:t>Parkwood LTC Indicators - Narrative</a:t>
            </a:r>
          </a:p>
        </p:txBody>
      </p:sp>
      <p:sp>
        <p:nvSpPr>
          <p:cNvPr id="4" name="Slide Number Placeholder 3">
            <a:extLst>
              <a:ext uri="{FF2B5EF4-FFF2-40B4-BE49-F238E27FC236}">
                <a16:creationId xmlns:a16="http://schemas.microsoft.com/office/drawing/2014/main" id="{8DE98C37-CA9C-4CD2-A63E-3B86A98E7AC4}"/>
              </a:ext>
            </a:extLst>
          </p:cNvPr>
          <p:cNvSpPr txBox="1">
            <a:spLocks/>
          </p:cNvSpPr>
          <p:nvPr/>
        </p:nvSpPr>
        <p:spPr>
          <a:xfrm>
            <a:off x="4153989" y="6492875"/>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accent5"/>
                </a:solidFill>
              </a:rPr>
              <a:t>Page </a:t>
            </a:r>
            <a:fld id="{9CD38EA4-8A41-7F4F-9455-93DA50595FFF}" type="slidenum">
              <a:rPr lang="en-US" smtClean="0">
                <a:solidFill>
                  <a:schemeClr val="accent5"/>
                </a:solidFill>
              </a:rPr>
              <a:pPr/>
              <a:t>2</a:t>
            </a:fld>
            <a:endParaRPr lang="en-US" dirty="0">
              <a:solidFill>
                <a:schemeClr val="accent5"/>
              </a:solidFill>
            </a:endParaRPr>
          </a:p>
        </p:txBody>
      </p:sp>
      <p:graphicFrame>
        <p:nvGraphicFramePr>
          <p:cNvPr id="3" name="Table 2">
            <a:extLst>
              <a:ext uri="{FF2B5EF4-FFF2-40B4-BE49-F238E27FC236}">
                <a16:creationId xmlns:a16="http://schemas.microsoft.com/office/drawing/2014/main" id="{6780EDFD-630D-481F-88C0-31DE55A5C70B}"/>
              </a:ext>
            </a:extLst>
          </p:cNvPr>
          <p:cNvGraphicFramePr>
            <a:graphicFrameLocks noGrp="1"/>
          </p:cNvGraphicFramePr>
          <p:nvPr>
            <p:extLst>
              <p:ext uri="{D42A27DB-BD31-4B8C-83A1-F6EECF244321}">
                <p14:modId xmlns:p14="http://schemas.microsoft.com/office/powerpoint/2010/main" val="1278653127"/>
              </p:ext>
            </p:extLst>
          </p:nvPr>
        </p:nvGraphicFramePr>
        <p:xfrm>
          <a:off x="195309" y="1948679"/>
          <a:ext cx="8762260" cy="4105887"/>
        </p:xfrm>
        <a:graphic>
          <a:graphicData uri="http://schemas.openxmlformats.org/drawingml/2006/table">
            <a:tbl>
              <a:tblPr/>
              <a:tblGrid>
                <a:gridCol w="1703773">
                  <a:extLst>
                    <a:ext uri="{9D8B030D-6E8A-4147-A177-3AD203B41FA5}">
                      <a16:colId xmlns:a16="http://schemas.microsoft.com/office/drawing/2014/main" val="3718459314"/>
                    </a:ext>
                  </a:extLst>
                </a:gridCol>
                <a:gridCol w="710716">
                  <a:extLst>
                    <a:ext uri="{9D8B030D-6E8A-4147-A177-3AD203B41FA5}">
                      <a16:colId xmlns:a16="http://schemas.microsoft.com/office/drawing/2014/main" val="665317252"/>
                    </a:ext>
                  </a:extLst>
                </a:gridCol>
                <a:gridCol w="6347771">
                  <a:extLst>
                    <a:ext uri="{9D8B030D-6E8A-4147-A177-3AD203B41FA5}">
                      <a16:colId xmlns:a16="http://schemas.microsoft.com/office/drawing/2014/main" val="643638727"/>
                    </a:ext>
                  </a:extLst>
                </a:gridCol>
              </a:tblGrid>
              <a:tr h="241878">
                <a:tc>
                  <a:txBody>
                    <a:bodyPr/>
                    <a:lstStyle/>
                    <a:p>
                      <a:pPr algn="l" fontAlgn="b"/>
                      <a:r>
                        <a:rPr lang="en-CA" sz="1000" b="1" i="0" u="none" strike="noStrike">
                          <a:solidFill>
                            <a:srgbClr val="000000"/>
                          </a:solidFill>
                          <a:effectLst/>
                          <a:latin typeface="Calibri" panose="020F0502020204030204" pitchFamily="34" charset="0"/>
                        </a:rPr>
                        <a:t>Parkwood Mennonite Home</a:t>
                      </a:r>
                    </a:p>
                  </a:txBody>
                  <a:tcPr marL="5486" marR="5486" marT="5486" marB="0" anchor="b">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b"/>
                      <a:r>
                        <a:rPr lang="en-CA" sz="1000" b="1" i="0" u="none" strike="noStrike">
                          <a:solidFill>
                            <a:srgbClr val="000000"/>
                          </a:solidFill>
                          <a:effectLst/>
                          <a:latin typeface="Calibri" panose="020F0502020204030204" pitchFamily="34" charset="0"/>
                        </a:rPr>
                        <a:t>November</a:t>
                      </a:r>
                    </a:p>
                  </a:txBody>
                  <a:tcPr marL="5486" marR="5486" marT="5486" marB="0" anchor="b">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l" fontAlgn="b"/>
                      <a:r>
                        <a:rPr lang="en-CA" sz="1000" b="1" i="0" u="none" strike="noStrike">
                          <a:solidFill>
                            <a:srgbClr val="000000"/>
                          </a:solidFill>
                          <a:effectLst/>
                          <a:latin typeface="Calibri" panose="020F0502020204030204" pitchFamily="34" charset="0"/>
                        </a:rPr>
                        <a:t>2021</a:t>
                      </a:r>
                    </a:p>
                  </a:txBody>
                  <a:tcPr marL="5486" marR="5486" marT="5486" marB="0" anchor="b">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686806021"/>
                  </a:ext>
                </a:extLst>
              </a:tr>
              <a:tr h="372895">
                <a:tc>
                  <a:txBody>
                    <a:bodyPr/>
                    <a:lstStyle/>
                    <a:p>
                      <a:pPr algn="l" fontAlgn="ctr"/>
                      <a:r>
                        <a:rPr lang="en-CA" sz="1000" b="1" i="0" u="none" strike="noStrike">
                          <a:solidFill>
                            <a:srgbClr val="FFFFFF"/>
                          </a:solidFill>
                          <a:effectLst/>
                          <a:latin typeface="Calibri" panose="020F0502020204030204" pitchFamily="34" charset="0"/>
                        </a:rPr>
                        <a:t>Long Term Care Indicators</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70AD47"/>
                    </a:solidFill>
                  </a:tcPr>
                </a:tc>
                <a:tc>
                  <a:txBody>
                    <a:bodyPr/>
                    <a:lstStyle/>
                    <a:p>
                      <a:pPr algn="ctr" fontAlgn="ctr"/>
                      <a:r>
                        <a:rPr lang="en-CA" sz="800" b="1" i="0" u="none" strike="noStrike">
                          <a:solidFill>
                            <a:srgbClr val="FFFFFF"/>
                          </a:solidFill>
                          <a:effectLst/>
                          <a:latin typeface="Calibri" panose="020F0502020204030204" pitchFamily="34" charset="0"/>
                        </a:rPr>
                        <a:t>Nov.</a:t>
                      </a:r>
                      <a:br>
                        <a:rPr lang="en-CA" sz="800" b="1" i="0" u="none" strike="noStrike">
                          <a:solidFill>
                            <a:srgbClr val="FFFFFF"/>
                          </a:solidFill>
                          <a:effectLst/>
                          <a:latin typeface="Calibri" panose="020F0502020204030204" pitchFamily="34" charset="0"/>
                        </a:rPr>
                      </a:br>
                      <a:r>
                        <a:rPr lang="en-CA" sz="800" b="1" i="0" u="none" strike="noStrike">
                          <a:solidFill>
                            <a:srgbClr val="FFFFFF"/>
                          </a:solidFill>
                          <a:effectLst/>
                          <a:latin typeface="Calibri" panose="020F0502020204030204" pitchFamily="34" charset="0"/>
                        </a:rPr>
                        <a:t>Number</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70AD47"/>
                    </a:solidFill>
                  </a:tcPr>
                </a:tc>
                <a:tc>
                  <a:txBody>
                    <a:bodyPr/>
                    <a:lstStyle/>
                    <a:p>
                      <a:pPr algn="l" fontAlgn="ctr"/>
                      <a:r>
                        <a:rPr lang="en-CA" sz="800" b="1" i="0" u="none" strike="noStrike">
                          <a:solidFill>
                            <a:srgbClr val="FFFFFF"/>
                          </a:solidFill>
                          <a:effectLst/>
                          <a:latin typeface="Calibri" panose="020F0502020204030204" pitchFamily="34" charset="0"/>
                        </a:rPr>
                        <a:t>November 2021 Narrative</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70AD47"/>
                    </a:solidFill>
                  </a:tcPr>
                </a:tc>
                <a:extLst>
                  <a:ext uri="{0D108BD9-81ED-4DB2-BD59-A6C34878D82A}">
                    <a16:rowId xmlns:a16="http://schemas.microsoft.com/office/drawing/2014/main" val="4174828803"/>
                  </a:ext>
                </a:extLst>
              </a:tr>
              <a:tr h="193503">
                <a:tc>
                  <a:txBody>
                    <a:bodyPr/>
                    <a:lstStyle/>
                    <a:p>
                      <a:pPr algn="l" fontAlgn="t"/>
                      <a:r>
                        <a:rPr lang="en-CA" sz="800" b="1" i="0" u="none" strike="noStrike">
                          <a:solidFill>
                            <a:srgbClr val="FFFFFF"/>
                          </a:solidFill>
                          <a:effectLst/>
                          <a:latin typeface="Calibri" panose="020F0502020204030204" pitchFamily="34" charset="0"/>
                        </a:rPr>
                        <a:t>% Monthly Occupancy</a:t>
                      </a:r>
                    </a:p>
                  </a:txBody>
                  <a:tcPr marL="5486" marR="5486" marT="5486" marB="0">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800" b="0" i="0" u="none" strike="noStrike">
                          <a:solidFill>
                            <a:srgbClr val="000000"/>
                          </a:solidFill>
                          <a:effectLst/>
                          <a:latin typeface="Calibri" panose="020F0502020204030204" pitchFamily="34" charset="0"/>
                        </a:rPr>
                        <a:t>95.15%</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1562124965"/>
                  </a:ext>
                </a:extLst>
              </a:tr>
              <a:tr h="193503">
                <a:tc>
                  <a:txBody>
                    <a:bodyPr/>
                    <a:lstStyle/>
                    <a:p>
                      <a:pPr algn="l" fontAlgn="t"/>
                      <a:r>
                        <a:rPr lang="en-CA" sz="800" b="0" i="0" u="none" strike="noStrike">
                          <a:solidFill>
                            <a:srgbClr val="000000"/>
                          </a:solidFill>
                          <a:effectLst/>
                          <a:latin typeface="Calibri" panose="020F0502020204030204" pitchFamily="34" charset="0"/>
                        </a:rPr>
                        <a:t>Admissions</a:t>
                      </a:r>
                    </a:p>
                  </a:txBody>
                  <a:tcPr marL="5486" marR="5486" marT="5486" marB="0">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2</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715485980"/>
                  </a:ext>
                </a:extLst>
              </a:tr>
              <a:tr h="193503">
                <a:tc>
                  <a:txBody>
                    <a:bodyPr/>
                    <a:lstStyle/>
                    <a:p>
                      <a:pPr algn="l" fontAlgn="t"/>
                      <a:r>
                        <a:rPr lang="en-CA" sz="800" b="0" i="0" u="none" strike="noStrike">
                          <a:solidFill>
                            <a:srgbClr val="000000"/>
                          </a:solidFill>
                          <a:effectLst/>
                          <a:latin typeface="Calibri" panose="020F0502020204030204" pitchFamily="34" charset="0"/>
                        </a:rPr>
                        <a:t>Discharges / Deaths</a:t>
                      </a:r>
                    </a:p>
                  </a:txBody>
                  <a:tcPr marL="5486" marR="5486" marT="5486" marB="0">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3</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1936514715"/>
                  </a:ext>
                </a:extLst>
              </a:tr>
              <a:tr h="387004">
                <a:tc>
                  <a:txBody>
                    <a:bodyPr/>
                    <a:lstStyle/>
                    <a:p>
                      <a:pPr algn="l" fontAlgn="t"/>
                      <a:r>
                        <a:rPr lang="en-CA" sz="800" b="0" i="0" u="none" strike="noStrike">
                          <a:solidFill>
                            <a:srgbClr val="000000"/>
                          </a:solidFill>
                          <a:effectLst/>
                          <a:latin typeface="Calibri" panose="020F0502020204030204" pitchFamily="34" charset="0"/>
                        </a:rPr>
                        <a:t>Complaints (</a:t>
                      </a:r>
                      <a:r>
                        <a:rPr lang="en-CA" sz="800" b="0" i="1" u="none" strike="noStrike">
                          <a:solidFill>
                            <a:srgbClr val="000000"/>
                          </a:solidFill>
                          <a:effectLst/>
                          <a:latin typeface="Calibri" panose="020F0502020204030204" pitchFamily="34" charset="0"/>
                        </a:rPr>
                        <a:t>Resident</a:t>
                      </a:r>
                      <a:r>
                        <a:rPr lang="en-CA" sz="800" b="0" i="0" u="none" strike="noStrike">
                          <a:solidFill>
                            <a:srgbClr val="000000"/>
                          </a:solidFill>
                          <a:effectLst/>
                          <a:latin typeface="Calibri" panose="020F0502020204030204" pitchFamily="34" charset="0"/>
                        </a:rPr>
                        <a:t>)</a:t>
                      </a:r>
                    </a:p>
                  </a:txBody>
                  <a:tcPr marL="5486" marR="5486" marT="5486" marB="0">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Family member frustrated about inapproipriate television shows on home area and frustrated that residents mouth was dirty when she came to visit.</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3012842535"/>
                  </a:ext>
                </a:extLst>
              </a:tr>
              <a:tr h="193503">
                <a:tc>
                  <a:txBody>
                    <a:bodyPr/>
                    <a:lstStyle/>
                    <a:p>
                      <a:pPr algn="l" fontAlgn="t"/>
                      <a:r>
                        <a:rPr lang="en-CA" sz="800" b="0" i="0" u="none" strike="noStrike">
                          <a:solidFill>
                            <a:srgbClr val="000000"/>
                          </a:solidFill>
                          <a:effectLst/>
                          <a:latin typeface="Calibri" panose="020F0502020204030204" pitchFamily="34" charset="0"/>
                        </a:rPr>
                        <a:t>Code Training (</a:t>
                      </a:r>
                      <a:r>
                        <a:rPr lang="en-CA" sz="800" b="0" i="1" u="none" strike="noStrike">
                          <a:solidFill>
                            <a:srgbClr val="000000"/>
                          </a:solidFill>
                          <a:effectLst/>
                          <a:latin typeface="Calibri" panose="020F0502020204030204" pitchFamily="34" charset="0"/>
                        </a:rPr>
                        <a:t>name codes</a:t>
                      </a:r>
                      <a:r>
                        <a:rPr lang="en-CA" sz="800" b="0" i="0" u="none" strike="noStrike">
                          <a:solidFill>
                            <a:srgbClr val="000000"/>
                          </a:solidFill>
                          <a:effectLst/>
                          <a:latin typeface="Calibri" panose="020F0502020204030204" pitchFamily="34" charset="0"/>
                        </a:rPr>
                        <a:t>)</a:t>
                      </a:r>
                    </a:p>
                  </a:txBody>
                  <a:tcPr marL="5486" marR="5486" marT="5486" marB="0">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2</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Code Green, Code Black</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439031921"/>
                  </a:ext>
                </a:extLst>
              </a:tr>
              <a:tr h="193503">
                <a:tc>
                  <a:txBody>
                    <a:bodyPr/>
                    <a:lstStyle/>
                    <a:p>
                      <a:pPr algn="l" fontAlgn="t"/>
                      <a:r>
                        <a:rPr lang="en-CA" sz="800" b="0" i="0" u="none" strike="noStrike">
                          <a:solidFill>
                            <a:srgbClr val="000000"/>
                          </a:solidFill>
                          <a:effectLst/>
                          <a:latin typeface="Calibri" panose="020F0502020204030204" pitchFamily="34" charset="0"/>
                        </a:rPr>
                        <a:t>Fire Drills</a:t>
                      </a:r>
                    </a:p>
                  </a:txBody>
                  <a:tcPr marL="5486" marR="5486" marT="5486" marB="0">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3</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Annual Long Term Care Minimal Staffing Fire Review</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946598186"/>
                  </a:ext>
                </a:extLst>
              </a:tr>
              <a:tr h="193503">
                <a:tc>
                  <a:txBody>
                    <a:bodyPr/>
                    <a:lstStyle/>
                    <a:p>
                      <a:pPr algn="l" fontAlgn="t"/>
                      <a:r>
                        <a:rPr lang="en-CA" sz="800" b="0" i="0" u="none" strike="noStrike">
                          <a:solidFill>
                            <a:srgbClr val="000000"/>
                          </a:solidFill>
                          <a:effectLst/>
                          <a:latin typeface="Calibri" panose="020F0502020204030204" pitchFamily="34" charset="0"/>
                        </a:rPr>
                        <a:t>Critical Incidents</a:t>
                      </a:r>
                    </a:p>
                  </a:txBody>
                  <a:tcPr marL="5486" marR="5486" marT="5486" marB="0">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One Critical incident involving resident to resident abuse.</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3816120982"/>
                  </a:ext>
                </a:extLst>
              </a:tr>
              <a:tr h="193503">
                <a:tc>
                  <a:txBody>
                    <a:bodyPr/>
                    <a:lstStyle/>
                    <a:p>
                      <a:pPr algn="l" fontAlgn="t"/>
                      <a:r>
                        <a:rPr lang="en-CA" sz="800" b="0" i="0" u="none" strike="noStrike">
                          <a:solidFill>
                            <a:srgbClr val="000000"/>
                          </a:solidFill>
                          <a:effectLst/>
                          <a:latin typeface="Calibri" panose="020F0502020204030204" pitchFamily="34" charset="0"/>
                        </a:rPr>
                        <a:t>Legislative Inspections</a:t>
                      </a:r>
                    </a:p>
                  </a:txBody>
                  <a:tcPr marL="5486" marR="5486" marT="5486" marB="0">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2211287513"/>
                  </a:ext>
                </a:extLst>
              </a:tr>
              <a:tr h="193503">
                <a:tc>
                  <a:txBody>
                    <a:bodyPr/>
                    <a:lstStyle/>
                    <a:p>
                      <a:pPr algn="l" fontAlgn="t"/>
                      <a:r>
                        <a:rPr lang="en-CA" sz="800" b="0" i="0" u="none" strike="noStrike">
                          <a:solidFill>
                            <a:srgbClr val="000000"/>
                          </a:solidFill>
                          <a:effectLst/>
                          <a:latin typeface="Calibri" panose="020F0502020204030204" pitchFamily="34" charset="0"/>
                        </a:rPr>
                        <a:t>Non-Compliance </a:t>
                      </a:r>
                    </a:p>
                  </a:txBody>
                  <a:tcPr marL="5486" marR="5486" marT="5486" marB="0">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4094206382"/>
                  </a:ext>
                </a:extLst>
              </a:tr>
              <a:tr h="193503">
                <a:tc>
                  <a:txBody>
                    <a:bodyPr/>
                    <a:lstStyle/>
                    <a:p>
                      <a:pPr algn="l" fontAlgn="t"/>
                      <a:r>
                        <a:rPr lang="en-CA" sz="800" b="0" i="0" u="none" strike="noStrike">
                          <a:solidFill>
                            <a:srgbClr val="000000"/>
                          </a:solidFill>
                          <a:effectLst/>
                          <a:latin typeface="Calibri" panose="020F0502020204030204" pitchFamily="34" charset="0"/>
                        </a:rPr>
                        <a:t>Expenditures over $25,000</a:t>
                      </a:r>
                    </a:p>
                  </a:txBody>
                  <a:tcPr marL="5486" marR="5486" marT="5486" marB="0">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666277591"/>
                  </a:ext>
                </a:extLst>
              </a:tr>
              <a:tr h="193503">
                <a:tc>
                  <a:txBody>
                    <a:bodyPr/>
                    <a:lstStyle/>
                    <a:p>
                      <a:pPr algn="l" fontAlgn="t"/>
                      <a:r>
                        <a:rPr lang="en-CA" sz="800" b="0" i="0" u="none" strike="noStrike">
                          <a:solidFill>
                            <a:srgbClr val="000000"/>
                          </a:solidFill>
                          <a:effectLst/>
                          <a:latin typeface="Calibri" panose="020F0502020204030204" pitchFamily="34" charset="0"/>
                        </a:rPr>
                        <a:t>Employee Complaints</a:t>
                      </a:r>
                    </a:p>
                  </a:txBody>
                  <a:tcPr marL="5486" marR="5486" marT="5486" marB="0">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Employees feeling under appreciated.  Feeling on the home areas that </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40097069"/>
                  </a:ext>
                </a:extLst>
              </a:tr>
              <a:tr h="193503">
                <a:tc>
                  <a:txBody>
                    <a:bodyPr/>
                    <a:lstStyle/>
                    <a:p>
                      <a:pPr algn="l" fontAlgn="t"/>
                      <a:r>
                        <a:rPr lang="en-CA" sz="800" b="0" i="0" u="none" strike="noStrike">
                          <a:solidFill>
                            <a:srgbClr val="000000"/>
                          </a:solidFill>
                          <a:effectLst/>
                          <a:latin typeface="Calibri" panose="020F0502020204030204" pitchFamily="34" charset="0"/>
                        </a:rPr>
                        <a:t>New Hires</a:t>
                      </a:r>
                    </a:p>
                  </a:txBody>
                  <a:tcPr marL="5486" marR="5486" marT="5486" marB="0">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7</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four resident support aides, one dietary, one swabbing clinic, one nursing</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108948283"/>
                  </a:ext>
                </a:extLst>
              </a:tr>
              <a:tr h="193503">
                <a:tc>
                  <a:txBody>
                    <a:bodyPr/>
                    <a:lstStyle/>
                    <a:p>
                      <a:pPr algn="l" fontAlgn="t"/>
                      <a:r>
                        <a:rPr lang="en-CA" sz="800" b="0" i="0" u="none" strike="noStrike">
                          <a:solidFill>
                            <a:srgbClr val="000000"/>
                          </a:solidFill>
                          <a:effectLst/>
                          <a:latin typeface="Calibri" panose="020F0502020204030204" pitchFamily="34" charset="0"/>
                        </a:rPr>
                        <a:t>Terminations</a:t>
                      </a:r>
                    </a:p>
                  </a:txBody>
                  <a:tcPr marL="5486" marR="5486" marT="5486" marB="0">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3</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one dietary aide,  one student and one resident support aide.</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2153947012"/>
                  </a:ext>
                </a:extLst>
              </a:tr>
              <a:tr h="193503">
                <a:tc>
                  <a:txBody>
                    <a:bodyPr/>
                    <a:lstStyle/>
                    <a:p>
                      <a:pPr algn="l" fontAlgn="t"/>
                      <a:r>
                        <a:rPr lang="en-CA" sz="800" b="1" i="0" u="none" strike="noStrike">
                          <a:solidFill>
                            <a:srgbClr val="000000"/>
                          </a:solidFill>
                          <a:effectLst/>
                          <a:latin typeface="Calibri" panose="020F0502020204030204" pitchFamily="34" charset="0"/>
                        </a:rPr>
                        <a:t>Successes/Challenges/Events</a:t>
                      </a:r>
                    </a:p>
                  </a:txBody>
                  <a:tcPr marL="5486" marR="5486" marT="5486" marB="0">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182410493"/>
                  </a:ext>
                </a:extLst>
              </a:tr>
              <a:tr h="193503">
                <a:tc>
                  <a:txBody>
                    <a:bodyPr/>
                    <a:lstStyle/>
                    <a:p>
                      <a:pPr algn="r" fontAlgn="t"/>
                      <a:r>
                        <a:rPr lang="en-CA" sz="800" b="1" i="0" u="none" strike="noStrike">
                          <a:solidFill>
                            <a:srgbClr val="000000"/>
                          </a:solidFill>
                          <a:effectLst/>
                          <a:latin typeface="Calibri" panose="020F0502020204030204" pitchFamily="34" charset="0"/>
                        </a:rPr>
                        <a:t>Success</a:t>
                      </a:r>
                    </a:p>
                  </a:txBody>
                  <a:tcPr marL="5486" marR="5486" marT="5486" marB="0">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Covid 19 vaccination clinic on November 23.  Third IPAC Consulting audit completed </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1224527417"/>
                  </a:ext>
                </a:extLst>
              </a:tr>
              <a:tr h="193503">
                <a:tc>
                  <a:txBody>
                    <a:bodyPr/>
                    <a:lstStyle/>
                    <a:p>
                      <a:pPr algn="r" fontAlgn="t"/>
                      <a:r>
                        <a:rPr lang="en-CA" sz="800" b="1" i="0" u="none" strike="noStrike">
                          <a:solidFill>
                            <a:srgbClr val="000000"/>
                          </a:solidFill>
                          <a:effectLst/>
                          <a:latin typeface="Calibri" panose="020F0502020204030204" pitchFamily="34" charset="0"/>
                        </a:rPr>
                        <a:t>Challenge</a:t>
                      </a:r>
                    </a:p>
                  </a:txBody>
                  <a:tcPr marL="5486" marR="5486" marT="5486" marB="0">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Many sick calls from team members for 2-3 days following their vaccinations</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2881451443"/>
                  </a:ext>
                </a:extLst>
              </a:tr>
              <a:tr h="201565">
                <a:tc>
                  <a:txBody>
                    <a:bodyPr/>
                    <a:lstStyle/>
                    <a:p>
                      <a:pPr algn="r" fontAlgn="t"/>
                      <a:r>
                        <a:rPr lang="en-CA" sz="800" b="1" i="0" u="none" strike="noStrike">
                          <a:solidFill>
                            <a:srgbClr val="000000"/>
                          </a:solidFill>
                          <a:effectLst/>
                          <a:latin typeface="Calibri" panose="020F0502020204030204" pitchFamily="34" charset="0"/>
                        </a:rPr>
                        <a:t>Events</a:t>
                      </a:r>
                    </a:p>
                  </a:txBody>
                  <a:tcPr marL="5486" marR="5486" marT="5486" marB="0">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US" sz="800" b="0" i="0" u="none" strike="noStrike" dirty="0">
                          <a:solidFill>
                            <a:srgbClr val="000000"/>
                          </a:solidFill>
                          <a:effectLst/>
                          <a:latin typeface="Calibri" panose="020F0502020204030204" pitchFamily="34" charset="0"/>
                        </a:rPr>
                        <a:t>World Kindness Day - November 13th Parkwood handed out smile cookies and hosted a Food Bank drive to support kindness to community.</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3542017107"/>
                  </a:ext>
                </a:extLst>
              </a:tr>
            </a:tbl>
          </a:graphicData>
        </a:graphic>
      </p:graphicFrame>
    </p:spTree>
    <p:extLst>
      <p:ext uri="{BB962C8B-B14F-4D97-AF65-F5344CB8AC3E}">
        <p14:creationId xmlns:p14="http://schemas.microsoft.com/office/powerpoint/2010/main" val="474228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E3F6F2-C748-40F9-B310-6C6A421289AF}"/>
              </a:ext>
            </a:extLst>
          </p:cNvPr>
          <p:cNvSpPr>
            <a:spLocks noGrp="1"/>
          </p:cNvSpPr>
          <p:nvPr>
            <p:ph type="sldNum" sz="quarter" idx="4294967295"/>
          </p:nvPr>
        </p:nvSpPr>
        <p:spPr>
          <a:xfrm>
            <a:off x="4127864" y="6388372"/>
            <a:ext cx="2133600" cy="365125"/>
          </a:xfrm>
          <a:prstGeom prst="rect">
            <a:avLst/>
          </a:prstGeom>
        </p:spPr>
        <p:txBody>
          <a:bodyPr/>
          <a:lstStyle/>
          <a:p>
            <a:r>
              <a:rPr lang="en-US" dirty="0">
                <a:solidFill>
                  <a:schemeClr val="accent5"/>
                </a:solidFill>
              </a:rPr>
              <a:t>Page </a:t>
            </a:r>
            <a:fld id="{9CD38EA4-8A41-7F4F-9455-93DA50595FFF}" type="slidenum">
              <a:rPr lang="en-US" smtClean="0">
                <a:solidFill>
                  <a:schemeClr val="accent5"/>
                </a:solidFill>
              </a:rPr>
              <a:pPr/>
              <a:t>3</a:t>
            </a:fld>
            <a:endParaRPr lang="en-US" dirty="0">
              <a:solidFill>
                <a:schemeClr val="accent5"/>
              </a:solidFill>
            </a:endParaRPr>
          </a:p>
        </p:txBody>
      </p:sp>
      <p:sp>
        <p:nvSpPr>
          <p:cNvPr id="5" name="Rectangle 4">
            <a:extLst>
              <a:ext uri="{FF2B5EF4-FFF2-40B4-BE49-F238E27FC236}">
                <a16:creationId xmlns:a16="http://schemas.microsoft.com/office/drawing/2014/main" id="{3C0748D7-97D4-4B15-92D6-7D5F4D19AA48}"/>
              </a:ext>
            </a:extLst>
          </p:cNvPr>
          <p:cNvSpPr/>
          <p:nvPr/>
        </p:nvSpPr>
        <p:spPr>
          <a:xfrm>
            <a:off x="1242000" y="962139"/>
            <a:ext cx="6660000" cy="523220"/>
          </a:xfrm>
          <a:prstGeom prst="rect">
            <a:avLst/>
          </a:prstGeom>
          <a:ln>
            <a:solidFill>
              <a:srgbClr val="AFBF76"/>
            </a:solidFill>
          </a:ln>
        </p:spPr>
        <p:style>
          <a:lnRef idx="2">
            <a:schemeClr val="accent2"/>
          </a:lnRef>
          <a:fillRef idx="1">
            <a:schemeClr val="lt1"/>
          </a:fillRef>
          <a:effectRef idx="0">
            <a:schemeClr val="accent2"/>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a:ln/>
                <a:solidFill>
                  <a:schemeClr val="accent2">
                    <a:lumMod val="75000"/>
                  </a:schemeClr>
                </a:solidFill>
                <a:effectLst/>
              </a:rPr>
              <a:t>Parkwood Suites Indicators</a:t>
            </a:r>
          </a:p>
        </p:txBody>
      </p:sp>
      <p:graphicFrame>
        <p:nvGraphicFramePr>
          <p:cNvPr id="3" name="Table 2">
            <a:extLst>
              <a:ext uri="{FF2B5EF4-FFF2-40B4-BE49-F238E27FC236}">
                <a16:creationId xmlns:a16="http://schemas.microsoft.com/office/drawing/2014/main" id="{292DB0B0-42CF-4AAC-9060-C72AA14170A4}"/>
              </a:ext>
            </a:extLst>
          </p:cNvPr>
          <p:cNvGraphicFramePr>
            <a:graphicFrameLocks noGrp="1"/>
          </p:cNvGraphicFramePr>
          <p:nvPr>
            <p:extLst>
              <p:ext uri="{D42A27DB-BD31-4B8C-83A1-F6EECF244321}">
                <p14:modId xmlns:p14="http://schemas.microsoft.com/office/powerpoint/2010/main" val="4225002123"/>
              </p:ext>
            </p:extLst>
          </p:nvPr>
        </p:nvGraphicFramePr>
        <p:xfrm>
          <a:off x="457201" y="1927629"/>
          <a:ext cx="8229597" cy="3002742"/>
        </p:xfrm>
        <a:graphic>
          <a:graphicData uri="http://schemas.openxmlformats.org/drawingml/2006/table">
            <a:tbl>
              <a:tblPr/>
              <a:tblGrid>
                <a:gridCol w="2099502">
                  <a:extLst>
                    <a:ext uri="{9D8B030D-6E8A-4147-A177-3AD203B41FA5}">
                      <a16:colId xmlns:a16="http://schemas.microsoft.com/office/drawing/2014/main" val="3812101395"/>
                    </a:ext>
                  </a:extLst>
                </a:gridCol>
                <a:gridCol w="449091">
                  <a:extLst>
                    <a:ext uri="{9D8B030D-6E8A-4147-A177-3AD203B41FA5}">
                      <a16:colId xmlns:a16="http://schemas.microsoft.com/office/drawing/2014/main" val="1808264725"/>
                    </a:ext>
                  </a:extLst>
                </a:gridCol>
                <a:gridCol w="404182">
                  <a:extLst>
                    <a:ext uri="{9D8B030D-6E8A-4147-A177-3AD203B41FA5}">
                      <a16:colId xmlns:a16="http://schemas.microsoft.com/office/drawing/2014/main" val="130057812"/>
                    </a:ext>
                  </a:extLst>
                </a:gridCol>
                <a:gridCol w="426637">
                  <a:extLst>
                    <a:ext uri="{9D8B030D-6E8A-4147-A177-3AD203B41FA5}">
                      <a16:colId xmlns:a16="http://schemas.microsoft.com/office/drawing/2014/main" val="2868875159"/>
                    </a:ext>
                  </a:extLst>
                </a:gridCol>
                <a:gridCol w="460319">
                  <a:extLst>
                    <a:ext uri="{9D8B030D-6E8A-4147-A177-3AD203B41FA5}">
                      <a16:colId xmlns:a16="http://schemas.microsoft.com/office/drawing/2014/main" val="1652696968"/>
                    </a:ext>
                  </a:extLst>
                </a:gridCol>
                <a:gridCol w="482773">
                  <a:extLst>
                    <a:ext uri="{9D8B030D-6E8A-4147-A177-3AD203B41FA5}">
                      <a16:colId xmlns:a16="http://schemas.microsoft.com/office/drawing/2014/main" val="4130004066"/>
                    </a:ext>
                  </a:extLst>
                </a:gridCol>
                <a:gridCol w="449091">
                  <a:extLst>
                    <a:ext uri="{9D8B030D-6E8A-4147-A177-3AD203B41FA5}">
                      <a16:colId xmlns:a16="http://schemas.microsoft.com/office/drawing/2014/main" val="2444263472"/>
                    </a:ext>
                  </a:extLst>
                </a:gridCol>
                <a:gridCol w="404182">
                  <a:extLst>
                    <a:ext uri="{9D8B030D-6E8A-4147-A177-3AD203B41FA5}">
                      <a16:colId xmlns:a16="http://schemas.microsoft.com/office/drawing/2014/main" val="849295319"/>
                    </a:ext>
                  </a:extLst>
                </a:gridCol>
                <a:gridCol w="404182">
                  <a:extLst>
                    <a:ext uri="{9D8B030D-6E8A-4147-A177-3AD203B41FA5}">
                      <a16:colId xmlns:a16="http://schemas.microsoft.com/office/drawing/2014/main" val="932804302"/>
                    </a:ext>
                  </a:extLst>
                </a:gridCol>
                <a:gridCol w="404182">
                  <a:extLst>
                    <a:ext uri="{9D8B030D-6E8A-4147-A177-3AD203B41FA5}">
                      <a16:colId xmlns:a16="http://schemas.microsoft.com/office/drawing/2014/main" val="4271967012"/>
                    </a:ext>
                  </a:extLst>
                </a:gridCol>
                <a:gridCol w="404182">
                  <a:extLst>
                    <a:ext uri="{9D8B030D-6E8A-4147-A177-3AD203B41FA5}">
                      <a16:colId xmlns:a16="http://schemas.microsoft.com/office/drawing/2014/main" val="2637611598"/>
                    </a:ext>
                  </a:extLst>
                </a:gridCol>
                <a:gridCol w="404182">
                  <a:extLst>
                    <a:ext uri="{9D8B030D-6E8A-4147-A177-3AD203B41FA5}">
                      <a16:colId xmlns:a16="http://schemas.microsoft.com/office/drawing/2014/main" val="3368300971"/>
                    </a:ext>
                  </a:extLst>
                </a:gridCol>
                <a:gridCol w="460319">
                  <a:extLst>
                    <a:ext uri="{9D8B030D-6E8A-4147-A177-3AD203B41FA5}">
                      <a16:colId xmlns:a16="http://schemas.microsoft.com/office/drawing/2014/main" val="40203240"/>
                    </a:ext>
                  </a:extLst>
                </a:gridCol>
                <a:gridCol w="449091">
                  <a:extLst>
                    <a:ext uri="{9D8B030D-6E8A-4147-A177-3AD203B41FA5}">
                      <a16:colId xmlns:a16="http://schemas.microsoft.com/office/drawing/2014/main" val="211995379"/>
                    </a:ext>
                  </a:extLst>
                </a:gridCol>
                <a:gridCol w="527682">
                  <a:extLst>
                    <a:ext uri="{9D8B030D-6E8A-4147-A177-3AD203B41FA5}">
                      <a16:colId xmlns:a16="http://schemas.microsoft.com/office/drawing/2014/main" val="1341415970"/>
                    </a:ext>
                  </a:extLst>
                </a:gridCol>
              </a:tblGrid>
              <a:tr h="532173">
                <a:tc>
                  <a:txBody>
                    <a:bodyPr/>
                    <a:lstStyle/>
                    <a:p>
                      <a:pPr algn="l" fontAlgn="ctr"/>
                      <a:r>
                        <a:rPr lang="en-CA" sz="1200" b="1" i="0" u="none" strike="noStrike">
                          <a:solidFill>
                            <a:srgbClr val="FFFFFF"/>
                          </a:solidFill>
                          <a:effectLst/>
                          <a:latin typeface="Calibri" panose="020F0502020204030204" pitchFamily="34" charset="0"/>
                        </a:rPr>
                        <a:t>Parkwood Suites Indicators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70AD47"/>
                    </a:solidFill>
                  </a:tcPr>
                </a:tc>
                <a:tc>
                  <a:txBody>
                    <a:bodyPr/>
                    <a:lstStyle/>
                    <a:p>
                      <a:pPr algn="ctr" fontAlgn="ctr"/>
                      <a:r>
                        <a:rPr lang="en-CA" sz="1100" b="1" i="0" u="none" strike="noStrike">
                          <a:solidFill>
                            <a:srgbClr val="FFFFFF"/>
                          </a:solidFill>
                          <a:effectLst/>
                          <a:latin typeface="Calibri" panose="020F0502020204030204" pitchFamily="34" charset="0"/>
                        </a:rPr>
                        <a:t>Dec.</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Jan.</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Feb.</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Mar.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Apr.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May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June</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July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Aug.</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Sept.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Oct.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Nov.</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12 Month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Sum</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12</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 Month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Average</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extLst>
                  <a:ext uri="{0D108BD9-81ED-4DB2-BD59-A6C34878D82A}">
                    <a16:rowId xmlns:a16="http://schemas.microsoft.com/office/drawing/2014/main" val="598313641"/>
                  </a:ext>
                </a:extLst>
              </a:tr>
              <a:tr h="193671">
                <a:tc>
                  <a:txBody>
                    <a:bodyPr/>
                    <a:lstStyle/>
                    <a:p>
                      <a:pPr algn="l" fontAlgn="ctr"/>
                      <a:r>
                        <a:rPr lang="en-CA" sz="1100" b="1" i="0" u="none" strike="noStrike">
                          <a:solidFill>
                            <a:srgbClr val="FFFFFF"/>
                          </a:solidFill>
                          <a:effectLst/>
                          <a:latin typeface="Calibri" panose="020F0502020204030204" pitchFamily="34" charset="0"/>
                        </a:rPr>
                        <a:t># Monthly Occupancy Suites (76)</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0" i="0" u="none" strike="noStrike">
                          <a:solidFill>
                            <a:srgbClr val="000000"/>
                          </a:solidFill>
                          <a:effectLst/>
                          <a:latin typeface="Calibri" panose="020F0502020204030204" pitchFamily="34" charset="0"/>
                        </a:rPr>
                        <a:t>7</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8</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8</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7</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8</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7</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7</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5</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65.0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5.4</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1823960726"/>
                  </a:ext>
                </a:extLst>
              </a:tr>
              <a:tr h="175146">
                <a:tc>
                  <a:txBody>
                    <a:bodyPr/>
                    <a:lstStyle/>
                    <a:p>
                      <a:pPr algn="l" fontAlgn="ctr"/>
                      <a:r>
                        <a:rPr lang="en-CA" sz="1100" b="1" i="0" u="none" strike="noStrike">
                          <a:solidFill>
                            <a:srgbClr val="FFFFFF"/>
                          </a:solidFill>
                          <a:effectLst/>
                          <a:latin typeface="Calibri" panose="020F0502020204030204" pitchFamily="34" charset="0"/>
                        </a:rPr>
                        <a:t># Monthly Occupancy GH (18)</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1813237275"/>
                  </a:ext>
                </a:extLst>
              </a:tr>
              <a:tr h="175146">
                <a:tc>
                  <a:txBody>
                    <a:bodyPr/>
                    <a:lstStyle/>
                    <a:p>
                      <a:pPr algn="l" fontAlgn="ctr"/>
                      <a:r>
                        <a:rPr lang="en-CA" sz="1100" b="0" i="0" u="none" strike="noStrike">
                          <a:solidFill>
                            <a:srgbClr val="000000"/>
                          </a:solidFill>
                          <a:effectLst/>
                          <a:latin typeface="Calibri" panose="020F0502020204030204" pitchFamily="34" charset="0"/>
                        </a:rPr>
                        <a:t>Admissions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8</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29.0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2.4</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105817427"/>
                  </a:ext>
                </a:extLst>
              </a:tr>
              <a:tr h="175146">
                <a:tc>
                  <a:txBody>
                    <a:bodyPr/>
                    <a:lstStyle/>
                    <a:p>
                      <a:pPr algn="l" fontAlgn="ctr"/>
                      <a:r>
                        <a:rPr lang="en-CA" sz="1100" b="0" i="0" u="none" strike="noStrike">
                          <a:solidFill>
                            <a:srgbClr val="000000"/>
                          </a:solidFill>
                          <a:effectLst/>
                          <a:latin typeface="Calibri" panose="020F0502020204030204" pitchFamily="34" charset="0"/>
                        </a:rPr>
                        <a:t>Discharges / Deaths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5</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27.0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2.3</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192078563"/>
                  </a:ext>
                </a:extLst>
              </a:tr>
              <a:tr h="175146">
                <a:tc>
                  <a:txBody>
                    <a:bodyPr/>
                    <a:lstStyle/>
                    <a:p>
                      <a:pPr algn="l" fontAlgn="ctr"/>
                      <a:r>
                        <a:rPr lang="en-CA" sz="1100" b="0" i="0" u="none" strike="noStrike">
                          <a:solidFill>
                            <a:srgbClr val="000000"/>
                          </a:solidFill>
                          <a:effectLst/>
                          <a:latin typeface="Calibri" panose="020F0502020204030204" pitchFamily="34" charset="0"/>
                        </a:rPr>
                        <a:t>Complaints (</a:t>
                      </a:r>
                      <a:r>
                        <a:rPr lang="en-CA" sz="1100" b="0" i="1" u="none" strike="noStrike">
                          <a:solidFill>
                            <a:srgbClr val="000000"/>
                          </a:solidFill>
                          <a:effectLst/>
                          <a:latin typeface="Calibri" panose="020F0502020204030204" pitchFamily="34" charset="0"/>
                        </a:rPr>
                        <a:t>Resident</a:t>
                      </a:r>
                      <a:r>
                        <a:rPr lang="en-CA" sz="1100" b="0" i="0" u="none" strike="noStrike">
                          <a:solidFill>
                            <a:srgbClr val="000000"/>
                          </a:solidFill>
                          <a:effectLst/>
                          <a:latin typeface="Calibri" panose="020F0502020204030204" pitchFamily="34" charset="0"/>
                        </a:rPr>
                        <a:t>)</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1.0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0.1</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1849836408"/>
                  </a:ext>
                </a:extLst>
              </a:tr>
              <a:tr h="175146">
                <a:tc>
                  <a:txBody>
                    <a:bodyPr/>
                    <a:lstStyle/>
                    <a:p>
                      <a:pPr algn="l" fontAlgn="ctr"/>
                      <a:r>
                        <a:rPr lang="en-CA" sz="1100" b="0" i="0" u="none" strike="noStrike">
                          <a:solidFill>
                            <a:srgbClr val="000000"/>
                          </a:solidFill>
                          <a:effectLst/>
                          <a:latin typeface="Calibri" panose="020F0502020204030204" pitchFamily="34" charset="0"/>
                        </a:rPr>
                        <a:t>Code Training (</a:t>
                      </a:r>
                      <a:r>
                        <a:rPr lang="en-CA" sz="1100" b="0" i="1" u="none" strike="noStrike">
                          <a:solidFill>
                            <a:srgbClr val="000000"/>
                          </a:solidFill>
                          <a:effectLst/>
                          <a:latin typeface="Calibri" panose="020F0502020204030204" pitchFamily="34" charset="0"/>
                        </a:rPr>
                        <a:t>name codes</a:t>
                      </a:r>
                      <a:r>
                        <a:rPr lang="en-CA" sz="1100" b="0" i="0" u="none" strike="noStrike">
                          <a:solidFill>
                            <a:srgbClr val="000000"/>
                          </a:solidFill>
                          <a:effectLst/>
                          <a:latin typeface="Calibri" panose="020F0502020204030204" pitchFamily="34" charset="0"/>
                        </a:rPr>
                        <a:t>)</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5.0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0.4</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179850842"/>
                  </a:ext>
                </a:extLst>
              </a:tr>
              <a:tr h="175146">
                <a:tc>
                  <a:txBody>
                    <a:bodyPr/>
                    <a:lstStyle/>
                    <a:p>
                      <a:pPr algn="l" fontAlgn="ctr"/>
                      <a:r>
                        <a:rPr lang="en-CA" sz="1100" b="0" i="0" u="none" strike="noStrike">
                          <a:solidFill>
                            <a:srgbClr val="000000"/>
                          </a:solidFill>
                          <a:effectLst/>
                          <a:latin typeface="Calibri" panose="020F0502020204030204" pitchFamily="34" charset="0"/>
                        </a:rPr>
                        <a:t>Fire Drills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30.0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2.5</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449704132"/>
                  </a:ext>
                </a:extLst>
              </a:tr>
              <a:tr h="175146">
                <a:tc>
                  <a:txBody>
                    <a:bodyPr/>
                    <a:lstStyle/>
                    <a:p>
                      <a:pPr algn="l" fontAlgn="ctr"/>
                      <a:r>
                        <a:rPr lang="en-CA" sz="1100" b="0" i="0" u="none" strike="noStrike">
                          <a:solidFill>
                            <a:srgbClr val="000000"/>
                          </a:solidFill>
                          <a:effectLst/>
                          <a:latin typeface="Calibri" panose="020F0502020204030204" pitchFamily="34" charset="0"/>
                        </a:rPr>
                        <a:t>Critical Incidents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240906955"/>
                  </a:ext>
                </a:extLst>
              </a:tr>
              <a:tr h="175146">
                <a:tc>
                  <a:txBody>
                    <a:bodyPr/>
                    <a:lstStyle/>
                    <a:p>
                      <a:pPr algn="l" fontAlgn="ctr"/>
                      <a:r>
                        <a:rPr lang="en-CA" sz="1100" b="0" i="0" u="none" strike="noStrike">
                          <a:solidFill>
                            <a:srgbClr val="000000"/>
                          </a:solidFill>
                          <a:effectLst/>
                          <a:latin typeface="Calibri" panose="020F0502020204030204" pitchFamily="34" charset="0"/>
                        </a:rPr>
                        <a:t>Legislative Inspections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3.0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0.3</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119405887"/>
                  </a:ext>
                </a:extLst>
              </a:tr>
              <a:tr h="175146">
                <a:tc>
                  <a:txBody>
                    <a:bodyPr/>
                    <a:lstStyle/>
                    <a:p>
                      <a:pPr algn="l" fontAlgn="ctr"/>
                      <a:r>
                        <a:rPr lang="en-CA" sz="1100" b="0" i="0" u="none" strike="noStrike">
                          <a:solidFill>
                            <a:srgbClr val="000000"/>
                          </a:solidFill>
                          <a:effectLst/>
                          <a:latin typeface="Calibri" panose="020F0502020204030204" pitchFamily="34" charset="0"/>
                        </a:rPr>
                        <a:t>Non-Compliance </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011510609"/>
                  </a:ext>
                </a:extLst>
              </a:tr>
              <a:tr h="175146">
                <a:tc>
                  <a:txBody>
                    <a:bodyPr/>
                    <a:lstStyle/>
                    <a:p>
                      <a:pPr algn="l" fontAlgn="ctr"/>
                      <a:r>
                        <a:rPr lang="en-CA" sz="1100" b="0" i="0" u="none" strike="noStrike">
                          <a:solidFill>
                            <a:srgbClr val="000000"/>
                          </a:solidFill>
                          <a:effectLst/>
                          <a:latin typeface="Calibri" panose="020F0502020204030204" pitchFamily="34" charset="0"/>
                        </a:rPr>
                        <a:t>Expenditures &gt; $25,000</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2.0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0.2</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784739911"/>
                  </a:ext>
                </a:extLst>
              </a:tr>
              <a:tr h="175146">
                <a:tc>
                  <a:txBody>
                    <a:bodyPr/>
                    <a:lstStyle/>
                    <a:p>
                      <a:pPr algn="l" fontAlgn="ctr"/>
                      <a:r>
                        <a:rPr lang="en-CA" sz="1100" b="0" i="0" u="none" strike="noStrike">
                          <a:solidFill>
                            <a:srgbClr val="000000"/>
                          </a:solidFill>
                          <a:effectLst/>
                          <a:latin typeface="Calibri" panose="020F0502020204030204" pitchFamily="34" charset="0"/>
                        </a:rPr>
                        <a:t>Employee Complaints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4.0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0.3</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380758117"/>
                  </a:ext>
                </a:extLst>
              </a:tr>
              <a:tr h="175146">
                <a:tc>
                  <a:txBody>
                    <a:bodyPr/>
                    <a:lstStyle/>
                    <a:p>
                      <a:pPr algn="l" fontAlgn="ctr"/>
                      <a:r>
                        <a:rPr lang="en-CA" sz="1100" b="0" i="0" u="none" strike="noStrike">
                          <a:solidFill>
                            <a:srgbClr val="000000"/>
                          </a:solidFill>
                          <a:effectLst/>
                          <a:latin typeface="Calibri" panose="020F0502020204030204" pitchFamily="34" charset="0"/>
                        </a:rPr>
                        <a:t>New Hires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7</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22.0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1.8</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823999528"/>
                  </a:ext>
                </a:extLst>
              </a:tr>
              <a:tr h="175146">
                <a:tc>
                  <a:txBody>
                    <a:bodyPr/>
                    <a:lstStyle/>
                    <a:p>
                      <a:pPr algn="l" fontAlgn="ctr"/>
                      <a:r>
                        <a:rPr lang="en-CA" sz="1100" b="0" i="0" u="none" strike="noStrike">
                          <a:solidFill>
                            <a:srgbClr val="000000"/>
                          </a:solidFill>
                          <a:effectLst/>
                          <a:latin typeface="Calibri" panose="020F0502020204030204" pitchFamily="34" charset="0"/>
                        </a:rPr>
                        <a:t>Terminations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5</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15.0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dirty="0">
                          <a:solidFill>
                            <a:srgbClr val="000000"/>
                          </a:solidFill>
                          <a:effectLst/>
                          <a:latin typeface="Calibri" panose="020F0502020204030204" pitchFamily="34" charset="0"/>
                        </a:rPr>
                        <a:t>1.3</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1981526402"/>
                  </a:ext>
                </a:extLst>
              </a:tr>
            </a:tbl>
          </a:graphicData>
        </a:graphic>
      </p:graphicFrame>
    </p:spTree>
    <p:extLst>
      <p:ext uri="{BB962C8B-B14F-4D97-AF65-F5344CB8AC3E}">
        <p14:creationId xmlns:p14="http://schemas.microsoft.com/office/powerpoint/2010/main" val="2698878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E3F6F2-C748-40F9-B310-6C6A421289AF}"/>
              </a:ext>
            </a:extLst>
          </p:cNvPr>
          <p:cNvSpPr>
            <a:spLocks noGrp="1"/>
          </p:cNvSpPr>
          <p:nvPr>
            <p:ph type="sldNum" sz="quarter" idx="4294967295"/>
          </p:nvPr>
        </p:nvSpPr>
        <p:spPr>
          <a:xfrm>
            <a:off x="4153989" y="6476409"/>
            <a:ext cx="2133600" cy="365125"/>
          </a:xfrm>
          <a:prstGeom prst="rect">
            <a:avLst/>
          </a:prstGeom>
        </p:spPr>
        <p:txBody>
          <a:bodyPr/>
          <a:lstStyle/>
          <a:p>
            <a:r>
              <a:rPr lang="en-US" dirty="0">
                <a:solidFill>
                  <a:schemeClr val="accent5"/>
                </a:solidFill>
              </a:rPr>
              <a:t>Page </a:t>
            </a:r>
            <a:fld id="{9CD38EA4-8A41-7F4F-9455-93DA50595FFF}" type="slidenum">
              <a:rPr lang="en-US" smtClean="0">
                <a:solidFill>
                  <a:schemeClr val="accent5"/>
                </a:solidFill>
              </a:rPr>
              <a:pPr/>
              <a:t>4</a:t>
            </a:fld>
            <a:endParaRPr lang="en-US" dirty="0">
              <a:solidFill>
                <a:schemeClr val="accent5"/>
              </a:solidFill>
            </a:endParaRPr>
          </a:p>
        </p:txBody>
      </p:sp>
      <p:sp>
        <p:nvSpPr>
          <p:cNvPr id="5" name="Rectangle 4">
            <a:extLst>
              <a:ext uri="{FF2B5EF4-FFF2-40B4-BE49-F238E27FC236}">
                <a16:creationId xmlns:a16="http://schemas.microsoft.com/office/drawing/2014/main" id="{3C0748D7-97D4-4B15-92D6-7D5F4D19AA48}"/>
              </a:ext>
            </a:extLst>
          </p:cNvPr>
          <p:cNvSpPr/>
          <p:nvPr/>
        </p:nvSpPr>
        <p:spPr>
          <a:xfrm>
            <a:off x="1242000" y="983731"/>
            <a:ext cx="6660000" cy="523220"/>
          </a:xfrm>
          <a:prstGeom prst="rect">
            <a:avLst/>
          </a:prstGeom>
          <a:ln>
            <a:solidFill>
              <a:srgbClr val="AFBF76"/>
            </a:solidFill>
          </a:ln>
        </p:spPr>
        <p:style>
          <a:lnRef idx="2">
            <a:schemeClr val="accent2"/>
          </a:lnRef>
          <a:fillRef idx="1">
            <a:schemeClr val="lt1"/>
          </a:fillRef>
          <a:effectRef idx="0">
            <a:schemeClr val="accent2"/>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a:ln/>
                <a:solidFill>
                  <a:schemeClr val="accent2">
                    <a:lumMod val="75000"/>
                  </a:schemeClr>
                </a:solidFill>
                <a:effectLst/>
              </a:rPr>
              <a:t>Parkwood Suites Indicators - Narrative</a:t>
            </a:r>
          </a:p>
        </p:txBody>
      </p:sp>
      <p:graphicFrame>
        <p:nvGraphicFramePr>
          <p:cNvPr id="7" name="Table 6">
            <a:extLst>
              <a:ext uri="{FF2B5EF4-FFF2-40B4-BE49-F238E27FC236}">
                <a16:creationId xmlns:a16="http://schemas.microsoft.com/office/drawing/2014/main" id="{DAFFE061-2E8D-4184-80F4-65B5961FDB30}"/>
              </a:ext>
            </a:extLst>
          </p:cNvPr>
          <p:cNvGraphicFramePr>
            <a:graphicFrameLocks noGrp="1"/>
          </p:cNvGraphicFramePr>
          <p:nvPr>
            <p:extLst>
              <p:ext uri="{D42A27DB-BD31-4B8C-83A1-F6EECF244321}">
                <p14:modId xmlns:p14="http://schemas.microsoft.com/office/powerpoint/2010/main" val="3400955262"/>
              </p:ext>
            </p:extLst>
          </p:nvPr>
        </p:nvGraphicFramePr>
        <p:xfrm>
          <a:off x="168676" y="1713390"/>
          <a:ext cx="8771138" cy="4763017"/>
        </p:xfrm>
        <a:graphic>
          <a:graphicData uri="http://schemas.openxmlformats.org/drawingml/2006/table">
            <a:tbl>
              <a:tblPr/>
              <a:tblGrid>
                <a:gridCol w="1705499">
                  <a:extLst>
                    <a:ext uri="{9D8B030D-6E8A-4147-A177-3AD203B41FA5}">
                      <a16:colId xmlns:a16="http://schemas.microsoft.com/office/drawing/2014/main" val="682317913"/>
                    </a:ext>
                  </a:extLst>
                </a:gridCol>
                <a:gridCol w="711437">
                  <a:extLst>
                    <a:ext uri="{9D8B030D-6E8A-4147-A177-3AD203B41FA5}">
                      <a16:colId xmlns:a16="http://schemas.microsoft.com/office/drawing/2014/main" val="2693774887"/>
                    </a:ext>
                  </a:extLst>
                </a:gridCol>
                <a:gridCol w="6354202">
                  <a:extLst>
                    <a:ext uri="{9D8B030D-6E8A-4147-A177-3AD203B41FA5}">
                      <a16:colId xmlns:a16="http://schemas.microsoft.com/office/drawing/2014/main" val="2734570998"/>
                    </a:ext>
                  </a:extLst>
                </a:gridCol>
              </a:tblGrid>
              <a:tr h="451980">
                <a:tc>
                  <a:txBody>
                    <a:bodyPr/>
                    <a:lstStyle/>
                    <a:p>
                      <a:pPr algn="l" fontAlgn="ctr"/>
                      <a:r>
                        <a:rPr lang="en-CA" sz="1000" b="1" i="0" u="none" strike="noStrike">
                          <a:solidFill>
                            <a:srgbClr val="FFFFFF"/>
                          </a:solidFill>
                          <a:effectLst/>
                          <a:latin typeface="Calibri" panose="020F0502020204030204" pitchFamily="34" charset="0"/>
                        </a:rPr>
                        <a:t>Parkwood Suites Indicators</a:t>
                      </a:r>
                    </a:p>
                  </a:txBody>
                  <a:tcPr marL="5486" marR="5486" marT="548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70AD47"/>
                    </a:solidFill>
                  </a:tcPr>
                </a:tc>
                <a:tc>
                  <a:txBody>
                    <a:bodyPr/>
                    <a:lstStyle/>
                    <a:p>
                      <a:pPr algn="ctr" fontAlgn="ctr"/>
                      <a:r>
                        <a:rPr lang="en-CA" sz="800" b="1" i="0" u="none" strike="noStrike">
                          <a:solidFill>
                            <a:srgbClr val="FFFFFF"/>
                          </a:solidFill>
                          <a:effectLst/>
                          <a:latin typeface="Calibri" panose="020F0502020204030204" pitchFamily="34" charset="0"/>
                        </a:rPr>
                        <a:t>Nov.</a:t>
                      </a:r>
                      <a:br>
                        <a:rPr lang="en-CA" sz="800" b="1" i="0" u="none" strike="noStrike">
                          <a:solidFill>
                            <a:srgbClr val="FFFFFF"/>
                          </a:solidFill>
                          <a:effectLst/>
                          <a:latin typeface="Calibri" panose="020F0502020204030204" pitchFamily="34" charset="0"/>
                        </a:rPr>
                      </a:br>
                      <a:r>
                        <a:rPr lang="en-CA" sz="800" b="1" i="0" u="none" strike="noStrike">
                          <a:solidFill>
                            <a:srgbClr val="FFFFFF"/>
                          </a:solidFill>
                          <a:effectLst/>
                          <a:latin typeface="Calibri" panose="020F0502020204030204" pitchFamily="34" charset="0"/>
                        </a:rPr>
                        <a:t>Number</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70AD47"/>
                    </a:solidFill>
                  </a:tcPr>
                </a:tc>
                <a:tc>
                  <a:txBody>
                    <a:bodyPr/>
                    <a:lstStyle/>
                    <a:p>
                      <a:pPr algn="l" fontAlgn="ctr"/>
                      <a:r>
                        <a:rPr lang="en-CA" sz="800" b="1" i="0" u="none" strike="noStrike">
                          <a:solidFill>
                            <a:srgbClr val="FFFFFF"/>
                          </a:solidFill>
                          <a:effectLst/>
                          <a:latin typeface="Calibri" panose="020F0502020204030204" pitchFamily="34" charset="0"/>
                        </a:rPr>
                        <a:t>November 2021 Narrative</a:t>
                      </a:r>
                    </a:p>
                  </a:txBody>
                  <a:tcPr marL="5486" marR="5486" marT="548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70AD47"/>
                    </a:solidFill>
                  </a:tcPr>
                </a:tc>
                <a:extLst>
                  <a:ext uri="{0D108BD9-81ED-4DB2-BD59-A6C34878D82A}">
                    <a16:rowId xmlns:a16="http://schemas.microsoft.com/office/drawing/2014/main" val="2793528229"/>
                  </a:ext>
                </a:extLst>
              </a:tr>
              <a:tr h="206620">
                <a:tc>
                  <a:txBody>
                    <a:bodyPr/>
                    <a:lstStyle/>
                    <a:p>
                      <a:pPr algn="l" fontAlgn="t"/>
                      <a:r>
                        <a:rPr lang="en-CA" sz="800" b="1" i="0" u="none" strike="noStrike">
                          <a:solidFill>
                            <a:srgbClr val="FFFFFF"/>
                          </a:solidFill>
                          <a:effectLst/>
                          <a:latin typeface="Calibri" panose="020F0502020204030204" pitchFamily="34" charset="0"/>
                        </a:rPr>
                        <a:t># Monthly Occupancy Suites (77)</a:t>
                      </a:r>
                    </a:p>
                  </a:txBody>
                  <a:tcPr marL="5486" marR="5486" marT="5486" marB="0">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800" b="0" i="0" u="none" strike="noStrike">
                          <a:solidFill>
                            <a:srgbClr val="000000"/>
                          </a:solidFill>
                          <a:effectLst/>
                          <a:latin typeface="Calibri" panose="020F0502020204030204" pitchFamily="34" charset="0"/>
                        </a:rPr>
                        <a:t>77</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2606789082"/>
                  </a:ext>
                </a:extLst>
              </a:tr>
              <a:tr h="206620">
                <a:tc>
                  <a:txBody>
                    <a:bodyPr/>
                    <a:lstStyle/>
                    <a:p>
                      <a:pPr algn="l" fontAlgn="t"/>
                      <a:r>
                        <a:rPr lang="en-CA" sz="800" b="1" i="0" u="none" strike="noStrike">
                          <a:solidFill>
                            <a:srgbClr val="FFFFFF"/>
                          </a:solidFill>
                          <a:effectLst/>
                          <a:latin typeface="Calibri" panose="020F0502020204030204" pitchFamily="34" charset="0"/>
                        </a:rPr>
                        <a:t># Monthly Occupancy GH (18)</a:t>
                      </a:r>
                    </a:p>
                  </a:txBody>
                  <a:tcPr marL="5486" marR="5486" marT="5486" marB="0">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800" b="0" i="0" u="none" strike="noStrike">
                          <a:solidFill>
                            <a:srgbClr val="000000"/>
                          </a:solidFill>
                          <a:effectLst/>
                          <a:latin typeface="Calibri" panose="020F0502020204030204" pitchFamily="34" charset="0"/>
                        </a:rPr>
                        <a:t>18</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2383855887"/>
                  </a:ext>
                </a:extLst>
              </a:tr>
              <a:tr h="206620">
                <a:tc>
                  <a:txBody>
                    <a:bodyPr/>
                    <a:lstStyle/>
                    <a:p>
                      <a:pPr algn="l" fontAlgn="t"/>
                      <a:r>
                        <a:rPr lang="en-CA" sz="800" b="0" i="0" u="none" strike="noStrike">
                          <a:solidFill>
                            <a:srgbClr val="000000"/>
                          </a:solidFill>
                          <a:effectLst/>
                          <a:latin typeface="Calibri" panose="020F0502020204030204" pitchFamily="34" charset="0"/>
                        </a:rPr>
                        <a:t>Admissions</a:t>
                      </a:r>
                    </a:p>
                  </a:txBody>
                  <a:tcPr marL="5486" marR="5486" marT="5486" marB="0">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2</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3282786591"/>
                  </a:ext>
                </a:extLst>
              </a:tr>
              <a:tr h="206620">
                <a:tc>
                  <a:txBody>
                    <a:bodyPr/>
                    <a:lstStyle/>
                    <a:p>
                      <a:pPr algn="l" fontAlgn="t"/>
                      <a:r>
                        <a:rPr lang="en-CA" sz="800" b="0" i="0" u="none" strike="noStrike">
                          <a:solidFill>
                            <a:srgbClr val="000000"/>
                          </a:solidFill>
                          <a:effectLst/>
                          <a:latin typeface="Calibri" panose="020F0502020204030204" pitchFamily="34" charset="0"/>
                        </a:rPr>
                        <a:t>Discharges / Deaths</a:t>
                      </a:r>
                    </a:p>
                  </a:txBody>
                  <a:tcPr marL="5486" marR="5486" marT="5486" marB="0">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Resident transferred to hospital and passed away before returning to Parkwood</a:t>
                      </a:r>
                    </a:p>
                  </a:txBody>
                  <a:tcPr marL="5486" marR="5486" marT="548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2013413073"/>
                  </a:ext>
                </a:extLst>
              </a:tr>
              <a:tr h="206620">
                <a:tc>
                  <a:txBody>
                    <a:bodyPr/>
                    <a:lstStyle/>
                    <a:p>
                      <a:pPr algn="l" fontAlgn="t"/>
                      <a:r>
                        <a:rPr lang="en-CA" sz="800" b="0" i="0" u="none" strike="noStrike">
                          <a:solidFill>
                            <a:srgbClr val="000000"/>
                          </a:solidFill>
                          <a:effectLst/>
                          <a:latin typeface="Calibri" panose="020F0502020204030204" pitchFamily="34" charset="0"/>
                        </a:rPr>
                        <a:t>Complaints </a:t>
                      </a:r>
                      <a:r>
                        <a:rPr lang="en-CA" sz="800" b="0" i="1" u="none" strike="noStrike">
                          <a:solidFill>
                            <a:srgbClr val="000000"/>
                          </a:solidFill>
                          <a:effectLst/>
                          <a:latin typeface="Calibri" panose="020F0502020204030204" pitchFamily="34" charset="0"/>
                        </a:rPr>
                        <a:t>(Resident)</a:t>
                      </a:r>
                      <a:endParaRPr lang="en-CA" sz="800" b="0" i="0" u="none" strike="noStrike">
                        <a:solidFill>
                          <a:srgbClr val="000000"/>
                        </a:solidFill>
                        <a:effectLst/>
                        <a:latin typeface="Calibri" panose="020F0502020204030204" pitchFamily="34" charset="0"/>
                      </a:endParaRPr>
                    </a:p>
                  </a:txBody>
                  <a:tcPr marL="5486" marR="5486" marT="5486" marB="0">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Periodic lack of hot water issue</a:t>
                      </a:r>
                    </a:p>
                  </a:txBody>
                  <a:tcPr marL="5486" marR="5486" marT="548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509596809"/>
                  </a:ext>
                </a:extLst>
              </a:tr>
              <a:tr h="206620">
                <a:tc>
                  <a:txBody>
                    <a:bodyPr/>
                    <a:lstStyle/>
                    <a:p>
                      <a:pPr algn="l" fontAlgn="t"/>
                      <a:r>
                        <a:rPr lang="en-CA" sz="800" b="0" i="0" u="none" strike="noStrike">
                          <a:solidFill>
                            <a:srgbClr val="000000"/>
                          </a:solidFill>
                          <a:effectLst/>
                          <a:latin typeface="Calibri" panose="020F0502020204030204" pitchFamily="34" charset="0"/>
                        </a:rPr>
                        <a:t>Code Training </a:t>
                      </a:r>
                      <a:r>
                        <a:rPr lang="en-CA" sz="800" b="0" i="1" u="none" strike="noStrike">
                          <a:solidFill>
                            <a:srgbClr val="000000"/>
                          </a:solidFill>
                          <a:effectLst/>
                          <a:latin typeface="Calibri" panose="020F0502020204030204" pitchFamily="34" charset="0"/>
                        </a:rPr>
                        <a:t>(name codes)</a:t>
                      </a:r>
                      <a:endParaRPr lang="en-CA" sz="800" b="0" i="0" u="none" strike="noStrike">
                        <a:solidFill>
                          <a:srgbClr val="000000"/>
                        </a:solidFill>
                        <a:effectLst/>
                        <a:latin typeface="Calibri" panose="020F0502020204030204" pitchFamily="34" charset="0"/>
                      </a:endParaRPr>
                    </a:p>
                  </a:txBody>
                  <a:tcPr marL="5486" marR="5486" marT="5486" marB="0">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Code Green - full evacuation of the Suites</a:t>
                      </a:r>
                    </a:p>
                  </a:txBody>
                  <a:tcPr marL="5486" marR="5486" marT="548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2309193271"/>
                  </a:ext>
                </a:extLst>
              </a:tr>
              <a:tr h="206620">
                <a:tc>
                  <a:txBody>
                    <a:bodyPr/>
                    <a:lstStyle/>
                    <a:p>
                      <a:pPr algn="l" fontAlgn="t"/>
                      <a:r>
                        <a:rPr lang="en-CA" sz="800" b="0" i="0" u="none" strike="noStrike">
                          <a:solidFill>
                            <a:srgbClr val="000000"/>
                          </a:solidFill>
                          <a:effectLst/>
                          <a:latin typeface="Calibri" panose="020F0502020204030204" pitchFamily="34" charset="0"/>
                        </a:rPr>
                        <a:t>Fire Drills</a:t>
                      </a:r>
                    </a:p>
                  </a:txBody>
                  <a:tcPr marL="5486" marR="5486" marT="5486" marB="0">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3247606519"/>
                  </a:ext>
                </a:extLst>
              </a:tr>
              <a:tr h="206620">
                <a:tc>
                  <a:txBody>
                    <a:bodyPr/>
                    <a:lstStyle/>
                    <a:p>
                      <a:pPr algn="l" fontAlgn="t"/>
                      <a:r>
                        <a:rPr lang="en-CA" sz="800" b="0" i="0" u="none" strike="noStrike">
                          <a:solidFill>
                            <a:srgbClr val="000000"/>
                          </a:solidFill>
                          <a:effectLst/>
                          <a:latin typeface="Calibri" panose="020F0502020204030204" pitchFamily="34" charset="0"/>
                        </a:rPr>
                        <a:t>Critical Incidents</a:t>
                      </a:r>
                    </a:p>
                  </a:txBody>
                  <a:tcPr marL="5486" marR="5486" marT="5486" marB="0">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666087357"/>
                  </a:ext>
                </a:extLst>
              </a:tr>
              <a:tr h="206620">
                <a:tc>
                  <a:txBody>
                    <a:bodyPr/>
                    <a:lstStyle/>
                    <a:p>
                      <a:pPr algn="l" fontAlgn="t"/>
                      <a:r>
                        <a:rPr lang="en-CA" sz="800" b="0" i="0" u="none" strike="noStrike">
                          <a:solidFill>
                            <a:srgbClr val="000000"/>
                          </a:solidFill>
                          <a:effectLst/>
                          <a:latin typeface="Calibri" panose="020F0502020204030204" pitchFamily="34" charset="0"/>
                        </a:rPr>
                        <a:t>Legislative Inspections</a:t>
                      </a:r>
                    </a:p>
                  </a:txBody>
                  <a:tcPr marL="5486" marR="5486" marT="5486" marB="0">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242345118"/>
                  </a:ext>
                </a:extLst>
              </a:tr>
              <a:tr h="206620">
                <a:tc>
                  <a:txBody>
                    <a:bodyPr/>
                    <a:lstStyle/>
                    <a:p>
                      <a:pPr algn="l" fontAlgn="t"/>
                      <a:r>
                        <a:rPr lang="en-CA" sz="800" b="0" i="0" u="none" strike="noStrike">
                          <a:solidFill>
                            <a:srgbClr val="000000"/>
                          </a:solidFill>
                          <a:effectLst/>
                          <a:latin typeface="Calibri" panose="020F0502020204030204" pitchFamily="34" charset="0"/>
                        </a:rPr>
                        <a:t>Non-Compliance </a:t>
                      </a:r>
                    </a:p>
                  </a:txBody>
                  <a:tcPr marL="5486" marR="5486" marT="5486" marB="0">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2438886890"/>
                  </a:ext>
                </a:extLst>
              </a:tr>
              <a:tr h="206620">
                <a:tc>
                  <a:txBody>
                    <a:bodyPr/>
                    <a:lstStyle/>
                    <a:p>
                      <a:pPr algn="l" fontAlgn="t"/>
                      <a:r>
                        <a:rPr lang="en-CA" sz="800" b="0" i="0" u="none" strike="noStrike">
                          <a:solidFill>
                            <a:srgbClr val="000000"/>
                          </a:solidFill>
                          <a:effectLst/>
                          <a:latin typeface="Calibri" panose="020F0502020204030204" pitchFamily="34" charset="0"/>
                        </a:rPr>
                        <a:t>Expenditures over $25,000</a:t>
                      </a:r>
                    </a:p>
                  </a:txBody>
                  <a:tcPr marL="5486" marR="5486" marT="5486" marB="0">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417231307"/>
                  </a:ext>
                </a:extLst>
              </a:tr>
              <a:tr h="206620">
                <a:tc>
                  <a:txBody>
                    <a:bodyPr/>
                    <a:lstStyle/>
                    <a:p>
                      <a:pPr algn="l" fontAlgn="t"/>
                      <a:r>
                        <a:rPr lang="en-CA" sz="800" b="0" i="0" u="none" strike="noStrike">
                          <a:solidFill>
                            <a:srgbClr val="000000"/>
                          </a:solidFill>
                          <a:effectLst/>
                          <a:latin typeface="Calibri" panose="020F0502020204030204" pitchFamily="34" charset="0"/>
                        </a:rPr>
                        <a:t>Employee Complaints</a:t>
                      </a:r>
                    </a:p>
                  </a:txBody>
                  <a:tcPr marL="5486" marR="5486" marT="5486" marB="0">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4221459493"/>
                  </a:ext>
                </a:extLst>
              </a:tr>
              <a:tr h="206620">
                <a:tc>
                  <a:txBody>
                    <a:bodyPr/>
                    <a:lstStyle/>
                    <a:p>
                      <a:pPr algn="l" fontAlgn="t"/>
                      <a:r>
                        <a:rPr lang="en-CA" sz="800" b="0" i="0" u="none" strike="noStrike">
                          <a:solidFill>
                            <a:srgbClr val="000000"/>
                          </a:solidFill>
                          <a:effectLst/>
                          <a:latin typeface="Calibri" panose="020F0502020204030204" pitchFamily="34" charset="0"/>
                        </a:rPr>
                        <a:t>New Hires</a:t>
                      </a:r>
                    </a:p>
                  </a:txBody>
                  <a:tcPr marL="5486" marR="5486" marT="5486" marB="0">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2</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1 maintenance, 1 care attendant, interviews in progress for new Director of Retirement</a:t>
                      </a:r>
                    </a:p>
                  </a:txBody>
                  <a:tcPr marL="5486" marR="5486" marT="548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1940754729"/>
                  </a:ext>
                </a:extLst>
              </a:tr>
              <a:tr h="206620">
                <a:tc>
                  <a:txBody>
                    <a:bodyPr/>
                    <a:lstStyle/>
                    <a:p>
                      <a:pPr algn="l" fontAlgn="t"/>
                      <a:r>
                        <a:rPr lang="en-CA" sz="800" b="0" i="0" u="none" strike="noStrike">
                          <a:solidFill>
                            <a:srgbClr val="000000"/>
                          </a:solidFill>
                          <a:effectLst/>
                          <a:latin typeface="Calibri" panose="020F0502020204030204" pitchFamily="34" charset="0"/>
                        </a:rPr>
                        <a:t>Terminations</a:t>
                      </a:r>
                    </a:p>
                  </a:txBody>
                  <a:tcPr marL="5486" marR="5486" marT="5486" marB="0">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Resigned- starting school full time,</a:t>
                      </a:r>
                    </a:p>
                  </a:txBody>
                  <a:tcPr marL="5486" marR="5486" marT="548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3803882757"/>
                  </a:ext>
                </a:extLst>
              </a:tr>
              <a:tr h="206620">
                <a:tc>
                  <a:txBody>
                    <a:bodyPr/>
                    <a:lstStyle/>
                    <a:p>
                      <a:pPr algn="l" fontAlgn="t"/>
                      <a:r>
                        <a:rPr lang="en-CA" sz="800" b="1" i="0" u="none" strike="noStrike">
                          <a:solidFill>
                            <a:srgbClr val="000000"/>
                          </a:solidFill>
                          <a:effectLst/>
                          <a:latin typeface="Calibri" panose="020F0502020204030204" pitchFamily="34" charset="0"/>
                        </a:rPr>
                        <a:t>Successes/Challenges/Events</a:t>
                      </a:r>
                    </a:p>
                  </a:txBody>
                  <a:tcPr marL="5486" marR="5486" marT="5486" marB="0">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535224016"/>
                  </a:ext>
                </a:extLst>
              </a:tr>
              <a:tr h="591878">
                <a:tc>
                  <a:txBody>
                    <a:bodyPr/>
                    <a:lstStyle/>
                    <a:p>
                      <a:pPr algn="r" fontAlgn="t"/>
                      <a:r>
                        <a:rPr lang="en-CA" sz="800" b="1" i="0" u="none" strike="noStrike">
                          <a:solidFill>
                            <a:srgbClr val="000000"/>
                          </a:solidFill>
                          <a:effectLst/>
                          <a:latin typeface="Calibri" panose="020F0502020204030204" pitchFamily="34" charset="0"/>
                        </a:rPr>
                        <a:t>Success</a:t>
                      </a:r>
                    </a:p>
                  </a:txBody>
                  <a:tcPr marL="5486" marR="5486" marT="5486" marB="0">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New line assignments has gone well and the additional care hours have helped to relieve the tight care times experienced earlier in the fall.</a:t>
                      </a:r>
                    </a:p>
                  </a:txBody>
                  <a:tcPr marL="5486" marR="5486" marT="548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2548489617"/>
                  </a:ext>
                </a:extLst>
              </a:tr>
              <a:tr h="413239">
                <a:tc>
                  <a:txBody>
                    <a:bodyPr/>
                    <a:lstStyle/>
                    <a:p>
                      <a:pPr algn="r" fontAlgn="t"/>
                      <a:r>
                        <a:rPr lang="en-CA" sz="800" b="1" i="0" u="none" strike="noStrike">
                          <a:solidFill>
                            <a:srgbClr val="000000"/>
                          </a:solidFill>
                          <a:effectLst/>
                          <a:latin typeface="Calibri" panose="020F0502020204030204" pitchFamily="34" charset="0"/>
                        </a:rPr>
                        <a:t>Challenge</a:t>
                      </a:r>
                    </a:p>
                  </a:txBody>
                  <a:tcPr marL="5486" marR="5486" marT="5486" marB="0">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RPN shortage.  We have been operating with 2 RPN's while multiple attempts at hiring have not been successful.  We are thankful to the dedication of the nurses in the Suites, they have worked very hard long hours through this staffing crisis.</a:t>
                      </a:r>
                    </a:p>
                  </a:txBody>
                  <a:tcPr marL="5486" marR="5486" marT="548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4117179516"/>
                  </a:ext>
                </a:extLst>
              </a:tr>
              <a:tr h="206620">
                <a:tc>
                  <a:txBody>
                    <a:bodyPr/>
                    <a:lstStyle/>
                    <a:p>
                      <a:pPr algn="r" fontAlgn="t"/>
                      <a:r>
                        <a:rPr lang="en-CA" sz="800" b="1" i="0" u="none" strike="noStrike">
                          <a:solidFill>
                            <a:srgbClr val="000000"/>
                          </a:solidFill>
                          <a:effectLst/>
                          <a:latin typeface="Calibri" panose="020F0502020204030204" pitchFamily="34" charset="0"/>
                        </a:rPr>
                        <a:t>Events</a:t>
                      </a:r>
                    </a:p>
                  </a:txBody>
                  <a:tcPr marL="5486" marR="5486" marT="5486" marB="0">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486" marR="5486" marT="548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l" fontAlgn="ctr"/>
                      <a:r>
                        <a:rPr lang="en-US" sz="800" b="0" i="0" u="none" strike="noStrike" dirty="0">
                          <a:solidFill>
                            <a:srgbClr val="000000"/>
                          </a:solidFill>
                          <a:effectLst/>
                          <a:latin typeface="Calibri" panose="020F0502020204030204" pitchFamily="34" charset="0"/>
                        </a:rPr>
                        <a:t>World Kindness Day - November 13th Parkwood handed out smile cookies and hosted a Food Bank drive to support kindness to community.</a:t>
                      </a:r>
                    </a:p>
                  </a:txBody>
                  <a:tcPr marL="5486" marR="5486" marT="548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3632772193"/>
                  </a:ext>
                </a:extLst>
              </a:tr>
            </a:tbl>
          </a:graphicData>
        </a:graphic>
      </p:graphicFrame>
    </p:spTree>
    <p:extLst>
      <p:ext uri="{BB962C8B-B14F-4D97-AF65-F5344CB8AC3E}">
        <p14:creationId xmlns:p14="http://schemas.microsoft.com/office/powerpoint/2010/main" val="1885973255"/>
      </p:ext>
    </p:extLst>
  </p:cSld>
  <p:clrMapOvr>
    <a:masterClrMapping/>
  </p:clrMapOvr>
</p:sld>
</file>

<file path=ppt/theme/theme1.xml><?xml version="1.0" encoding="utf-8"?>
<a:theme xmlns:a="http://schemas.openxmlformats.org/drawingml/2006/main" name="Office Theme">
  <a:themeElements>
    <a:clrScheme name="Fairview &amp; Parkwood Mennonite Homes">
      <a:dk1>
        <a:sysClr val="windowText" lastClr="000000"/>
      </a:dk1>
      <a:lt1>
        <a:sysClr val="window" lastClr="FFFFFF"/>
      </a:lt1>
      <a:dk2>
        <a:srgbClr val="444444"/>
      </a:dk2>
      <a:lt2>
        <a:srgbClr val="82BDDD"/>
      </a:lt2>
      <a:accent1>
        <a:srgbClr val="CF5A0B"/>
      </a:accent1>
      <a:accent2>
        <a:srgbClr val="AFBF76"/>
      </a:accent2>
      <a:accent3>
        <a:srgbClr val="82BDDD"/>
      </a:accent3>
      <a:accent4>
        <a:srgbClr val="444444"/>
      </a:accent4>
      <a:accent5>
        <a:srgbClr val="CF5A0B"/>
      </a:accent5>
      <a:accent6>
        <a:srgbClr val="AFBF76"/>
      </a:accent6>
      <a:hlink>
        <a:srgbClr val="444444"/>
      </a:hlink>
      <a:folHlink>
        <a:srgbClr val="CF5A0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12241</TotalTime>
  <Words>1037</Words>
  <Application>Microsoft Office PowerPoint</Application>
  <PresentationFormat>On-screen Show (4:3)</PresentationFormat>
  <Paragraphs>557</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Courier New</vt:lpstr>
      <vt:lpstr>Gill Sans MT</vt:lpstr>
      <vt:lpstr>Office Theme</vt:lpstr>
      <vt:lpstr>PowerPoint Presentation</vt:lpstr>
      <vt:lpstr>PowerPoint Presentation</vt:lpstr>
      <vt:lpstr>PowerPoint Presentation</vt:lpstr>
      <vt:lpstr>PowerPoint Presentation</vt:lpstr>
    </vt:vector>
  </TitlesOfParts>
  <Company>MarsPh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Stella Ruza</dc:creator>
  <cp:lastModifiedBy>Alex Normandeau</cp:lastModifiedBy>
  <cp:revision>495</cp:revision>
  <cp:lastPrinted>2020-02-18T20:24:00Z</cp:lastPrinted>
  <dcterms:created xsi:type="dcterms:W3CDTF">2013-03-14T15:42:44Z</dcterms:created>
  <dcterms:modified xsi:type="dcterms:W3CDTF">2021-12-20T23:28:26Z</dcterms:modified>
</cp:coreProperties>
</file>