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430" r:id="rId2"/>
    <p:sldId id="440" r:id="rId3"/>
    <p:sldId id="439" r:id="rId4"/>
    <p:sldId id="435" r:id="rId5"/>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64953C1-ABD7-4CFB-969C-2937D7E55DE6}">
          <p14:sldIdLst>
            <p14:sldId id="430"/>
            <p14:sldId id="440"/>
            <p14:sldId id="439"/>
            <p14:sldId id="43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croix" initials="C" lastIdx="9" clrIdx="0">
    <p:extLst>
      <p:ext uri="{19B8F6BF-5375-455C-9EA6-DF929625EA0E}">
        <p15:presenceInfo xmlns:p15="http://schemas.microsoft.com/office/powerpoint/2012/main" userId="CLacroix"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BF76"/>
    <a:srgbClr val="82BDDD"/>
    <a:srgbClr val="8244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10" autoAdjust="0"/>
    <p:restoredTop sz="94249" autoAdjust="0"/>
  </p:normalViewPr>
  <p:slideViewPr>
    <p:cSldViewPr snapToGrid="0" snapToObjects="1">
      <p:cViewPr varScale="1">
        <p:scale>
          <a:sx n="86" d="100"/>
          <a:sy n="86" d="100"/>
        </p:scale>
        <p:origin x="1315"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25" d="100"/>
          <a:sy n="125" d="100"/>
        </p:scale>
        <p:origin x="1206" y="-213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2866" tIns="46433" rIns="92866" bIns="46433" rtlCol="0"/>
          <a:lstStyle>
            <a:lvl1pPr algn="l">
              <a:defRPr sz="1200"/>
            </a:lvl1pPr>
          </a:lstStyle>
          <a:p>
            <a:endParaRPr lang="en-US" dirty="0"/>
          </a:p>
        </p:txBody>
      </p:sp>
      <p:sp>
        <p:nvSpPr>
          <p:cNvPr id="3" name="Date Placeholder 2"/>
          <p:cNvSpPr>
            <a:spLocks noGrp="1"/>
          </p:cNvSpPr>
          <p:nvPr>
            <p:ph type="dt" idx="1"/>
          </p:nvPr>
        </p:nvSpPr>
        <p:spPr>
          <a:xfrm>
            <a:off x="3970938" y="1"/>
            <a:ext cx="3037840" cy="464820"/>
          </a:xfrm>
          <a:prstGeom prst="rect">
            <a:avLst/>
          </a:prstGeom>
        </p:spPr>
        <p:txBody>
          <a:bodyPr vert="horz" lIns="92866" tIns="46433" rIns="92866" bIns="46433" rtlCol="0"/>
          <a:lstStyle>
            <a:lvl1pPr algn="r">
              <a:defRPr sz="1200"/>
            </a:lvl1pPr>
          </a:lstStyle>
          <a:p>
            <a:fld id="{1BC3CF8A-E23D-4CF0-9C2B-8BA70584F05D}" type="datetimeFigureOut">
              <a:rPr lang="en-US" smtClean="0"/>
              <a:pPr/>
              <a:t>1/20/2022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866" tIns="46433" rIns="92866" bIns="46433" rtlCol="0" anchor="ctr"/>
          <a:lstStyle/>
          <a:p>
            <a:endParaRPr lang="en-US" dirty="0"/>
          </a:p>
        </p:txBody>
      </p:sp>
      <p:sp>
        <p:nvSpPr>
          <p:cNvPr id="5" name="Notes Placeholder 4"/>
          <p:cNvSpPr>
            <a:spLocks noGrp="1"/>
          </p:cNvSpPr>
          <p:nvPr>
            <p:ph type="body" sz="quarter" idx="3"/>
          </p:nvPr>
        </p:nvSpPr>
        <p:spPr>
          <a:xfrm>
            <a:off x="701040" y="4415789"/>
            <a:ext cx="5608320" cy="4183380"/>
          </a:xfrm>
          <a:prstGeom prst="rect">
            <a:avLst/>
          </a:prstGeom>
        </p:spPr>
        <p:txBody>
          <a:bodyPr vert="horz" lIns="92866" tIns="46433" rIns="92866" bIns="4643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2866" tIns="46433" rIns="92866" bIns="4643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2866" tIns="46433" rIns="92866" bIns="46433" rtlCol="0" anchor="b"/>
          <a:lstStyle>
            <a:lvl1pPr algn="r">
              <a:defRPr sz="1200"/>
            </a:lvl1pPr>
          </a:lstStyle>
          <a:p>
            <a:fld id="{B3B3A78B-94FC-4EBC-8089-9E74DEEF70A9}"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4" name="Picture 3">
            <a:extLst>
              <a:ext uri="{FF2B5EF4-FFF2-40B4-BE49-F238E27FC236}">
                <a16:creationId xmlns:a16="http://schemas.microsoft.com/office/drawing/2014/main" id="{1CAB72B6-9B53-4F63-8EF3-D0D2DA6E8FF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90180" y="180299"/>
            <a:ext cx="2343945" cy="636527"/>
          </a:xfrm>
          <a:prstGeom prst="rect">
            <a:avLst/>
          </a:prstGeom>
        </p:spPr>
      </p:pic>
      <p:sp>
        <p:nvSpPr>
          <p:cNvPr id="8" name="Subtitle 2"/>
          <p:cNvSpPr>
            <a:spLocks noGrp="1"/>
          </p:cNvSpPr>
          <p:nvPr>
            <p:ph type="subTitle" idx="1"/>
          </p:nvPr>
        </p:nvSpPr>
        <p:spPr>
          <a:xfrm>
            <a:off x="1006936" y="2264341"/>
            <a:ext cx="6567055" cy="2843934"/>
          </a:xfrm>
        </p:spPr>
        <p:txBody>
          <a:bodyPr lIns="0" tIns="0" rIns="0" bIns="0">
            <a:noAutofit/>
          </a:bodyPr>
          <a:lstStyle>
            <a:lvl1pPr marL="0" indent="0" algn="l">
              <a:buFont typeface="Arial" pitchFamily="34" charset="0"/>
              <a:buNone/>
              <a:defRPr sz="2800" b="1">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en-US" dirty="0"/>
          </a:p>
        </p:txBody>
      </p:sp>
    </p:spTree>
    <p:extLst>
      <p:ext uri="{BB962C8B-B14F-4D97-AF65-F5344CB8AC3E}">
        <p14:creationId xmlns:p14="http://schemas.microsoft.com/office/powerpoint/2010/main" val="3588972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a:gradFill>
            <a:gsLst>
              <a:gs pos="0">
                <a:schemeClr val="bg2"/>
              </a:gs>
              <a:gs pos="100000">
                <a:schemeClr val="accent2"/>
              </a:gs>
            </a:gsLst>
            <a:lin ang="5400000" scaled="0"/>
          </a:gradFill>
        </p:spPr>
      </p:pic>
      <p:sp>
        <p:nvSpPr>
          <p:cNvPr id="8" name="Subtitle 2"/>
          <p:cNvSpPr>
            <a:spLocks noGrp="1"/>
          </p:cNvSpPr>
          <p:nvPr>
            <p:ph type="subTitle" idx="1"/>
          </p:nvPr>
        </p:nvSpPr>
        <p:spPr>
          <a:xfrm>
            <a:off x="2119744" y="2566266"/>
            <a:ext cx="6567055" cy="2843934"/>
          </a:xfrm>
        </p:spPr>
        <p:txBody>
          <a:bodyPr lIns="0" tIns="0" rIns="0" bIns="0">
            <a:noAutofit/>
          </a:bodyPr>
          <a:lstStyle>
            <a:lvl1pPr marL="0" indent="0" algn="l">
              <a:buFont typeface="Arial" pitchFamily="34" charset="0"/>
              <a:buNone/>
              <a:defRPr sz="2800" b="1">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endParaRPr lang="en-US" dirty="0"/>
          </a:p>
        </p:txBody>
      </p:sp>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7200" y="466269"/>
            <a:ext cx="3657600" cy="1032256"/>
          </a:xfrm>
          <a:prstGeom prst="rect">
            <a:avLst/>
          </a:prstGeom>
        </p:spPr>
      </p:pic>
    </p:spTree>
    <p:extLst>
      <p:ext uri="{BB962C8B-B14F-4D97-AF65-F5344CB8AC3E}">
        <p14:creationId xmlns:p14="http://schemas.microsoft.com/office/powerpoint/2010/main" val="9626532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sp>
        <p:nvSpPr>
          <p:cNvPr id="8" name="Subtitle 2"/>
          <p:cNvSpPr>
            <a:spLocks noGrp="1"/>
          </p:cNvSpPr>
          <p:nvPr>
            <p:ph type="subTitle" idx="1" hasCustomPrompt="1"/>
          </p:nvPr>
        </p:nvSpPr>
        <p:spPr>
          <a:xfrm>
            <a:off x="457200" y="1085850"/>
            <a:ext cx="8229600" cy="4324350"/>
          </a:xfrm>
        </p:spPr>
        <p:txBody>
          <a:bodyPr/>
          <a:lstStyle>
            <a:lvl1pPr marL="363538" indent="-363538" algn="l">
              <a:buFont typeface="Arial" pitchFamily="34" charset="0"/>
              <a:buChar char="•"/>
              <a:defRPr>
                <a:solidFill>
                  <a:schemeClr val="accent4"/>
                </a:solidFill>
              </a:defRPr>
            </a:lvl1pPr>
            <a:lvl2pPr marL="631825" indent="-268288" algn="l">
              <a:buFont typeface="Courier New" pitchFamily="49" charset="0"/>
              <a:buChar char="o"/>
              <a:defRPr>
                <a:solidFill>
                  <a:schemeClr val="accent4"/>
                </a:solidFill>
              </a:defRPr>
            </a:lvl2pPr>
            <a:lvl3pPr marL="914400" indent="-282575" algn="l">
              <a:buFont typeface="Gill Sans MT" pitchFamily="34" charset="0"/>
              <a:buChar char="–"/>
              <a:defRPr>
                <a:solidFill>
                  <a:schemeClr val="accent4"/>
                </a:solidFill>
              </a:defRPr>
            </a:lvl3pPr>
            <a:lvl4pPr marL="1371600" indent="0" algn="l">
              <a:buFont typeface="Arial" pitchFamily="34" charset="0"/>
              <a:buChar char="•"/>
              <a:defRPr>
                <a:solidFill>
                  <a:schemeClr val="tx1">
                    <a:tint val="75000"/>
                  </a:schemeClr>
                </a:solidFill>
              </a:defRPr>
            </a:lvl4pPr>
            <a:lvl5pPr marL="1828800" indent="0" algn="l">
              <a:buFont typeface="Arial" pitchFamily="34" charset="0"/>
              <a:buChar char="•"/>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Click to edit Master text styles</a:t>
            </a:r>
          </a:p>
          <a:p>
            <a:pPr lvl="1"/>
            <a:r>
              <a:rPr lang="en-US" dirty="0"/>
              <a:t>Second level</a:t>
            </a:r>
          </a:p>
          <a:p>
            <a:pPr lvl="2"/>
            <a:r>
              <a:rPr lang="en-US" dirty="0"/>
              <a:t>Third level</a:t>
            </a:r>
          </a:p>
        </p:txBody>
      </p:sp>
      <p:sp>
        <p:nvSpPr>
          <p:cNvPr id="2" name="Title 1"/>
          <p:cNvSpPr>
            <a:spLocks noGrp="1"/>
          </p:cNvSpPr>
          <p:nvPr>
            <p:ph type="title"/>
          </p:nvPr>
        </p:nvSpPr>
        <p:spPr>
          <a:xfrm>
            <a:off x="457200" y="370756"/>
            <a:ext cx="8229600" cy="484038"/>
          </a:xfrm>
        </p:spPr>
        <p:txBody>
          <a:bodyPr/>
          <a:lstStyle>
            <a:lvl1pPr>
              <a:defRPr>
                <a:solidFill>
                  <a:schemeClr val="accent4"/>
                </a:solidFill>
              </a:defRPr>
            </a:lvl1pPr>
          </a:lstStyle>
          <a:p>
            <a:r>
              <a:rPr lang="en-US" dirty="0"/>
              <a:t>Click to edit Master title style</a:t>
            </a:r>
          </a:p>
        </p:txBody>
      </p:sp>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5"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044411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10" name="Picture 9">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634635" y="6107397"/>
            <a:ext cx="2052165" cy="557288"/>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7200" y="6085572"/>
            <a:ext cx="1985966" cy="560484"/>
          </a:xfrm>
          <a:prstGeom prst="rect">
            <a:avLst/>
          </a:prstGeom>
        </p:spPr>
      </p:pic>
      <p:sp>
        <p:nvSpPr>
          <p:cNvPr id="12" name="Slide Number Placeholder 3">
            <a:extLst>
              <a:ext uri="{FF2B5EF4-FFF2-40B4-BE49-F238E27FC236}">
                <a16:creationId xmlns:a16="http://schemas.microsoft.com/office/drawing/2014/main" id="{0AEC5C15-79EA-40CE-9D3C-475150D96F34}"/>
              </a:ext>
            </a:extLst>
          </p:cNvPr>
          <p:cNvSpPr>
            <a:spLocks noGrp="1"/>
          </p:cNvSpPr>
          <p:nvPr>
            <p:ph type="sldNum" sz="quarter" idx="12"/>
          </p:nvPr>
        </p:nvSpPr>
        <p:spPr>
          <a:xfrm>
            <a:off x="3505200" y="6356350"/>
            <a:ext cx="2133600" cy="365125"/>
          </a:xfrm>
          <a:prstGeom prst="rect">
            <a:avLst/>
          </a:prstGeom>
        </p:spPr>
        <p:txBody>
          <a:bodyPr/>
          <a:lstStyle>
            <a:lvl1pPr algn="ctr">
              <a:defRPr/>
            </a:lvl1pPr>
          </a:lstStyle>
          <a:p>
            <a:fld id="{9CD38EA4-8A41-7F4F-9455-93DA50595FFF}" type="slidenum">
              <a:rPr lang="en-US" smtClean="0"/>
              <a:pPr/>
              <a:t>‹#›</a:t>
            </a:fld>
            <a:endParaRPr lang="en-US" dirty="0"/>
          </a:p>
        </p:txBody>
      </p:sp>
    </p:spTree>
    <p:extLst>
      <p:ext uri="{BB962C8B-B14F-4D97-AF65-F5344CB8AC3E}">
        <p14:creationId xmlns:p14="http://schemas.microsoft.com/office/powerpoint/2010/main" val="1496911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0200"/>
            <a:ext cx="9144000" cy="1463040"/>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1463040"/>
          </a:xfrm>
          <a:prstGeom prst="rect">
            <a:avLst/>
          </a:prstGeom>
        </p:spPr>
      </p:pic>
      <p:pic>
        <p:nvPicPr>
          <p:cNvPr id="7" name="Picture 6">
            <a:extLst>
              <a:ext uri="{FF2B5EF4-FFF2-40B4-BE49-F238E27FC236}">
                <a16:creationId xmlns:a16="http://schemas.microsoft.com/office/drawing/2014/main" id="{D84FB1C1-EC84-410A-AB4B-EDFCAE10A83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13107" y="550300"/>
            <a:ext cx="3273692" cy="889007"/>
          </a:xfrm>
          <a:prstGeom prst="rect">
            <a:avLst/>
          </a:prstGeom>
        </p:spPr>
      </p:pic>
      <p:pic>
        <p:nvPicPr>
          <p:cNvPr id="11" name="Picture 10">
            <a:extLst>
              <a:ext uri="{FF2B5EF4-FFF2-40B4-BE49-F238E27FC236}">
                <a16:creationId xmlns:a16="http://schemas.microsoft.com/office/drawing/2014/main" id="{C3C7F964-885C-4902-A138-4679FBDD75B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450219" y="525785"/>
            <a:ext cx="3168089" cy="894105"/>
          </a:xfrm>
          <a:prstGeom prst="rect">
            <a:avLst/>
          </a:prstGeom>
        </p:spPr>
      </p:pic>
      <p:sp>
        <p:nvSpPr>
          <p:cNvPr id="9" name="Subtitle 2">
            <a:extLst>
              <a:ext uri="{FF2B5EF4-FFF2-40B4-BE49-F238E27FC236}">
                <a16:creationId xmlns:a16="http://schemas.microsoft.com/office/drawing/2014/main" id="{3A44EBF8-D51D-47CC-8D9F-E540C2BE54BE}"/>
              </a:ext>
            </a:extLst>
          </p:cNvPr>
          <p:cNvSpPr txBox="1">
            <a:spLocks/>
          </p:cNvSpPr>
          <p:nvPr userDrawn="1"/>
        </p:nvSpPr>
        <p:spPr>
          <a:xfrm>
            <a:off x="1925782" y="2566266"/>
            <a:ext cx="6761017" cy="2843934"/>
          </a:xfrm>
          <a:prstGeom prst="rect">
            <a:avLst/>
          </a:prstGeom>
        </p:spPr>
        <p:txBody>
          <a:bodyPr vert="horz" lIns="0" tIns="0" rIns="0" bIns="0" rtlCol="0">
            <a:normAutofit/>
          </a:bodyPr>
          <a:lstStyle>
            <a:lvl1pPr marL="0" indent="0" algn="l" defTabSz="457200" rtl="0" eaLnBrk="1" latinLnBrk="0" hangingPunct="1">
              <a:spcBef>
                <a:spcPct val="20000"/>
              </a:spcBef>
              <a:buFont typeface="Arial" pitchFamily="34" charset="0"/>
              <a:buNone/>
              <a:defRPr sz="1800" b="1" kern="1200">
                <a:solidFill>
                  <a:schemeClr val="accent4"/>
                </a:solidFill>
                <a:latin typeface="+mn-lt"/>
                <a:ea typeface="+mn-ea"/>
                <a:cs typeface="+mn-cs"/>
              </a:defRPr>
            </a:lvl1pPr>
            <a:lvl2pPr marL="631825" indent="-268288" algn="l" defTabSz="457200" rtl="0" eaLnBrk="1" latinLnBrk="0" hangingPunct="1">
              <a:spcBef>
                <a:spcPct val="20000"/>
              </a:spcBef>
              <a:buFont typeface="Courier New" pitchFamily="49" charset="0"/>
              <a:buChar char="o"/>
              <a:defRPr sz="1800" kern="1200">
                <a:solidFill>
                  <a:schemeClr val="accent4"/>
                </a:solidFill>
                <a:latin typeface="+mn-lt"/>
                <a:ea typeface="+mn-ea"/>
                <a:cs typeface="+mn-cs"/>
              </a:defRPr>
            </a:lvl2pPr>
            <a:lvl3pPr marL="914400" indent="-282575" algn="l" defTabSz="457200" rtl="0" eaLnBrk="1" latinLnBrk="0" hangingPunct="1">
              <a:spcBef>
                <a:spcPct val="20000"/>
              </a:spcBef>
              <a:buFont typeface="Gill Sans MT" pitchFamily="34" charset="0"/>
              <a:buChar char="–"/>
              <a:defRPr sz="1800" kern="1200">
                <a:solidFill>
                  <a:schemeClr val="accent4"/>
                </a:solidFill>
                <a:latin typeface="+mn-lt"/>
                <a:ea typeface="+mn-ea"/>
                <a:cs typeface="+mn-cs"/>
              </a:defRPr>
            </a:lvl3pPr>
            <a:lvl4pPr marL="13716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pitchFamily="34" charset="0"/>
              <a:buChar char="•"/>
              <a:defRPr sz="18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2800" dirty="0"/>
          </a:p>
        </p:txBody>
      </p:sp>
    </p:spTree>
    <p:extLst>
      <p:ext uri="{BB962C8B-B14F-4D97-AF65-F5344CB8AC3E}">
        <p14:creationId xmlns:p14="http://schemas.microsoft.com/office/powerpoint/2010/main" val="1018074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CD38EA4-8A41-7F4F-9455-93DA50595FF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98925"/>
            <a:ext cx="8229600" cy="484038"/>
          </a:xfrm>
          <a:prstGeom prst="rect">
            <a:avLst/>
          </a:prstGeom>
        </p:spPr>
        <p:txBody>
          <a:bodyPr vert="horz" lIns="0" tIns="0" rIns="0" bIns="0" rtlCol="0" anchor="ctr">
            <a:normAutofit/>
          </a:bodyPr>
          <a:lstStyle/>
          <a:p>
            <a:r>
              <a:rPr lang="en-US" dirty="0"/>
              <a:t>Click to edit Master title style</a:t>
            </a:r>
          </a:p>
        </p:txBody>
      </p:sp>
      <p:sp>
        <p:nvSpPr>
          <p:cNvPr id="3" name="Text Placeholder 2"/>
          <p:cNvSpPr>
            <a:spLocks noGrp="1"/>
          </p:cNvSpPr>
          <p:nvPr>
            <p:ph type="body" idx="1"/>
          </p:nvPr>
        </p:nvSpPr>
        <p:spPr>
          <a:xfrm>
            <a:off x="457200" y="1082891"/>
            <a:ext cx="8229600" cy="4525963"/>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p:txBody>
      </p:sp>
    </p:spTree>
  </p:cSld>
  <p:clrMap bg1="lt1" tx1="dk1" bg2="lt2" tx2="dk2" accent1="accent1" accent2="accent2" accent3="accent3" accent4="accent4" accent5="accent5" accent6="accent6" hlink="hlink" folHlink="folHlink"/>
  <p:sldLayoutIdLst>
    <p:sldLayoutId id="2147483675" r:id="rId1"/>
    <p:sldLayoutId id="2147483673" r:id="rId2"/>
    <p:sldLayoutId id="2147483671" r:id="rId3"/>
    <p:sldLayoutId id="2147483678" r:id="rId4"/>
    <p:sldLayoutId id="2147483674" r:id="rId5"/>
    <p:sldLayoutId id="2147483662" r:id="rId6"/>
    <p:sldLayoutId id="2147483650" r:id="rId7"/>
    <p:sldLayoutId id="2147483655" r:id="rId8"/>
  </p:sldLayoutIdLst>
  <p:hf sldNum="0" hdr="0" ftr="0" dt="0"/>
  <p:txStyles>
    <p:titleStyle>
      <a:lvl1pPr algn="l" defTabSz="457200" rtl="0" eaLnBrk="1" latinLnBrk="0" hangingPunct="1">
        <a:spcBef>
          <a:spcPct val="0"/>
        </a:spcBef>
        <a:buNone/>
        <a:defRPr sz="2400" b="1" kern="1200" cap="none" baseline="0">
          <a:solidFill>
            <a:schemeClr val="accent4"/>
          </a:solidFill>
          <a:latin typeface="+mn-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accent4"/>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accent4"/>
          </a:solidFill>
          <a:latin typeface="+mn-lt"/>
          <a:ea typeface="+mn-ea"/>
          <a:cs typeface="+mn-cs"/>
        </a:defRPr>
      </a:lvl2pPr>
      <a:lvl3pPr marL="1143000" indent="-228600" algn="l" defTabSz="457200" rtl="0" eaLnBrk="1" latinLnBrk="0" hangingPunct="1">
        <a:spcBef>
          <a:spcPct val="20000"/>
        </a:spcBef>
        <a:buFont typeface="Arial"/>
        <a:buChar char="•"/>
        <a:defRPr sz="2000" kern="1200">
          <a:solidFill>
            <a:schemeClr val="accent4"/>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accent4"/>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accent4"/>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153989" y="6354174"/>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1</a:t>
            </a:fld>
            <a:endParaRPr lang="en-US" dirty="0">
              <a:solidFill>
                <a:schemeClr val="accent5"/>
              </a:solidFill>
            </a:endParaRPr>
          </a:p>
        </p:txBody>
      </p:sp>
      <p:sp>
        <p:nvSpPr>
          <p:cNvPr id="6" name="Rectangle 5">
            <a:extLst>
              <a:ext uri="{FF2B5EF4-FFF2-40B4-BE49-F238E27FC236}">
                <a16:creationId xmlns:a16="http://schemas.microsoft.com/office/drawing/2014/main" id="{3AB06B63-7A91-4D74-8226-898E3ABF377E}"/>
              </a:ext>
            </a:extLst>
          </p:cNvPr>
          <p:cNvSpPr/>
          <p:nvPr/>
        </p:nvSpPr>
        <p:spPr>
          <a:xfrm>
            <a:off x="1489164" y="1033482"/>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LTC Indicators</a:t>
            </a:r>
          </a:p>
        </p:txBody>
      </p:sp>
      <p:graphicFrame>
        <p:nvGraphicFramePr>
          <p:cNvPr id="2" name="Table 1">
            <a:extLst>
              <a:ext uri="{FF2B5EF4-FFF2-40B4-BE49-F238E27FC236}">
                <a16:creationId xmlns:a16="http://schemas.microsoft.com/office/drawing/2014/main" id="{A7F0654E-9FFF-4CFA-B2BE-B15B6A5370B8}"/>
              </a:ext>
            </a:extLst>
          </p:cNvPr>
          <p:cNvGraphicFramePr>
            <a:graphicFrameLocks noGrp="1"/>
          </p:cNvGraphicFramePr>
          <p:nvPr/>
        </p:nvGraphicFramePr>
        <p:xfrm>
          <a:off x="457201" y="1887230"/>
          <a:ext cx="8229597" cy="2916852"/>
        </p:xfrm>
        <a:graphic>
          <a:graphicData uri="http://schemas.openxmlformats.org/drawingml/2006/table">
            <a:tbl>
              <a:tblPr/>
              <a:tblGrid>
                <a:gridCol w="2099502">
                  <a:extLst>
                    <a:ext uri="{9D8B030D-6E8A-4147-A177-3AD203B41FA5}">
                      <a16:colId xmlns:a16="http://schemas.microsoft.com/office/drawing/2014/main" val="2150370829"/>
                    </a:ext>
                  </a:extLst>
                </a:gridCol>
                <a:gridCol w="449091">
                  <a:extLst>
                    <a:ext uri="{9D8B030D-6E8A-4147-A177-3AD203B41FA5}">
                      <a16:colId xmlns:a16="http://schemas.microsoft.com/office/drawing/2014/main" val="143554696"/>
                    </a:ext>
                  </a:extLst>
                </a:gridCol>
                <a:gridCol w="404182">
                  <a:extLst>
                    <a:ext uri="{9D8B030D-6E8A-4147-A177-3AD203B41FA5}">
                      <a16:colId xmlns:a16="http://schemas.microsoft.com/office/drawing/2014/main" val="2842512615"/>
                    </a:ext>
                  </a:extLst>
                </a:gridCol>
                <a:gridCol w="426637">
                  <a:extLst>
                    <a:ext uri="{9D8B030D-6E8A-4147-A177-3AD203B41FA5}">
                      <a16:colId xmlns:a16="http://schemas.microsoft.com/office/drawing/2014/main" val="540029462"/>
                    </a:ext>
                  </a:extLst>
                </a:gridCol>
                <a:gridCol w="460319">
                  <a:extLst>
                    <a:ext uri="{9D8B030D-6E8A-4147-A177-3AD203B41FA5}">
                      <a16:colId xmlns:a16="http://schemas.microsoft.com/office/drawing/2014/main" val="3277064108"/>
                    </a:ext>
                  </a:extLst>
                </a:gridCol>
                <a:gridCol w="482773">
                  <a:extLst>
                    <a:ext uri="{9D8B030D-6E8A-4147-A177-3AD203B41FA5}">
                      <a16:colId xmlns:a16="http://schemas.microsoft.com/office/drawing/2014/main" val="439388710"/>
                    </a:ext>
                  </a:extLst>
                </a:gridCol>
                <a:gridCol w="449091">
                  <a:extLst>
                    <a:ext uri="{9D8B030D-6E8A-4147-A177-3AD203B41FA5}">
                      <a16:colId xmlns:a16="http://schemas.microsoft.com/office/drawing/2014/main" val="1052790621"/>
                    </a:ext>
                  </a:extLst>
                </a:gridCol>
                <a:gridCol w="404182">
                  <a:extLst>
                    <a:ext uri="{9D8B030D-6E8A-4147-A177-3AD203B41FA5}">
                      <a16:colId xmlns:a16="http://schemas.microsoft.com/office/drawing/2014/main" val="3566567914"/>
                    </a:ext>
                  </a:extLst>
                </a:gridCol>
                <a:gridCol w="404182">
                  <a:extLst>
                    <a:ext uri="{9D8B030D-6E8A-4147-A177-3AD203B41FA5}">
                      <a16:colId xmlns:a16="http://schemas.microsoft.com/office/drawing/2014/main" val="2889368913"/>
                    </a:ext>
                  </a:extLst>
                </a:gridCol>
                <a:gridCol w="404182">
                  <a:extLst>
                    <a:ext uri="{9D8B030D-6E8A-4147-A177-3AD203B41FA5}">
                      <a16:colId xmlns:a16="http://schemas.microsoft.com/office/drawing/2014/main" val="2687225612"/>
                    </a:ext>
                  </a:extLst>
                </a:gridCol>
                <a:gridCol w="404182">
                  <a:extLst>
                    <a:ext uri="{9D8B030D-6E8A-4147-A177-3AD203B41FA5}">
                      <a16:colId xmlns:a16="http://schemas.microsoft.com/office/drawing/2014/main" val="3948250363"/>
                    </a:ext>
                  </a:extLst>
                </a:gridCol>
                <a:gridCol w="404182">
                  <a:extLst>
                    <a:ext uri="{9D8B030D-6E8A-4147-A177-3AD203B41FA5}">
                      <a16:colId xmlns:a16="http://schemas.microsoft.com/office/drawing/2014/main" val="2709428237"/>
                    </a:ext>
                  </a:extLst>
                </a:gridCol>
                <a:gridCol w="460319">
                  <a:extLst>
                    <a:ext uri="{9D8B030D-6E8A-4147-A177-3AD203B41FA5}">
                      <a16:colId xmlns:a16="http://schemas.microsoft.com/office/drawing/2014/main" val="288177012"/>
                    </a:ext>
                  </a:extLst>
                </a:gridCol>
                <a:gridCol w="449091">
                  <a:extLst>
                    <a:ext uri="{9D8B030D-6E8A-4147-A177-3AD203B41FA5}">
                      <a16:colId xmlns:a16="http://schemas.microsoft.com/office/drawing/2014/main" val="2141147495"/>
                    </a:ext>
                  </a:extLst>
                </a:gridCol>
                <a:gridCol w="527682">
                  <a:extLst>
                    <a:ext uri="{9D8B030D-6E8A-4147-A177-3AD203B41FA5}">
                      <a16:colId xmlns:a16="http://schemas.microsoft.com/office/drawing/2014/main" val="2963758328"/>
                    </a:ext>
                  </a:extLst>
                </a:gridCol>
              </a:tblGrid>
              <a:tr h="606273">
                <a:tc>
                  <a:txBody>
                    <a:bodyPr/>
                    <a:lstStyle/>
                    <a:p>
                      <a:pPr algn="l" fontAlgn="ctr"/>
                      <a:r>
                        <a:rPr lang="en-CA" sz="1200" b="1" i="0" u="none" strike="noStrike">
                          <a:solidFill>
                            <a:srgbClr val="FFFFFF"/>
                          </a:solidFill>
                          <a:effectLst/>
                          <a:latin typeface="Calibri" panose="020F0502020204030204" pitchFamily="34" charset="0"/>
                        </a:rPr>
                        <a:t>Long Term Care Indicators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Feb.</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Sum</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Average</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extLst>
                  <a:ext uri="{0D108BD9-81ED-4DB2-BD59-A6C34878D82A}">
                    <a16:rowId xmlns:a16="http://schemas.microsoft.com/office/drawing/2014/main" val="877315289"/>
                  </a:ext>
                </a:extLst>
              </a:tr>
              <a:tr h="202091">
                <a:tc>
                  <a:txBody>
                    <a:bodyPr/>
                    <a:lstStyle/>
                    <a:p>
                      <a:pPr algn="l" fontAlgn="ctr"/>
                      <a:r>
                        <a:rPr lang="en-CA" sz="1100" b="1" i="0" u="none" strike="noStrike">
                          <a:solidFill>
                            <a:srgbClr val="FFFFFF"/>
                          </a:solidFill>
                          <a:effectLst/>
                          <a:latin typeface="Calibri" panose="020F0502020204030204" pitchFamily="34" charset="0"/>
                        </a:rPr>
                        <a:t>% Monthly Occupancy</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0" i="0" u="none" strike="noStrike">
                          <a:solidFill>
                            <a:srgbClr val="000000"/>
                          </a:solidFill>
                          <a:effectLst/>
                          <a:latin typeface="Calibri" panose="020F0502020204030204" pitchFamily="34" charset="0"/>
                        </a:rPr>
                        <a:t>89</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b"/>
                      <a:r>
                        <a:rPr lang="en-CA" sz="1100" b="0" i="0" u="none" strike="noStrike">
                          <a:solidFill>
                            <a:srgbClr val="000000"/>
                          </a:solidFill>
                          <a:effectLst/>
                          <a:latin typeface="Calibri" panose="020F0502020204030204" pitchFamily="34" charset="0"/>
                        </a:rPr>
                        <a:t>95</a:t>
                      </a:r>
                    </a:p>
                  </a:txBody>
                  <a:tcPr marL="6736" marR="6736" marT="6736" marB="0" anchor="b">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93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 </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93.7</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142389589"/>
                  </a:ext>
                </a:extLst>
              </a:tr>
              <a:tr h="175146">
                <a:tc>
                  <a:txBody>
                    <a:bodyPr/>
                    <a:lstStyle/>
                    <a:p>
                      <a:pPr algn="l" fontAlgn="ctr"/>
                      <a:r>
                        <a:rPr lang="en-CA" sz="1100" b="0" i="0" u="none" strike="noStrike">
                          <a:solidFill>
                            <a:srgbClr val="000000"/>
                          </a:solidFill>
                          <a:effectLst/>
                          <a:latin typeface="Calibri" panose="020F0502020204030204" pitchFamily="34" charset="0"/>
                        </a:rPr>
                        <a:t>Admissions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24.0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262603246"/>
                  </a:ext>
                </a:extLst>
              </a:tr>
              <a:tr h="175146">
                <a:tc>
                  <a:txBody>
                    <a:bodyPr/>
                    <a:lstStyle/>
                    <a:p>
                      <a:pPr algn="l" fontAlgn="ctr"/>
                      <a:r>
                        <a:rPr lang="en-CA" sz="1100" b="0" i="0" u="none" strike="noStrike">
                          <a:solidFill>
                            <a:srgbClr val="000000"/>
                          </a:solidFill>
                          <a:effectLst/>
                          <a:latin typeface="Calibri" panose="020F0502020204030204" pitchFamily="34" charset="0"/>
                        </a:rPr>
                        <a:t>Discharges / Deaths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23.0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1.9</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70661968"/>
                  </a:ext>
                </a:extLst>
              </a:tr>
              <a:tr h="175146">
                <a:tc>
                  <a:txBody>
                    <a:bodyPr/>
                    <a:lstStyle/>
                    <a:p>
                      <a:pPr algn="l" fontAlgn="ctr"/>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10.0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072289662"/>
                  </a:ext>
                </a:extLst>
              </a:tr>
              <a:tr h="175146">
                <a:tc>
                  <a:txBody>
                    <a:bodyPr/>
                    <a:lstStyle/>
                    <a:p>
                      <a:pPr algn="l" fontAlgn="ctr"/>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778661493"/>
                  </a:ext>
                </a:extLst>
              </a:tr>
              <a:tr h="175146">
                <a:tc>
                  <a:txBody>
                    <a:bodyPr/>
                    <a:lstStyle/>
                    <a:p>
                      <a:pPr algn="l" fontAlgn="ctr"/>
                      <a:r>
                        <a:rPr lang="en-CA" sz="1100" b="0" i="0" u="none" strike="noStrike">
                          <a:solidFill>
                            <a:srgbClr val="000000"/>
                          </a:solidFill>
                          <a:effectLst/>
                          <a:latin typeface="Calibri" panose="020F0502020204030204" pitchFamily="34" charset="0"/>
                        </a:rPr>
                        <a:t>Fire Drills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32.0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2.7</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355638998"/>
                  </a:ext>
                </a:extLst>
              </a:tr>
              <a:tr h="175146">
                <a:tc>
                  <a:txBody>
                    <a:bodyPr/>
                    <a:lstStyle/>
                    <a:p>
                      <a:pPr algn="l" fontAlgn="ctr"/>
                      <a:r>
                        <a:rPr lang="en-CA" sz="1100" b="0" i="0" u="none" strike="noStrike">
                          <a:solidFill>
                            <a:srgbClr val="000000"/>
                          </a:solidFill>
                          <a:effectLst/>
                          <a:latin typeface="Calibri" panose="020F0502020204030204" pitchFamily="34" charset="0"/>
                        </a:rPr>
                        <a:t>Critical Incidents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803127283"/>
                  </a:ext>
                </a:extLst>
              </a:tr>
              <a:tr h="175146">
                <a:tc>
                  <a:txBody>
                    <a:bodyPr/>
                    <a:lstStyle/>
                    <a:p>
                      <a:pPr algn="l" fontAlgn="ctr"/>
                      <a:r>
                        <a:rPr lang="en-CA" sz="1100" b="0" i="0" u="none" strike="noStrike">
                          <a:solidFill>
                            <a:srgbClr val="000000"/>
                          </a:solidFill>
                          <a:effectLst/>
                          <a:latin typeface="Calibri" panose="020F0502020204030204" pitchFamily="34" charset="0"/>
                        </a:rPr>
                        <a:t>Legislative Inspections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233980254"/>
                  </a:ext>
                </a:extLst>
              </a:tr>
              <a:tr h="175146">
                <a:tc>
                  <a:txBody>
                    <a:bodyPr/>
                    <a:lstStyle/>
                    <a:p>
                      <a:pPr algn="l" fontAlgn="ctr"/>
                      <a:r>
                        <a:rPr lang="en-CA" sz="1100" b="0" i="0" u="none" strike="noStrike">
                          <a:solidFill>
                            <a:srgbClr val="000000"/>
                          </a:solidFill>
                          <a:effectLst/>
                          <a:latin typeface="Calibri" panose="020F0502020204030204" pitchFamily="34" charset="0"/>
                        </a:rPr>
                        <a:t>Non-Compliance </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0.1</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052543376"/>
                  </a:ext>
                </a:extLst>
              </a:tr>
              <a:tr h="175146">
                <a:tc>
                  <a:txBody>
                    <a:bodyPr/>
                    <a:lstStyle/>
                    <a:p>
                      <a:pPr algn="l" fontAlgn="ctr"/>
                      <a:r>
                        <a:rPr lang="en-CA" sz="1100" b="0" i="0" u="none" strike="noStrike">
                          <a:solidFill>
                            <a:srgbClr val="000000"/>
                          </a:solidFill>
                          <a:effectLst/>
                          <a:latin typeface="Calibri" panose="020F0502020204030204" pitchFamily="34" charset="0"/>
                        </a:rPr>
                        <a:t>Expenditures &gt; $25,000</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993740198"/>
                  </a:ext>
                </a:extLst>
              </a:tr>
              <a:tr h="175146">
                <a:tc>
                  <a:txBody>
                    <a:bodyPr/>
                    <a:lstStyle/>
                    <a:p>
                      <a:pPr algn="l" fontAlgn="ctr"/>
                      <a:r>
                        <a:rPr lang="en-CA" sz="1100" b="0" i="0" u="none" strike="noStrike">
                          <a:solidFill>
                            <a:srgbClr val="000000"/>
                          </a:solidFill>
                          <a:effectLst/>
                          <a:latin typeface="Calibri" panose="020F0502020204030204" pitchFamily="34" charset="0"/>
                        </a:rPr>
                        <a:t>Employee Complaints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 </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089944247"/>
                  </a:ext>
                </a:extLst>
              </a:tr>
              <a:tr h="175146">
                <a:tc>
                  <a:txBody>
                    <a:bodyPr/>
                    <a:lstStyle/>
                    <a:p>
                      <a:pPr algn="l" fontAlgn="ctr"/>
                      <a:r>
                        <a:rPr lang="en-CA" sz="1100" b="0" i="0" u="none" strike="noStrike">
                          <a:solidFill>
                            <a:srgbClr val="000000"/>
                          </a:solidFill>
                          <a:effectLst/>
                          <a:latin typeface="Calibri" panose="020F0502020204030204" pitchFamily="34" charset="0"/>
                        </a:rPr>
                        <a:t>New Hires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66.0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5.5</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019828063"/>
                  </a:ext>
                </a:extLst>
              </a:tr>
              <a:tr h="181882">
                <a:tc>
                  <a:txBody>
                    <a:bodyPr/>
                    <a:lstStyle/>
                    <a:p>
                      <a:pPr algn="l" fontAlgn="ctr"/>
                      <a:r>
                        <a:rPr lang="en-CA" sz="1100" b="0" i="0" u="none" strike="noStrike">
                          <a:solidFill>
                            <a:srgbClr val="000000"/>
                          </a:solidFill>
                          <a:effectLst/>
                          <a:latin typeface="Calibri" panose="020F0502020204030204" pitchFamily="34" charset="0"/>
                        </a:rPr>
                        <a:t>Terminations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6</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34.0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dirty="0">
                          <a:solidFill>
                            <a:srgbClr val="000000"/>
                          </a:solidFill>
                          <a:effectLst/>
                          <a:latin typeface="Calibri" panose="020F0502020204030204" pitchFamily="34" charset="0"/>
                        </a:rPr>
                        <a:t>2.8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502377155"/>
                  </a:ext>
                </a:extLst>
              </a:tr>
            </a:tbl>
          </a:graphicData>
        </a:graphic>
      </p:graphicFrame>
    </p:spTree>
    <p:extLst>
      <p:ext uri="{BB962C8B-B14F-4D97-AF65-F5344CB8AC3E}">
        <p14:creationId xmlns:p14="http://schemas.microsoft.com/office/powerpoint/2010/main" val="1511529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C0748D7-97D4-4B15-92D6-7D5F4D19AA48}"/>
              </a:ext>
            </a:extLst>
          </p:cNvPr>
          <p:cNvSpPr/>
          <p:nvPr/>
        </p:nvSpPr>
        <p:spPr>
          <a:xfrm>
            <a:off x="1242000" y="929337"/>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LTC Indicators - Narrative</a:t>
            </a:r>
          </a:p>
        </p:txBody>
      </p:sp>
      <p:sp>
        <p:nvSpPr>
          <p:cNvPr id="4" name="Slide Number Placeholder 3">
            <a:extLst>
              <a:ext uri="{FF2B5EF4-FFF2-40B4-BE49-F238E27FC236}">
                <a16:creationId xmlns:a16="http://schemas.microsoft.com/office/drawing/2014/main" id="{8DE98C37-CA9C-4CD2-A63E-3B86A98E7AC4}"/>
              </a:ext>
            </a:extLst>
          </p:cNvPr>
          <p:cNvSpPr txBox="1">
            <a:spLocks/>
          </p:cNvSpPr>
          <p:nvPr/>
        </p:nvSpPr>
        <p:spPr>
          <a:xfrm>
            <a:off x="4153989" y="6492875"/>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chemeClr val="accent5"/>
                </a:solidFill>
              </a:rPr>
              <a:t>Page </a:t>
            </a:r>
            <a:fld id="{9CD38EA4-8A41-7F4F-9455-93DA50595FFF}" type="slidenum">
              <a:rPr lang="en-US" smtClean="0">
                <a:solidFill>
                  <a:schemeClr val="accent5"/>
                </a:solidFill>
              </a:rPr>
              <a:pPr/>
              <a:t>2</a:t>
            </a:fld>
            <a:endParaRPr lang="en-US" dirty="0">
              <a:solidFill>
                <a:schemeClr val="accent5"/>
              </a:solidFill>
            </a:endParaRPr>
          </a:p>
        </p:txBody>
      </p:sp>
      <p:graphicFrame>
        <p:nvGraphicFramePr>
          <p:cNvPr id="2" name="Table 1">
            <a:extLst>
              <a:ext uri="{FF2B5EF4-FFF2-40B4-BE49-F238E27FC236}">
                <a16:creationId xmlns:a16="http://schemas.microsoft.com/office/drawing/2014/main" id="{FE701B06-5CE5-4942-9803-CAF9FC0AB7DE}"/>
              </a:ext>
            </a:extLst>
          </p:cNvPr>
          <p:cNvGraphicFramePr>
            <a:graphicFrameLocks noGrp="1"/>
          </p:cNvGraphicFramePr>
          <p:nvPr>
            <p:extLst>
              <p:ext uri="{D42A27DB-BD31-4B8C-83A1-F6EECF244321}">
                <p14:modId xmlns:p14="http://schemas.microsoft.com/office/powerpoint/2010/main" val="1100910408"/>
              </p:ext>
            </p:extLst>
          </p:nvPr>
        </p:nvGraphicFramePr>
        <p:xfrm>
          <a:off x="457200" y="1601806"/>
          <a:ext cx="8229600" cy="4741819"/>
        </p:xfrm>
        <a:graphic>
          <a:graphicData uri="http://schemas.openxmlformats.org/drawingml/2006/table">
            <a:tbl>
              <a:tblPr/>
              <a:tblGrid>
                <a:gridCol w="1671354">
                  <a:extLst>
                    <a:ext uri="{9D8B030D-6E8A-4147-A177-3AD203B41FA5}">
                      <a16:colId xmlns:a16="http://schemas.microsoft.com/office/drawing/2014/main" val="221607707"/>
                    </a:ext>
                  </a:extLst>
                </a:gridCol>
                <a:gridCol w="635841">
                  <a:extLst>
                    <a:ext uri="{9D8B030D-6E8A-4147-A177-3AD203B41FA5}">
                      <a16:colId xmlns:a16="http://schemas.microsoft.com/office/drawing/2014/main" val="316544679"/>
                    </a:ext>
                  </a:extLst>
                </a:gridCol>
                <a:gridCol w="5922405">
                  <a:extLst>
                    <a:ext uri="{9D8B030D-6E8A-4147-A177-3AD203B41FA5}">
                      <a16:colId xmlns:a16="http://schemas.microsoft.com/office/drawing/2014/main" val="2877601405"/>
                    </a:ext>
                  </a:extLst>
                </a:gridCol>
              </a:tblGrid>
              <a:tr h="243101">
                <a:tc>
                  <a:txBody>
                    <a:bodyPr/>
                    <a:lstStyle/>
                    <a:p>
                      <a:pPr algn="l" fontAlgn="b"/>
                      <a:r>
                        <a:rPr lang="en-CA" sz="1000" b="1" i="0" u="none" strike="noStrike">
                          <a:solidFill>
                            <a:srgbClr val="000000"/>
                          </a:solidFill>
                          <a:effectLst/>
                          <a:latin typeface="Calibri" panose="020F0502020204030204" pitchFamily="34" charset="0"/>
                        </a:rPr>
                        <a:t>Parkwood Mennonite Home</a:t>
                      </a:r>
                    </a:p>
                  </a:txBody>
                  <a:tcPr marL="5450" marR="5450" marT="5450" marB="0" anchor="b">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b"/>
                      <a:r>
                        <a:rPr lang="en-CA" sz="1000" b="1" i="0" u="none" strike="noStrike">
                          <a:solidFill>
                            <a:srgbClr val="000000"/>
                          </a:solidFill>
                          <a:effectLst/>
                          <a:latin typeface="Calibri" panose="020F0502020204030204" pitchFamily="34" charset="0"/>
                        </a:rPr>
                        <a:t>December</a:t>
                      </a:r>
                    </a:p>
                  </a:txBody>
                  <a:tcPr marL="5450" marR="5450" marT="5450" marB="0" anchor="b">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l" fontAlgn="b"/>
                      <a:r>
                        <a:rPr lang="en-CA" sz="1000" b="1" i="0" u="none" strike="noStrike">
                          <a:solidFill>
                            <a:srgbClr val="000000"/>
                          </a:solidFill>
                          <a:effectLst/>
                          <a:latin typeface="Calibri" panose="020F0502020204030204" pitchFamily="34" charset="0"/>
                        </a:rPr>
                        <a:t>2021</a:t>
                      </a:r>
                    </a:p>
                  </a:txBody>
                  <a:tcPr marL="5450" marR="5450" marT="5450" marB="0" anchor="b">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836523319"/>
                  </a:ext>
                </a:extLst>
              </a:tr>
              <a:tr h="388961">
                <a:tc>
                  <a:txBody>
                    <a:bodyPr/>
                    <a:lstStyle/>
                    <a:p>
                      <a:pPr algn="l" fontAlgn="ctr"/>
                      <a:r>
                        <a:rPr lang="en-CA" sz="1000" b="1" i="0" u="none" strike="noStrike">
                          <a:solidFill>
                            <a:srgbClr val="FFFFFF"/>
                          </a:solidFill>
                          <a:effectLst/>
                          <a:latin typeface="Calibri" panose="020F0502020204030204" pitchFamily="34" charset="0"/>
                        </a:rPr>
                        <a:t>Long Term Care Indicators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800" b="1" i="0" u="none" strike="noStrike">
                          <a:solidFill>
                            <a:srgbClr val="FFFFFF"/>
                          </a:solidFill>
                          <a:effectLst/>
                          <a:latin typeface="Calibri" panose="020F0502020204030204" pitchFamily="34" charset="0"/>
                        </a:rPr>
                        <a:t>Dec.</a:t>
                      </a:r>
                      <a:br>
                        <a:rPr lang="en-CA" sz="800" b="1" i="0" u="none" strike="noStrike">
                          <a:solidFill>
                            <a:srgbClr val="FFFFFF"/>
                          </a:solidFill>
                          <a:effectLst/>
                          <a:latin typeface="Calibri" panose="020F0502020204030204" pitchFamily="34" charset="0"/>
                        </a:rPr>
                      </a:br>
                      <a:r>
                        <a:rPr lang="en-CA" sz="800" b="1" i="0" u="none" strike="noStrike">
                          <a:solidFill>
                            <a:srgbClr val="FFFFFF"/>
                          </a:solidFill>
                          <a:effectLst/>
                          <a:latin typeface="Calibri" panose="020F0502020204030204" pitchFamily="34" charset="0"/>
                        </a:rPr>
                        <a:t>Number</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70AD47"/>
                    </a:solidFill>
                  </a:tcPr>
                </a:tc>
                <a:tc>
                  <a:txBody>
                    <a:bodyPr/>
                    <a:lstStyle/>
                    <a:p>
                      <a:pPr algn="l" fontAlgn="ctr"/>
                      <a:r>
                        <a:rPr lang="en-CA" sz="800" b="1" i="0" u="none" strike="noStrike">
                          <a:solidFill>
                            <a:srgbClr val="FFFFFF"/>
                          </a:solidFill>
                          <a:effectLst/>
                          <a:latin typeface="Calibri" panose="020F0502020204030204" pitchFamily="34" charset="0"/>
                        </a:rPr>
                        <a:t>December 2021 - Narrative</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70AD47"/>
                    </a:solidFill>
                  </a:tcPr>
                </a:tc>
                <a:extLst>
                  <a:ext uri="{0D108BD9-81ED-4DB2-BD59-A6C34878D82A}">
                    <a16:rowId xmlns:a16="http://schemas.microsoft.com/office/drawing/2014/main" val="1856037481"/>
                  </a:ext>
                </a:extLst>
              </a:tr>
              <a:tr h="212038">
                <a:tc>
                  <a:txBody>
                    <a:bodyPr/>
                    <a:lstStyle/>
                    <a:p>
                      <a:pPr algn="l" fontAlgn="ctr"/>
                      <a:r>
                        <a:rPr lang="en-CA" sz="900" b="1" i="0" u="none" strike="noStrike">
                          <a:solidFill>
                            <a:srgbClr val="FFFFFF"/>
                          </a:solidFill>
                          <a:effectLst/>
                          <a:latin typeface="Calibri" panose="020F0502020204030204" pitchFamily="34" charset="0"/>
                        </a:rPr>
                        <a:t>% Monthly Occupancy</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800" b="0" i="0" u="none" strike="noStrike">
                          <a:solidFill>
                            <a:srgbClr val="000000"/>
                          </a:solidFill>
                          <a:effectLst/>
                          <a:latin typeface="Calibri" panose="020F0502020204030204" pitchFamily="34" charset="0"/>
                        </a:rPr>
                        <a:t>93.45</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4286178206"/>
                  </a:ext>
                </a:extLst>
              </a:tr>
              <a:tr h="194481">
                <a:tc>
                  <a:txBody>
                    <a:bodyPr/>
                    <a:lstStyle/>
                    <a:p>
                      <a:pPr algn="l" fontAlgn="ctr"/>
                      <a:r>
                        <a:rPr lang="en-CA" sz="800" b="0" i="0" u="none" strike="noStrike">
                          <a:solidFill>
                            <a:srgbClr val="000000"/>
                          </a:solidFill>
                          <a:effectLst/>
                          <a:latin typeface="Calibri" panose="020F0502020204030204" pitchFamily="34" charset="0"/>
                        </a:rPr>
                        <a:t>Admissions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Dec.8 Weber Woods; Dec. 16 Bauman Homestead; Dec. 28 Bauman Homestead</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1460893431"/>
                  </a:ext>
                </a:extLst>
              </a:tr>
              <a:tr h="194481">
                <a:tc>
                  <a:txBody>
                    <a:bodyPr/>
                    <a:lstStyle/>
                    <a:p>
                      <a:pPr algn="l" fontAlgn="ctr"/>
                      <a:r>
                        <a:rPr lang="en-CA" sz="800" b="0" i="0" u="none" strike="noStrike">
                          <a:solidFill>
                            <a:srgbClr val="000000"/>
                          </a:solidFill>
                          <a:effectLst/>
                          <a:latin typeface="Calibri" panose="020F0502020204030204" pitchFamily="34" charset="0"/>
                        </a:rPr>
                        <a:t>Discharges / Deaths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5</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4 Deaths; 1 resident transferred from LTC to another RH in Listowel as per family request.</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2186436908"/>
                  </a:ext>
                </a:extLst>
              </a:tr>
              <a:tr h="388961">
                <a:tc>
                  <a:txBody>
                    <a:bodyPr/>
                    <a:lstStyle/>
                    <a:p>
                      <a:pPr algn="l" fontAlgn="ctr"/>
                      <a:r>
                        <a:rPr lang="en-CA" sz="800" b="0" i="0" u="none" strike="noStrike">
                          <a:solidFill>
                            <a:srgbClr val="000000"/>
                          </a:solidFill>
                          <a:effectLst/>
                          <a:latin typeface="Calibri" panose="020F0502020204030204" pitchFamily="34" charset="0"/>
                        </a:rPr>
                        <a:t>Complaints (</a:t>
                      </a:r>
                      <a:r>
                        <a:rPr lang="en-CA" sz="800" b="0" i="1" u="none" strike="noStrike">
                          <a:solidFill>
                            <a:srgbClr val="000000"/>
                          </a:solidFill>
                          <a:effectLst/>
                          <a:latin typeface="Calibri" panose="020F0502020204030204" pitchFamily="34" charset="0"/>
                        </a:rPr>
                        <a:t>Resident</a:t>
                      </a:r>
                      <a:r>
                        <a:rPr lang="en-CA" sz="800" b="0" i="0" u="none" strike="noStrike">
                          <a:solidFill>
                            <a:srgbClr val="000000"/>
                          </a:solidFill>
                          <a:effectLst/>
                          <a:latin typeface="Calibri" panose="020F0502020204030204" pitchFamily="34" charset="0"/>
                        </a:rPr>
                        <a:t>)</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Resident felt care was rough by a PSW.  Due to language barrier, a translator was brought in.  Revision to resident care plan was made with input from resident.  Concerns resolved.</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1125892755"/>
                  </a:ext>
                </a:extLst>
              </a:tr>
              <a:tr h="194481">
                <a:tc>
                  <a:txBody>
                    <a:bodyPr/>
                    <a:lstStyle/>
                    <a:p>
                      <a:pPr algn="l" fontAlgn="ctr"/>
                      <a:r>
                        <a:rPr lang="en-CA" sz="800" b="0" i="0" u="none" strike="noStrike">
                          <a:solidFill>
                            <a:srgbClr val="000000"/>
                          </a:solidFill>
                          <a:effectLst/>
                          <a:latin typeface="Calibri" panose="020F0502020204030204" pitchFamily="34" charset="0"/>
                        </a:rPr>
                        <a:t>Code Training (</a:t>
                      </a:r>
                      <a:r>
                        <a:rPr lang="en-CA" sz="600" b="0" i="1" u="none" strike="noStrike">
                          <a:solidFill>
                            <a:srgbClr val="000000"/>
                          </a:solidFill>
                          <a:effectLst/>
                          <a:latin typeface="Calibri" panose="020F0502020204030204" pitchFamily="34" charset="0"/>
                        </a:rPr>
                        <a:t>name codes</a:t>
                      </a:r>
                      <a:r>
                        <a:rPr lang="en-CA" sz="800" b="0" i="0" u="none" strike="noStrike">
                          <a:solidFill>
                            <a:srgbClr val="000000"/>
                          </a:solidFill>
                          <a:effectLst/>
                          <a:latin typeface="Calibri" panose="020F0502020204030204" pitchFamily="34" charset="0"/>
                        </a:rPr>
                        <a:t>)</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Code Black- Bomb threat</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2932376611"/>
                  </a:ext>
                </a:extLst>
              </a:tr>
              <a:tr h="194481">
                <a:tc>
                  <a:txBody>
                    <a:bodyPr/>
                    <a:lstStyle/>
                    <a:p>
                      <a:pPr algn="l" fontAlgn="ctr"/>
                      <a:r>
                        <a:rPr lang="en-CA" sz="800" b="0" i="0" u="none" strike="noStrike">
                          <a:solidFill>
                            <a:srgbClr val="000000"/>
                          </a:solidFill>
                          <a:effectLst/>
                          <a:latin typeface="Calibri" panose="020F0502020204030204" pitchFamily="34" charset="0"/>
                        </a:rPr>
                        <a:t>Fire Drills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3249945338"/>
                  </a:ext>
                </a:extLst>
              </a:tr>
              <a:tr h="194481">
                <a:tc>
                  <a:txBody>
                    <a:bodyPr/>
                    <a:lstStyle/>
                    <a:p>
                      <a:pPr algn="l" fontAlgn="ctr"/>
                      <a:r>
                        <a:rPr lang="en-CA" sz="800" b="0" i="0" u="none" strike="noStrike">
                          <a:solidFill>
                            <a:srgbClr val="000000"/>
                          </a:solidFill>
                          <a:effectLst/>
                          <a:latin typeface="Calibri" panose="020F0502020204030204" pitchFamily="34" charset="0"/>
                        </a:rPr>
                        <a:t>Critical Incidents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1948588717"/>
                  </a:ext>
                </a:extLst>
              </a:tr>
              <a:tr h="194481">
                <a:tc>
                  <a:txBody>
                    <a:bodyPr/>
                    <a:lstStyle/>
                    <a:p>
                      <a:pPr algn="l" fontAlgn="ctr"/>
                      <a:r>
                        <a:rPr lang="en-CA" sz="800" b="0" i="0" u="none" strike="noStrike">
                          <a:solidFill>
                            <a:srgbClr val="000000"/>
                          </a:solidFill>
                          <a:effectLst/>
                          <a:latin typeface="Calibri" panose="020F0502020204030204" pitchFamily="34" charset="0"/>
                        </a:rPr>
                        <a:t>Legislative Inspections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1478209711"/>
                  </a:ext>
                </a:extLst>
              </a:tr>
              <a:tr h="194481">
                <a:tc>
                  <a:txBody>
                    <a:bodyPr/>
                    <a:lstStyle/>
                    <a:p>
                      <a:pPr algn="l" fontAlgn="ctr"/>
                      <a:r>
                        <a:rPr lang="en-CA" sz="800" b="0" i="0" u="none" strike="noStrike">
                          <a:solidFill>
                            <a:srgbClr val="000000"/>
                          </a:solidFill>
                          <a:effectLst/>
                          <a:latin typeface="Calibri" panose="020F0502020204030204" pitchFamily="34" charset="0"/>
                        </a:rPr>
                        <a:t>Non-Compliance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3915516840"/>
                  </a:ext>
                </a:extLst>
              </a:tr>
              <a:tr h="194481">
                <a:tc>
                  <a:txBody>
                    <a:bodyPr/>
                    <a:lstStyle/>
                    <a:p>
                      <a:pPr algn="l" fontAlgn="ctr"/>
                      <a:r>
                        <a:rPr lang="en-CA" sz="800" b="0" i="0" u="none" strike="noStrike">
                          <a:solidFill>
                            <a:srgbClr val="000000"/>
                          </a:solidFill>
                          <a:effectLst/>
                          <a:latin typeface="Calibri" panose="020F0502020204030204" pitchFamily="34" charset="0"/>
                        </a:rPr>
                        <a:t>Expenditures over $25,000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3548879619"/>
                  </a:ext>
                </a:extLst>
              </a:tr>
              <a:tr h="194481">
                <a:tc>
                  <a:txBody>
                    <a:bodyPr/>
                    <a:lstStyle/>
                    <a:p>
                      <a:pPr algn="l" fontAlgn="ctr"/>
                      <a:r>
                        <a:rPr lang="en-CA" sz="800" b="0" i="0" u="none" strike="noStrike">
                          <a:solidFill>
                            <a:srgbClr val="000000"/>
                          </a:solidFill>
                          <a:effectLst/>
                          <a:latin typeface="Calibri" panose="020F0502020204030204" pitchFamily="34" charset="0"/>
                        </a:rPr>
                        <a:t>Employee Complaints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17624112"/>
                  </a:ext>
                </a:extLst>
              </a:tr>
              <a:tr h="194481">
                <a:tc>
                  <a:txBody>
                    <a:bodyPr/>
                    <a:lstStyle/>
                    <a:p>
                      <a:pPr algn="l" fontAlgn="ctr"/>
                      <a:r>
                        <a:rPr lang="en-CA" sz="800" b="0" i="0" u="none" strike="noStrike">
                          <a:solidFill>
                            <a:srgbClr val="000000"/>
                          </a:solidFill>
                          <a:effectLst/>
                          <a:latin typeface="Calibri" panose="020F0502020204030204" pitchFamily="34" charset="0"/>
                        </a:rPr>
                        <a:t>New Hires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5</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4 Personal Support Workers, 1 Resident Support Aide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2413359683"/>
                  </a:ext>
                </a:extLst>
              </a:tr>
              <a:tr h="194481">
                <a:tc>
                  <a:txBody>
                    <a:bodyPr/>
                    <a:lstStyle/>
                    <a:p>
                      <a:pPr algn="l" fontAlgn="ctr"/>
                      <a:r>
                        <a:rPr lang="en-CA" sz="800" b="0" i="0" u="none" strike="noStrike">
                          <a:solidFill>
                            <a:srgbClr val="000000"/>
                          </a:solidFill>
                          <a:effectLst/>
                          <a:latin typeface="Calibri" panose="020F0502020204030204" pitchFamily="34" charset="0"/>
                        </a:rPr>
                        <a:t>Terminations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4</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1 Dietary Aide, 3 Resident Support Aides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902993837"/>
                  </a:ext>
                </a:extLst>
              </a:tr>
              <a:tr h="194481">
                <a:tc>
                  <a:txBody>
                    <a:bodyPr/>
                    <a:lstStyle/>
                    <a:p>
                      <a:pPr algn="l" fontAlgn="ctr"/>
                      <a:r>
                        <a:rPr lang="en-CA" sz="800" b="1" i="0" u="none" strike="noStrike">
                          <a:solidFill>
                            <a:srgbClr val="000000"/>
                          </a:solidFill>
                          <a:effectLst/>
                          <a:latin typeface="Calibri" panose="020F0502020204030204" pitchFamily="34" charset="0"/>
                        </a:rPr>
                        <a:t>Successes/Challenges/Events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4059604005"/>
                  </a:ext>
                </a:extLst>
              </a:tr>
              <a:tr h="388961">
                <a:tc>
                  <a:txBody>
                    <a:bodyPr/>
                    <a:lstStyle/>
                    <a:p>
                      <a:pPr algn="r" fontAlgn="ctr"/>
                      <a:r>
                        <a:rPr lang="en-CA" sz="800" b="1" i="0" u="none" strike="noStrike">
                          <a:solidFill>
                            <a:srgbClr val="000000"/>
                          </a:solidFill>
                          <a:effectLst/>
                          <a:latin typeface="Calibri" panose="020F0502020204030204" pitchFamily="34" charset="0"/>
                        </a:rPr>
                        <a:t>Success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Christmas dinner was offered in person, on site for employees.  4th dose vaccination of residents completed. 3rd dose vaccination clinics offered to staff and essential care giver family members to enhance protection for residents.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solidFill>
                      <a:srgbClr val="E2EFDA"/>
                    </a:solidFill>
                  </a:tcPr>
                </a:tc>
                <a:extLst>
                  <a:ext uri="{0D108BD9-81ED-4DB2-BD59-A6C34878D82A}">
                    <a16:rowId xmlns:a16="http://schemas.microsoft.com/office/drawing/2014/main" val="3677991737"/>
                  </a:ext>
                </a:extLst>
              </a:tr>
              <a:tr h="388961">
                <a:tc>
                  <a:txBody>
                    <a:bodyPr/>
                    <a:lstStyle/>
                    <a:p>
                      <a:pPr algn="r" fontAlgn="ctr"/>
                      <a:r>
                        <a:rPr lang="en-CA" sz="800" b="1" i="0" u="none" strike="noStrike">
                          <a:solidFill>
                            <a:srgbClr val="000000"/>
                          </a:solidFill>
                          <a:effectLst/>
                          <a:latin typeface="Calibri" panose="020F0502020204030204" pitchFamily="34" charset="0"/>
                        </a:rPr>
                        <a:t>Challenge</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Staffing challenges continue. Christmas and beginning of wave 5 at the end of December added pressure to an already lean staff schedule.  Staff scheduler went on medical leave.  Nursing leadership required to support staffing in absense.</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A9D08E"/>
                      </a:solidFill>
                      <a:prstDash val="solid"/>
                      <a:round/>
                      <a:headEnd type="none" w="med" len="med"/>
                      <a:tailEnd type="none" w="med" len="med"/>
                    </a:lnB>
                  </a:tcPr>
                </a:tc>
                <a:extLst>
                  <a:ext uri="{0D108BD9-81ED-4DB2-BD59-A6C34878D82A}">
                    <a16:rowId xmlns:a16="http://schemas.microsoft.com/office/drawing/2014/main" val="3731737397"/>
                  </a:ext>
                </a:extLst>
              </a:tr>
              <a:tr h="397064">
                <a:tc>
                  <a:txBody>
                    <a:bodyPr/>
                    <a:lstStyle/>
                    <a:p>
                      <a:pPr algn="r" fontAlgn="ctr"/>
                      <a:r>
                        <a:rPr lang="en-CA" sz="800" b="1" i="0" u="none" strike="noStrike">
                          <a:solidFill>
                            <a:srgbClr val="000000"/>
                          </a:solidFill>
                          <a:effectLst/>
                          <a:latin typeface="Calibri" panose="020F0502020204030204" pitchFamily="34" charset="0"/>
                        </a:rPr>
                        <a:t>Events</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dirty="0">
                          <a:solidFill>
                            <a:srgbClr val="000000"/>
                          </a:solidFill>
                          <a:effectLst/>
                          <a:latin typeface="Calibri" panose="020F0502020204030204" pitchFamily="34" charset="0"/>
                        </a:rPr>
                        <a:t>Death of long time RN and former DOC, JoAnn Guerrero, impacted many long time employees.  JoAnn was well loved and will be missed. Christmas programming including Christmas day service.</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A9D08E"/>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3860248811"/>
                  </a:ext>
                </a:extLst>
              </a:tr>
            </a:tbl>
          </a:graphicData>
        </a:graphic>
      </p:graphicFrame>
    </p:spTree>
    <p:extLst>
      <p:ext uri="{BB962C8B-B14F-4D97-AF65-F5344CB8AC3E}">
        <p14:creationId xmlns:p14="http://schemas.microsoft.com/office/powerpoint/2010/main" val="474228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127864" y="6388372"/>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3</a:t>
            </a:fld>
            <a:endParaRPr lang="en-US" dirty="0">
              <a:solidFill>
                <a:schemeClr val="accent5"/>
              </a:solidFill>
            </a:endParaRPr>
          </a:p>
        </p:txBody>
      </p:sp>
      <p:sp>
        <p:nvSpPr>
          <p:cNvPr id="5" name="Rectangle 4">
            <a:extLst>
              <a:ext uri="{FF2B5EF4-FFF2-40B4-BE49-F238E27FC236}">
                <a16:creationId xmlns:a16="http://schemas.microsoft.com/office/drawing/2014/main" id="{3C0748D7-97D4-4B15-92D6-7D5F4D19AA48}"/>
              </a:ext>
            </a:extLst>
          </p:cNvPr>
          <p:cNvSpPr/>
          <p:nvPr/>
        </p:nvSpPr>
        <p:spPr>
          <a:xfrm>
            <a:off x="1242000" y="962139"/>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Suites Indicators</a:t>
            </a:r>
          </a:p>
        </p:txBody>
      </p:sp>
      <p:graphicFrame>
        <p:nvGraphicFramePr>
          <p:cNvPr id="6" name="Table 5">
            <a:extLst>
              <a:ext uri="{FF2B5EF4-FFF2-40B4-BE49-F238E27FC236}">
                <a16:creationId xmlns:a16="http://schemas.microsoft.com/office/drawing/2014/main" id="{702CB99E-C515-401B-91BB-A0976E660EEC}"/>
              </a:ext>
            </a:extLst>
          </p:cNvPr>
          <p:cNvGraphicFramePr>
            <a:graphicFrameLocks noGrp="1"/>
          </p:cNvGraphicFramePr>
          <p:nvPr>
            <p:extLst>
              <p:ext uri="{D42A27DB-BD31-4B8C-83A1-F6EECF244321}">
                <p14:modId xmlns:p14="http://schemas.microsoft.com/office/powerpoint/2010/main" val="1623289696"/>
              </p:ext>
            </p:extLst>
          </p:nvPr>
        </p:nvGraphicFramePr>
        <p:xfrm>
          <a:off x="457201" y="1844284"/>
          <a:ext cx="8229597" cy="4387840"/>
        </p:xfrm>
        <a:graphic>
          <a:graphicData uri="http://schemas.openxmlformats.org/drawingml/2006/table">
            <a:tbl>
              <a:tblPr/>
              <a:tblGrid>
                <a:gridCol w="2099502">
                  <a:extLst>
                    <a:ext uri="{9D8B030D-6E8A-4147-A177-3AD203B41FA5}">
                      <a16:colId xmlns:a16="http://schemas.microsoft.com/office/drawing/2014/main" val="1784019636"/>
                    </a:ext>
                  </a:extLst>
                </a:gridCol>
                <a:gridCol w="449091">
                  <a:extLst>
                    <a:ext uri="{9D8B030D-6E8A-4147-A177-3AD203B41FA5}">
                      <a16:colId xmlns:a16="http://schemas.microsoft.com/office/drawing/2014/main" val="3178565944"/>
                    </a:ext>
                  </a:extLst>
                </a:gridCol>
                <a:gridCol w="404182">
                  <a:extLst>
                    <a:ext uri="{9D8B030D-6E8A-4147-A177-3AD203B41FA5}">
                      <a16:colId xmlns:a16="http://schemas.microsoft.com/office/drawing/2014/main" val="1438964282"/>
                    </a:ext>
                  </a:extLst>
                </a:gridCol>
                <a:gridCol w="426637">
                  <a:extLst>
                    <a:ext uri="{9D8B030D-6E8A-4147-A177-3AD203B41FA5}">
                      <a16:colId xmlns:a16="http://schemas.microsoft.com/office/drawing/2014/main" val="2875048740"/>
                    </a:ext>
                  </a:extLst>
                </a:gridCol>
                <a:gridCol w="460319">
                  <a:extLst>
                    <a:ext uri="{9D8B030D-6E8A-4147-A177-3AD203B41FA5}">
                      <a16:colId xmlns:a16="http://schemas.microsoft.com/office/drawing/2014/main" val="1970869075"/>
                    </a:ext>
                  </a:extLst>
                </a:gridCol>
                <a:gridCol w="482773">
                  <a:extLst>
                    <a:ext uri="{9D8B030D-6E8A-4147-A177-3AD203B41FA5}">
                      <a16:colId xmlns:a16="http://schemas.microsoft.com/office/drawing/2014/main" val="1357069901"/>
                    </a:ext>
                  </a:extLst>
                </a:gridCol>
                <a:gridCol w="449091">
                  <a:extLst>
                    <a:ext uri="{9D8B030D-6E8A-4147-A177-3AD203B41FA5}">
                      <a16:colId xmlns:a16="http://schemas.microsoft.com/office/drawing/2014/main" val="1312289211"/>
                    </a:ext>
                  </a:extLst>
                </a:gridCol>
                <a:gridCol w="404182">
                  <a:extLst>
                    <a:ext uri="{9D8B030D-6E8A-4147-A177-3AD203B41FA5}">
                      <a16:colId xmlns:a16="http://schemas.microsoft.com/office/drawing/2014/main" val="223513254"/>
                    </a:ext>
                  </a:extLst>
                </a:gridCol>
                <a:gridCol w="404182">
                  <a:extLst>
                    <a:ext uri="{9D8B030D-6E8A-4147-A177-3AD203B41FA5}">
                      <a16:colId xmlns:a16="http://schemas.microsoft.com/office/drawing/2014/main" val="1504350510"/>
                    </a:ext>
                  </a:extLst>
                </a:gridCol>
                <a:gridCol w="404182">
                  <a:extLst>
                    <a:ext uri="{9D8B030D-6E8A-4147-A177-3AD203B41FA5}">
                      <a16:colId xmlns:a16="http://schemas.microsoft.com/office/drawing/2014/main" val="476335355"/>
                    </a:ext>
                  </a:extLst>
                </a:gridCol>
                <a:gridCol w="404182">
                  <a:extLst>
                    <a:ext uri="{9D8B030D-6E8A-4147-A177-3AD203B41FA5}">
                      <a16:colId xmlns:a16="http://schemas.microsoft.com/office/drawing/2014/main" val="1324717445"/>
                    </a:ext>
                  </a:extLst>
                </a:gridCol>
                <a:gridCol w="404182">
                  <a:extLst>
                    <a:ext uri="{9D8B030D-6E8A-4147-A177-3AD203B41FA5}">
                      <a16:colId xmlns:a16="http://schemas.microsoft.com/office/drawing/2014/main" val="2945467307"/>
                    </a:ext>
                  </a:extLst>
                </a:gridCol>
                <a:gridCol w="460319">
                  <a:extLst>
                    <a:ext uri="{9D8B030D-6E8A-4147-A177-3AD203B41FA5}">
                      <a16:colId xmlns:a16="http://schemas.microsoft.com/office/drawing/2014/main" val="1049035606"/>
                    </a:ext>
                  </a:extLst>
                </a:gridCol>
                <a:gridCol w="449091">
                  <a:extLst>
                    <a:ext uri="{9D8B030D-6E8A-4147-A177-3AD203B41FA5}">
                      <a16:colId xmlns:a16="http://schemas.microsoft.com/office/drawing/2014/main" val="3870746134"/>
                    </a:ext>
                  </a:extLst>
                </a:gridCol>
                <a:gridCol w="527682">
                  <a:extLst>
                    <a:ext uri="{9D8B030D-6E8A-4147-A177-3AD203B41FA5}">
                      <a16:colId xmlns:a16="http://schemas.microsoft.com/office/drawing/2014/main" val="851458547"/>
                    </a:ext>
                  </a:extLst>
                </a:gridCol>
              </a:tblGrid>
              <a:tr h="777652">
                <a:tc>
                  <a:txBody>
                    <a:bodyPr/>
                    <a:lstStyle/>
                    <a:p>
                      <a:pPr algn="l" fontAlgn="ctr"/>
                      <a:r>
                        <a:rPr lang="en-CA" sz="1200" b="1" i="0" u="none" strike="noStrike">
                          <a:solidFill>
                            <a:srgbClr val="FFFFFF"/>
                          </a:solidFill>
                          <a:effectLst/>
                          <a:latin typeface="Calibri" panose="020F0502020204030204" pitchFamily="34" charset="0"/>
                        </a:rPr>
                        <a:t>Parkwood Suites Indicators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1100" b="1" i="0" u="none" strike="noStrike">
                          <a:solidFill>
                            <a:srgbClr val="FFFFFF"/>
                          </a:solidFill>
                          <a:effectLst/>
                          <a:latin typeface="Calibri" panose="020F0502020204030204" pitchFamily="34" charset="0"/>
                        </a:rPr>
                        <a:t>Jan.</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Feb.</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Apr.</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May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June</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July</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Aug.</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Sept.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Oct.</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Nov.</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Dec.</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2021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Sum</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1" i="0" u="none" strike="noStrike">
                          <a:solidFill>
                            <a:srgbClr val="FFFFFF"/>
                          </a:solidFill>
                          <a:effectLst/>
                          <a:latin typeface="Calibri" panose="020F0502020204030204" pitchFamily="34" charset="0"/>
                        </a:rPr>
                        <a:t>12</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 Month </a:t>
                      </a:r>
                      <a:br>
                        <a:rPr lang="en-CA" sz="1100" b="1" i="0" u="none" strike="noStrike">
                          <a:solidFill>
                            <a:srgbClr val="FFFFFF"/>
                          </a:solidFill>
                          <a:effectLst/>
                          <a:latin typeface="Calibri" panose="020F0502020204030204" pitchFamily="34" charset="0"/>
                        </a:rPr>
                      </a:br>
                      <a:r>
                        <a:rPr lang="en-CA" sz="1100" b="1" i="0" u="none" strike="noStrike">
                          <a:solidFill>
                            <a:srgbClr val="FFFFFF"/>
                          </a:solidFill>
                          <a:effectLst/>
                          <a:latin typeface="Calibri" panose="020F0502020204030204" pitchFamily="34" charset="0"/>
                        </a:rPr>
                        <a:t>Average</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extLst>
                  <a:ext uri="{0D108BD9-81ED-4DB2-BD59-A6C34878D82A}">
                    <a16:rowId xmlns:a16="http://schemas.microsoft.com/office/drawing/2014/main" val="1921968470"/>
                  </a:ext>
                </a:extLst>
              </a:tr>
              <a:tr h="283007">
                <a:tc>
                  <a:txBody>
                    <a:bodyPr/>
                    <a:lstStyle/>
                    <a:p>
                      <a:pPr algn="l" fontAlgn="ctr"/>
                      <a:r>
                        <a:rPr lang="en-CA" sz="1100" b="1" i="0" u="none" strike="noStrike">
                          <a:solidFill>
                            <a:srgbClr val="FFFFFF"/>
                          </a:solidFill>
                          <a:effectLst/>
                          <a:latin typeface="Calibri" panose="020F0502020204030204" pitchFamily="34" charset="0"/>
                        </a:rPr>
                        <a:t># Monthly Occupancy Suites (77)</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7</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58.0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4.8</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199520653"/>
                  </a:ext>
                </a:extLst>
              </a:tr>
              <a:tr h="255937">
                <a:tc>
                  <a:txBody>
                    <a:bodyPr/>
                    <a:lstStyle/>
                    <a:p>
                      <a:pPr algn="l" fontAlgn="ctr"/>
                      <a:r>
                        <a:rPr lang="en-CA" sz="1100" b="1" i="0" u="none" strike="noStrike">
                          <a:solidFill>
                            <a:srgbClr val="FFFFFF"/>
                          </a:solidFill>
                          <a:effectLst/>
                          <a:latin typeface="Calibri" panose="020F0502020204030204" pitchFamily="34" charset="0"/>
                        </a:rPr>
                        <a:t># Monthly Occupancy GH (18)</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761454840"/>
                  </a:ext>
                </a:extLst>
              </a:tr>
              <a:tr h="255937">
                <a:tc>
                  <a:txBody>
                    <a:bodyPr/>
                    <a:lstStyle/>
                    <a:p>
                      <a:pPr algn="l" fontAlgn="ctr"/>
                      <a:r>
                        <a:rPr lang="en-CA" sz="1100" b="0" i="0" u="none" strike="noStrike">
                          <a:solidFill>
                            <a:srgbClr val="000000"/>
                          </a:solidFill>
                          <a:effectLst/>
                          <a:latin typeface="Calibri" panose="020F0502020204030204" pitchFamily="34" charset="0"/>
                        </a:rPr>
                        <a:t>Admissions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8</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29.0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2.4</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172276499"/>
                  </a:ext>
                </a:extLst>
              </a:tr>
              <a:tr h="255937">
                <a:tc>
                  <a:txBody>
                    <a:bodyPr/>
                    <a:lstStyle/>
                    <a:p>
                      <a:pPr algn="l" fontAlgn="ctr"/>
                      <a:r>
                        <a:rPr lang="en-CA" sz="1100" b="0" i="0" u="none" strike="noStrike">
                          <a:solidFill>
                            <a:srgbClr val="000000"/>
                          </a:solidFill>
                          <a:effectLst/>
                          <a:latin typeface="Calibri" panose="020F0502020204030204" pitchFamily="34" charset="0"/>
                        </a:rPr>
                        <a:t>Discharges / Deaths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25.0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2.1</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015214084"/>
                  </a:ext>
                </a:extLst>
              </a:tr>
              <a:tr h="255937">
                <a:tc>
                  <a:txBody>
                    <a:bodyPr/>
                    <a:lstStyle/>
                    <a:p>
                      <a:pPr algn="l" fontAlgn="ctr"/>
                      <a:r>
                        <a:rPr lang="en-CA" sz="1100" b="0" i="0" u="none" strike="noStrike">
                          <a:solidFill>
                            <a:srgbClr val="000000"/>
                          </a:solidFill>
                          <a:effectLst/>
                          <a:latin typeface="Calibri" panose="020F0502020204030204" pitchFamily="34" charset="0"/>
                        </a:rPr>
                        <a:t>Complaints (</a:t>
                      </a:r>
                      <a:r>
                        <a:rPr lang="en-CA" sz="1100" b="0" i="1" u="none" strike="noStrike">
                          <a:solidFill>
                            <a:srgbClr val="000000"/>
                          </a:solidFill>
                          <a:effectLst/>
                          <a:latin typeface="Calibri" panose="020F0502020204030204" pitchFamily="34" charset="0"/>
                        </a:rPr>
                        <a:t>Resident</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0.1</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947466014"/>
                  </a:ext>
                </a:extLst>
              </a:tr>
              <a:tr h="255937">
                <a:tc>
                  <a:txBody>
                    <a:bodyPr/>
                    <a:lstStyle/>
                    <a:p>
                      <a:pPr algn="l" fontAlgn="ctr"/>
                      <a:r>
                        <a:rPr lang="en-CA" sz="1100" b="0" i="0" u="none" strike="noStrike">
                          <a:solidFill>
                            <a:srgbClr val="000000"/>
                          </a:solidFill>
                          <a:effectLst/>
                          <a:latin typeface="Calibri" panose="020F0502020204030204" pitchFamily="34" charset="0"/>
                        </a:rPr>
                        <a:t>Code Training (</a:t>
                      </a:r>
                      <a:r>
                        <a:rPr lang="en-CA" sz="1100" b="0" i="1" u="none" strike="noStrike">
                          <a:solidFill>
                            <a:srgbClr val="000000"/>
                          </a:solidFill>
                          <a:effectLst/>
                          <a:latin typeface="Calibri" panose="020F0502020204030204" pitchFamily="34" charset="0"/>
                        </a:rPr>
                        <a:t>name codes</a:t>
                      </a:r>
                      <a:r>
                        <a:rPr lang="en-CA" sz="1100" b="0" i="0" u="none" strike="noStrike">
                          <a:solidFill>
                            <a:srgbClr val="000000"/>
                          </a:solidFill>
                          <a:effectLst/>
                          <a:latin typeface="Calibri" panose="020F0502020204030204" pitchFamily="34" charset="0"/>
                        </a:rPr>
                        <a:t>)</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6.0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0.5</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397608226"/>
                  </a:ext>
                </a:extLst>
              </a:tr>
              <a:tr h="255937">
                <a:tc>
                  <a:txBody>
                    <a:bodyPr/>
                    <a:lstStyle/>
                    <a:p>
                      <a:pPr algn="l" fontAlgn="ctr"/>
                      <a:r>
                        <a:rPr lang="en-CA" sz="1100" b="0" i="0" u="none" strike="noStrike">
                          <a:solidFill>
                            <a:srgbClr val="000000"/>
                          </a:solidFill>
                          <a:effectLst/>
                          <a:latin typeface="Calibri" panose="020F0502020204030204" pitchFamily="34" charset="0"/>
                        </a:rPr>
                        <a:t>Fire Drills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30.0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2.5</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541993246"/>
                  </a:ext>
                </a:extLst>
              </a:tr>
              <a:tr h="255937">
                <a:tc>
                  <a:txBody>
                    <a:bodyPr/>
                    <a:lstStyle/>
                    <a:p>
                      <a:pPr algn="l" fontAlgn="ctr"/>
                      <a:r>
                        <a:rPr lang="en-CA" sz="1100" b="0" i="0" u="none" strike="noStrike">
                          <a:solidFill>
                            <a:srgbClr val="000000"/>
                          </a:solidFill>
                          <a:effectLst/>
                          <a:latin typeface="Calibri" panose="020F0502020204030204" pitchFamily="34" charset="0"/>
                        </a:rPr>
                        <a:t>Critical Incidents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924063516"/>
                  </a:ext>
                </a:extLst>
              </a:tr>
              <a:tr h="255937">
                <a:tc>
                  <a:txBody>
                    <a:bodyPr/>
                    <a:lstStyle/>
                    <a:p>
                      <a:pPr algn="l" fontAlgn="ctr"/>
                      <a:r>
                        <a:rPr lang="en-CA" sz="1100" b="0" i="0" u="none" strike="noStrike">
                          <a:solidFill>
                            <a:srgbClr val="000000"/>
                          </a:solidFill>
                          <a:effectLst/>
                          <a:latin typeface="Calibri" panose="020F0502020204030204" pitchFamily="34" charset="0"/>
                        </a:rPr>
                        <a:t>Legislative Inspections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3.0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41077195"/>
                  </a:ext>
                </a:extLst>
              </a:tr>
              <a:tr h="255937">
                <a:tc>
                  <a:txBody>
                    <a:bodyPr/>
                    <a:lstStyle/>
                    <a:p>
                      <a:pPr algn="l" fontAlgn="ctr"/>
                      <a:r>
                        <a:rPr lang="en-CA" sz="1100" b="0" i="0" u="none" strike="noStrike">
                          <a:solidFill>
                            <a:srgbClr val="000000"/>
                          </a:solidFill>
                          <a:effectLst/>
                          <a:latin typeface="Calibri" panose="020F0502020204030204" pitchFamily="34" charset="0"/>
                        </a:rPr>
                        <a:t>Non-Compliance </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0.0</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485991109"/>
                  </a:ext>
                </a:extLst>
              </a:tr>
              <a:tr h="255937">
                <a:tc>
                  <a:txBody>
                    <a:bodyPr/>
                    <a:lstStyle/>
                    <a:p>
                      <a:pPr algn="l" fontAlgn="ctr"/>
                      <a:r>
                        <a:rPr lang="en-CA" sz="1100" b="0" i="0" u="none" strike="noStrike">
                          <a:solidFill>
                            <a:srgbClr val="000000"/>
                          </a:solidFill>
                          <a:effectLst/>
                          <a:latin typeface="Calibri" panose="020F0502020204030204" pitchFamily="34" charset="0"/>
                        </a:rPr>
                        <a:t>Expenditures &gt; $25,000</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2.0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038587612"/>
                  </a:ext>
                </a:extLst>
              </a:tr>
              <a:tr h="255937">
                <a:tc>
                  <a:txBody>
                    <a:bodyPr/>
                    <a:lstStyle/>
                    <a:p>
                      <a:pPr algn="l" fontAlgn="ctr"/>
                      <a:r>
                        <a:rPr lang="en-CA" sz="1100" b="0" i="0" u="none" strike="noStrike">
                          <a:solidFill>
                            <a:srgbClr val="000000"/>
                          </a:solidFill>
                          <a:effectLst/>
                          <a:latin typeface="Calibri" panose="020F0502020204030204" pitchFamily="34" charset="0"/>
                        </a:rPr>
                        <a:t>Employee Complaints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0.3</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1109551482"/>
                  </a:ext>
                </a:extLst>
              </a:tr>
              <a:tr h="255937">
                <a:tc>
                  <a:txBody>
                    <a:bodyPr/>
                    <a:lstStyle/>
                    <a:p>
                      <a:pPr algn="l" fontAlgn="ctr"/>
                      <a:r>
                        <a:rPr lang="en-CA" sz="1100" b="0" i="0" u="none" strike="noStrike">
                          <a:solidFill>
                            <a:srgbClr val="000000"/>
                          </a:solidFill>
                          <a:effectLst/>
                          <a:latin typeface="Calibri" panose="020F0502020204030204" pitchFamily="34" charset="0"/>
                        </a:rPr>
                        <a:t>New Hires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000" b="0" i="0" u="none" strike="noStrike">
                          <a:solidFill>
                            <a:srgbClr val="000000"/>
                          </a:solidFill>
                          <a:effectLst/>
                          <a:latin typeface="Calibri" panose="020F0502020204030204" pitchFamily="34" charset="0"/>
                        </a:rPr>
                        <a:t>4</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1100" b="1" i="0" u="none" strike="noStrike">
                          <a:solidFill>
                            <a:srgbClr val="000000"/>
                          </a:solidFill>
                          <a:effectLst/>
                          <a:latin typeface="Calibri" panose="020F0502020204030204" pitchFamily="34" charset="0"/>
                        </a:rPr>
                        <a:t>19.0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a:solidFill>
                            <a:srgbClr val="000000"/>
                          </a:solidFill>
                          <a:effectLst/>
                          <a:latin typeface="Calibri" panose="020F0502020204030204" pitchFamily="34" charset="0"/>
                        </a:rPr>
                        <a:t>1.6</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3408057620"/>
                  </a:ext>
                </a:extLst>
              </a:tr>
              <a:tr h="255937">
                <a:tc>
                  <a:txBody>
                    <a:bodyPr/>
                    <a:lstStyle/>
                    <a:p>
                      <a:pPr algn="l" fontAlgn="ctr"/>
                      <a:r>
                        <a:rPr lang="en-CA" sz="1100" b="0" i="0" u="none" strike="noStrike">
                          <a:solidFill>
                            <a:srgbClr val="000000"/>
                          </a:solidFill>
                          <a:effectLst/>
                          <a:latin typeface="Calibri" panose="020F0502020204030204" pitchFamily="34" charset="0"/>
                        </a:rPr>
                        <a:t>Terminations</a:t>
                      </a:r>
                    </a:p>
                  </a:txBody>
                  <a:tcPr marL="6736" marR="6736" marT="6736"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2</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5</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3</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0" i="0" u="none" strike="noStrike">
                          <a:solidFill>
                            <a:srgbClr val="000000"/>
                          </a:solidFill>
                          <a:effectLst/>
                          <a:latin typeface="Calibri" panose="020F0502020204030204" pitchFamily="34" charset="0"/>
                        </a:rPr>
                        <a:t>1</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000" b="0" i="0" u="none" strike="noStrike">
                          <a:solidFill>
                            <a:srgbClr val="000000"/>
                          </a:solidFill>
                          <a:effectLst/>
                          <a:latin typeface="Calibri" panose="020F0502020204030204" pitchFamily="34" charset="0"/>
                        </a:rPr>
                        <a:t>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1100" b="1" i="0" u="none" strike="noStrike">
                          <a:solidFill>
                            <a:srgbClr val="000000"/>
                          </a:solidFill>
                          <a:effectLst/>
                          <a:latin typeface="Calibri" panose="020F0502020204030204" pitchFamily="34" charset="0"/>
                        </a:rPr>
                        <a:t>14.0</a:t>
                      </a:r>
                    </a:p>
                  </a:txBody>
                  <a:tcPr marL="6736" marR="6736" marT="6736"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tc>
                  <a:txBody>
                    <a:bodyPr/>
                    <a:lstStyle/>
                    <a:p>
                      <a:pPr algn="ctr" fontAlgn="ctr"/>
                      <a:r>
                        <a:rPr lang="en-CA" sz="1100" b="1" i="0" u="none" strike="noStrike" dirty="0">
                          <a:solidFill>
                            <a:srgbClr val="000000"/>
                          </a:solidFill>
                          <a:effectLst/>
                          <a:latin typeface="Calibri" panose="020F0502020204030204" pitchFamily="34" charset="0"/>
                        </a:rPr>
                        <a:t>1.2</a:t>
                      </a:r>
                    </a:p>
                  </a:txBody>
                  <a:tcPr marL="6736" marR="6736" marT="6736"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solidFill>
                      <a:srgbClr val="C6E0B4"/>
                    </a:solidFill>
                  </a:tcPr>
                </a:tc>
                <a:extLst>
                  <a:ext uri="{0D108BD9-81ED-4DB2-BD59-A6C34878D82A}">
                    <a16:rowId xmlns:a16="http://schemas.microsoft.com/office/drawing/2014/main" val="2805271059"/>
                  </a:ext>
                </a:extLst>
              </a:tr>
            </a:tbl>
          </a:graphicData>
        </a:graphic>
      </p:graphicFrame>
    </p:spTree>
    <p:extLst>
      <p:ext uri="{BB962C8B-B14F-4D97-AF65-F5344CB8AC3E}">
        <p14:creationId xmlns:p14="http://schemas.microsoft.com/office/powerpoint/2010/main" val="2698878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6E3F6F2-C748-40F9-B310-6C6A421289AF}"/>
              </a:ext>
            </a:extLst>
          </p:cNvPr>
          <p:cNvSpPr>
            <a:spLocks noGrp="1"/>
          </p:cNvSpPr>
          <p:nvPr>
            <p:ph type="sldNum" sz="quarter" idx="4294967295"/>
          </p:nvPr>
        </p:nvSpPr>
        <p:spPr>
          <a:xfrm>
            <a:off x="4153989" y="6476409"/>
            <a:ext cx="2133600" cy="365125"/>
          </a:xfrm>
          <a:prstGeom prst="rect">
            <a:avLst/>
          </a:prstGeom>
        </p:spPr>
        <p:txBody>
          <a:bodyPr/>
          <a:lstStyle/>
          <a:p>
            <a:r>
              <a:rPr lang="en-US" dirty="0">
                <a:solidFill>
                  <a:schemeClr val="accent5"/>
                </a:solidFill>
              </a:rPr>
              <a:t>Page </a:t>
            </a:r>
            <a:fld id="{9CD38EA4-8A41-7F4F-9455-93DA50595FFF}" type="slidenum">
              <a:rPr lang="en-US" smtClean="0">
                <a:solidFill>
                  <a:schemeClr val="accent5"/>
                </a:solidFill>
              </a:rPr>
              <a:pPr/>
              <a:t>4</a:t>
            </a:fld>
            <a:endParaRPr lang="en-US" dirty="0">
              <a:solidFill>
                <a:schemeClr val="accent5"/>
              </a:solidFill>
            </a:endParaRPr>
          </a:p>
        </p:txBody>
      </p:sp>
      <p:sp>
        <p:nvSpPr>
          <p:cNvPr id="5" name="Rectangle 4">
            <a:extLst>
              <a:ext uri="{FF2B5EF4-FFF2-40B4-BE49-F238E27FC236}">
                <a16:creationId xmlns:a16="http://schemas.microsoft.com/office/drawing/2014/main" id="{3C0748D7-97D4-4B15-92D6-7D5F4D19AA48}"/>
              </a:ext>
            </a:extLst>
          </p:cNvPr>
          <p:cNvSpPr/>
          <p:nvPr/>
        </p:nvSpPr>
        <p:spPr>
          <a:xfrm>
            <a:off x="1242000" y="983731"/>
            <a:ext cx="6660000" cy="523220"/>
          </a:xfrm>
          <a:prstGeom prst="rect">
            <a:avLst/>
          </a:prstGeom>
          <a:ln>
            <a:solidFill>
              <a:srgbClr val="AFBF76"/>
            </a:solidFill>
          </a:ln>
        </p:spPr>
        <p:style>
          <a:lnRef idx="2">
            <a:schemeClr val="accent2"/>
          </a:lnRef>
          <a:fillRef idx="1">
            <a:schemeClr val="lt1"/>
          </a:fillRef>
          <a:effectRef idx="0">
            <a:schemeClr val="accent2"/>
          </a:effectRef>
          <a:fontRef idx="minor">
            <a:schemeClr val="dk1"/>
          </a:fontRef>
        </p:style>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pPr algn="ctr"/>
            <a:r>
              <a:rPr lang="en-US" sz="2800" b="1" cap="none" spc="0" dirty="0">
                <a:ln/>
                <a:solidFill>
                  <a:schemeClr val="accent2">
                    <a:lumMod val="75000"/>
                  </a:schemeClr>
                </a:solidFill>
                <a:effectLst/>
              </a:rPr>
              <a:t>Parkwood Suites Indicators - Narrative</a:t>
            </a:r>
          </a:p>
        </p:txBody>
      </p:sp>
      <p:graphicFrame>
        <p:nvGraphicFramePr>
          <p:cNvPr id="2" name="Table 1">
            <a:extLst>
              <a:ext uri="{FF2B5EF4-FFF2-40B4-BE49-F238E27FC236}">
                <a16:creationId xmlns:a16="http://schemas.microsoft.com/office/drawing/2014/main" id="{819AA3C5-50EB-4BB8-8EEB-0884AC663D04}"/>
              </a:ext>
            </a:extLst>
          </p:cNvPr>
          <p:cNvGraphicFramePr>
            <a:graphicFrameLocks noGrp="1"/>
          </p:cNvGraphicFramePr>
          <p:nvPr>
            <p:extLst>
              <p:ext uri="{D42A27DB-BD31-4B8C-83A1-F6EECF244321}">
                <p14:modId xmlns:p14="http://schemas.microsoft.com/office/powerpoint/2010/main" val="2251211876"/>
              </p:ext>
            </p:extLst>
          </p:nvPr>
        </p:nvGraphicFramePr>
        <p:xfrm>
          <a:off x="457200" y="1829627"/>
          <a:ext cx="8229600" cy="4646788"/>
        </p:xfrm>
        <a:graphic>
          <a:graphicData uri="http://schemas.openxmlformats.org/drawingml/2006/table">
            <a:tbl>
              <a:tblPr/>
              <a:tblGrid>
                <a:gridCol w="1671354">
                  <a:extLst>
                    <a:ext uri="{9D8B030D-6E8A-4147-A177-3AD203B41FA5}">
                      <a16:colId xmlns:a16="http://schemas.microsoft.com/office/drawing/2014/main" val="525500526"/>
                    </a:ext>
                  </a:extLst>
                </a:gridCol>
                <a:gridCol w="635841">
                  <a:extLst>
                    <a:ext uri="{9D8B030D-6E8A-4147-A177-3AD203B41FA5}">
                      <a16:colId xmlns:a16="http://schemas.microsoft.com/office/drawing/2014/main" val="3465199869"/>
                    </a:ext>
                  </a:extLst>
                </a:gridCol>
                <a:gridCol w="5922405">
                  <a:extLst>
                    <a:ext uri="{9D8B030D-6E8A-4147-A177-3AD203B41FA5}">
                      <a16:colId xmlns:a16="http://schemas.microsoft.com/office/drawing/2014/main" val="177863883"/>
                    </a:ext>
                  </a:extLst>
                </a:gridCol>
              </a:tblGrid>
              <a:tr h="400920">
                <a:tc>
                  <a:txBody>
                    <a:bodyPr/>
                    <a:lstStyle/>
                    <a:p>
                      <a:pPr algn="l" fontAlgn="ctr"/>
                      <a:r>
                        <a:rPr lang="en-CA" sz="1000" b="1" i="0" u="none" strike="noStrike">
                          <a:solidFill>
                            <a:srgbClr val="FFFFFF"/>
                          </a:solidFill>
                          <a:effectLst/>
                          <a:latin typeface="Calibri" panose="020F0502020204030204" pitchFamily="34" charset="0"/>
                        </a:rPr>
                        <a:t>Parkwood Suites Indicators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ctr" fontAlgn="ctr"/>
                      <a:r>
                        <a:rPr lang="en-CA" sz="800" b="1" i="0" u="none" strike="noStrike">
                          <a:solidFill>
                            <a:srgbClr val="FFFFFF"/>
                          </a:solidFill>
                          <a:effectLst/>
                          <a:latin typeface="Calibri" panose="020F0502020204030204" pitchFamily="34" charset="0"/>
                        </a:rPr>
                        <a:t>Dec.</a:t>
                      </a:r>
                      <a:br>
                        <a:rPr lang="en-CA" sz="800" b="1" i="0" u="none" strike="noStrike">
                          <a:solidFill>
                            <a:srgbClr val="FFFFFF"/>
                          </a:solidFill>
                          <a:effectLst/>
                          <a:latin typeface="Calibri" panose="020F0502020204030204" pitchFamily="34" charset="0"/>
                        </a:rPr>
                      </a:br>
                      <a:r>
                        <a:rPr lang="en-CA" sz="800" b="1" i="0" u="none" strike="noStrike">
                          <a:solidFill>
                            <a:srgbClr val="FFFFFF"/>
                          </a:solidFill>
                          <a:effectLst/>
                          <a:latin typeface="Calibri" panose="020F0502020204030204" pitchFamily="34" charset="0"/>
                        </a:rPr>
                        <a:t>Number</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tc>
                  <a:txBody>
                    <a:bodyPr/>
                    <a:lstStyle/>
                    <a:p>
                      <a:pPr algn="l" fontAlgn="ctr"/>
                      <a:r>
                        <a:rPr lang="en-CA" sz="800" b="1" i="0" u="none" strike="noStrike">
                          <a:solidFill>
                            <a:srgbClr val="FFFFFF"/>
                          </a:solidFill>
                          <a:effectLst/>
                          <a:latin typeface="Calibri" panose="020F0502020204030204" pitchFamily="34" charset="0"/>
                        </a:rPr>
                        <a:t>December  2021 Narrative</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1270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70AD47"/>
                    </a:solidFill>
                  </a:tcPr>
                </a:tc>
                <a:extLst>
                  <a:ext uri="{0D108BD9-81ED-4DB2-BD59-A6C34878D82A}">
                    <a16:rowId xmlns:a16="http://schemas.microsoft.com/office/drawing/2014/main" val="3227833687"/>
                  </a:ext>
                </a:extLst>
              </a:tr>
              <a:tr h="218557">
                <a:tc>
                  <a:txBody>
                    <a:bodyPr/>
                    <a:lstStyle/>
                    <a:p>
                      <a:pPr algn="l" fontAlgn="ctr"/>
                      <a:r>
                        <a:rPr lang="en-CA" sz="900" b="1" i="0" u="none" strike="noStrike">
                          <a:solidFill>
                            <a:srgbClr val="FFFFFF"/>
                          </a:solidFill>
                          <a:effectLst/>
                          <a:latin typeface="Calibri" panose="020F0502020204030204" pitchFamily="34" charset="0"/>
                        </a:rPr>
                        <a:t># Monthly Occupancy Suites (77)</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800" b="0" i="0" u="none" strike="noStrike">
                          <a:solidFill>
                            <a:srgbClr val="000000"/>
                          </a:solidFill>
                          <a:effectLst/>
                          <a:latin typeface="Calibri" panose="020F0502020204030204" pitchFamily="34" charset="0"/>
                        </a:rPr>
                        <a:t>77</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The retirment home was at full capacity for the month of December</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4148589101"/>
                  </a:ext>
                </a:extLst>
              </a:tr>
              <a:tr h="218557">
                <a:tc>
                  <a:txBody>
                    <a:bodyPr/>
                    <a:lstStyle/>
                    <a:p>
                      <a:pPr algn="l" fontAlgn="ctr"/>
                      <a:r>
                        <a:rPr lang="en-CA" sz="900" b="1" i="0" u="none" strike="noStrike">
                          <a:solidFill>
                            <a:srgbClr val="FFFFFF"/>
                          </a:solidFill>
                          <a:effectLst/>
                          <a:latin typeface="Calibri" panose="020F0502020204030204" pitchFamily="34" charset="0"/>
                        </a:rPr>
                        <a:t># Monthly Occupancy GH (18)</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548235"/>
                    </a:solidFill>
                  </a:tcPr>
                </a:tc>
                <a:tc>
                  <a:txBody>
                    <a:bodyPr/>
                    <a:lstStyle/>
                    <a:p>
                      <a:pPr algn="ctr" fontAlgn="ctr"/>
                      <a:r>
                        <a:rPr lang="en-CA" sz="800" b="0" i="0" u="none" strike="noStrike">
                          <a:solidFill>
                            <a:srgbClr val="000000"/>
                          </a:solidFill>
                          <a:effectLst/>
                          <a:latin typeface="Calibri" panose="020F0502020204030204" pitchFamily="34" charset="0"/>
                        </a:rPr>
                        <a:t>18</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No changes in Garden Home occupancy</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2110238693"/>
                  </a:ext>
                </a:extLst>
              </a:tr>
              <a:tr h="200461">
                <a:tc>
                  <a:txBody>
                    <a:bodyPr/>
                    <a:lstStyle/>
                    <a:p>
                      <a:pPr algn="l" fontAlgn="ctr"/>
                      <a:r>
                        <a:rPr lang="en-CA" sz="800" b="0" i="0" u="none" strike="noStrike">
                          <a:solidFill>
                            <a:srgbClr val="000000"/>
                          </a:solidFill>
                          <a:effectLst/>
                          <a:latin typeface="Calibri" panose="020F0502020204030204" pitchFamily="34" charset="0"/>
                        </a:rPr>
                        <a:t>Admissions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3113195233"/>
                  </a:ext>
                </a:extLst>
              </a:tr>
              <a:tr h="200461">
                <a:tc>
                  <a:txBody>
                    <a:bodyPr/>
                    <a:lstStyle/>
                    <a:p>
                      <a:pPr algn="l" fontAlgn="ctr"/>
                      <a:r>
                        <a:rPr lang="en-CA" sz="800" b="0" i="0" u="none" strike="noStrike">
                          <a:solidFill>
                            <a:srgbClr val="000000"/>
                          </a:solidFill>
                          <a:effectLst/>
                          <a:latin typeface="Calibri" panose="020F0502020204030204" pitchFamily="34" charset="0"/>
                        </a:rPr>
                        <a:t>Discharges / Deaths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3208506923"/>
                  </a:ext>
                </a:extLst>
              </a:tr>
              <a:tr h="200461">
                <a:tc>
                  <a:txBody>
                    <a:bodyPr/>
                    <a:lstStyle/>
                    <a:p>
                      <a:pPr algn="l" fontAlgn="ctr"/>
                      <a:r>
                        <a:rPr lang="en-CA" sz="800" b="0" i="0" u="none" strike="noStrike">
                          <a:solidFill>
                            <a:srgbClr val="000000"/>
                          </a:solidFill>
                          <a:effectLst/>
                          <a:latin typeface="Calibri" panose="020F0502020204030204" pitchFamily="34" charset="0"/>
                        </a:rPr>
                        <a:t>Complaints (</a:t>
                      </a:r>
                      <a:r>
                        <a:rPr lang="en-CA" sz="800" b="0" i="1" u="none" strike="noStrike">
                          <a:solidFill>
                            <a:srgbClr val="000000"/>
                          </a:solidFill>
                          <a:effectLst/>
                          <a:latin typeface="Calibri" panose="020F0502020204030204" pitchFamily="34" charset="0"/>
                        </a:rPr>
                        <a:t>Resident</a:t>
                      </a:r>
                      <a:r>
                        <a:rPr lang="en-CA" sz="800" b="0" i="0" u="none" strike="noStrike">
                          <a:solidFill>
                            <a:srgbClr val="000000"/>
                          </a:solidFill>
                          <a:effectLst/>
                          <a:latin typeface="Calibri" panose="020F0502020204030204" pitchFamily="34" charset="0"/>
                        </a:rPr>
                        <a:t>)</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666629130"/>
                  </a:ext>
                </a:extLst>
              </a:tr>
              <a:tr h="200461">
                <a:tc>
                  <a:txBody>
                    <a:bodyPr/>
                    <a:lstStyle/>
                    <a:p>
                      <a:pPr algn="l" fontAlgn="ctr"/>
                      <a:r>
                        <a:rPr lang="en-CA" sz="800" b="0" i="0" u="none" strike="noStrike">
                          <a:solidFill>
                            <a:srgbClr val="000000"/>
                          </a:solidFill>
                          <a:effectLst/>
                          <a:latin typeface="Calibri" panose="020F0502020204030204" pitchFamily="34" charset="0"/>
                        </a:rPr>
                        <a:t>Code Training (</a:t>
                      </a:r>
                      <a:r>
                        <a:rPr lang="en-CA" sz="600" b="0" i="1" u="none" strike="noStrike">
                          <a:solidFill>
                            <a:srgbClr val="000000"/>
                          </a:solidFill>
                          <a:effectLst/>
                          <a:latin typeface="Calibri" panose="020F0502020204030204" pitchFamily="34" charset="0"/>
                        </a:rPr>
                        <a:t>name codes</a:t>
                      </a:r>
                      <a:r>
                        <a:rPr lang="en-CA" sz="800" b="0" i="0" u="none" strike="noStrike">
                          <a:solidFill>
                            <a:srgbClr val="000000"/>
                          </a:solidFill>
                          <a:effectLst/>
                          <a:latin typeface="Calibri" panose="020F0502020204030204" pitchFamily="34" charset="0"/>
                        </a:rPr>
                        <a:t>)</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1</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Code Black - Bomb Threat</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4147346809"/>
                  </a:ext>
                </a:extLst>
              </a:tr>
              <a:tr h="200461">
                <a:tc>
                  <a:txBody>
                    <a:bodyPr/>
                    <a:lstStyle/>
                    <a:p>
                      <a:pPr algn="l" fontAlgn="ctr"/>
                      <a:r>
                        <a:rPr lang="en-CA" sz="800" b="0" i="0" u="none" strike="noStrike">
                          <a:solidFill>
                            <a:srgbClr val="000000"/>
                          </a:solidFill>
                          <a:effectLst/>
                          <a:latin typeface="Calibri" panose="020F0502020204030204" pitchFamily="34" charset="0"/>
                        </a:rPr>
                        <a:t>Fire Drills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3</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Annaul Fire Drill with Fire Department completed Dec. 2</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1748895239"/>
                  </a:ext>
                </a:extLst>
              </a:tr>
              <a:tr h="200461">
                <a:tc>
                  <a:txBody>
                    <a:bodyPr/>
                    <a:lstStyle/>
                    <a:p>
                      <a:pPr algn="l" fontAlgn="ctr"/>
                      <a:r>
                        <a:rPr lang="en-CA" sz="800" b="0" i="0" u="none" strike="noStrike">
                          <a:solidFill>
                            <a:srgbClr val="000000"/>
                          </a:solidFill>
                          <a:effectLst/>
                          <a:latin typeface="Calibri" panose="020F0502020204030204" pitchFamily="34" charset="0"/>
                        </a:rPr>
                        <a:t>Critical Incidents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1222191739"/>
                  </a:ext>
                </a:extLst>
              </a:tr>
              <a:tr h="200461">
                <a:tc>
                  <a:txBody>
                    <a:bodyPr/>
                    <a:lstStyle/>
                    <a:p>
                      <a:pPr algn="l" fontAlgn="ctr"/>
                      <a:r>
                        <a:rPr lang="en-CA" sz="800" b="0" i="0" u="none" strike="noStrike">
                          <a:solidFill>
                            <a:srgbClr val="000000"/>
                          </a:solidFill>
                          <a:effectLst/>
                          <a:latin typeface="Calibri" panose="020F0502020204030204" pitchFamily="34" charset="0"/>
                        </a:rPr>
                        <a:t>Legislative Inspections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1758947463"/>
                  </a:ext>
                </a:extLst>
              </a:tr>
              <a:tr h="200461">
                <a:tc>
                  <a:txBody>
                    <a:bodyPr/>
                    <a:lstStyle/>
                    <a:p>
                      <a:pPr algn="l" fontAlgn="ctr"/>
                      <a:r>
                        <a:rPr lang="en-CA" sz="800" b="0" i="0" u="none" strike="noStrike">
                          <a:solidFill>
                            <a:srgbClr val="000000"/>
                          </a:solidFill>
                          <a:effectLst/>
                          <a:latin typeface="Calibri" panose="020F0502020204030204" pitchFamily="34" charset="0"/>
                        </a:rPr>
                        <a:t>Non-Compliance </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3791869250"/>
                  </a:ext>
                </a:extLst>
              </a:tr>
              <a:tr h="200461">
                <a:tc>
                  <a:txBody>
                    <a:bodyPr/>
                    <a:lstStyle/>
                    <a:p>
                      <a:pPr algn="l" fontAlgn="ctr"/>
                      <a:r>
                        <a:rPr lang="en-CA" sz="800" b="0" i="0" u="none" strike="noStrike">
                          <a:solidFill>
                            <a:srgbClr val="000000"/>
                          </a:solidFill>
                          <a:effectLst/>
                          <a:latin typeface="Calibri" panose="020F0502020204030204" pitchFamily="34" charset="0"/>
                        </a:rPr>
                        <a:t>Expenditures over $25,000</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1510746641"/>
                  </a:ext>
                </a:extLst>
              </a:tr>
              <a:tr h="200461">
                <a:tc>
                  <a:txBody>
                    <a:bodyPr/>
                    <a:lstStyle/>
                    <a:p>
                      <a:pPr algn="l" fontAlgn="ctr"/>
                      <a:r>
                        <a:rPr lang="en-CA" sz="800" b="0" i="0" u="none" strike="noStrike">
                          <a:solidFill>
                            <a:srgbClr val="000000"/>
                          </a:solidFill>
                          <a:effectLst/>
                          <a:latin typeface="Calibri" panose="020F0502020204030204" pitchFamily="34" charset="0"/>
                        </a:rPr>
                        <a:t>Employee Complaints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1229117675"/>
                  </a:ext>
                </a:extLst>
              </a:tr>
              <a:tr h="200461">
                <a:tc>
                  <a:txBody>
                    <a:bodyPr/>
                    <a:lstStyle/>
                    <a:p>
                      <a:pPr algn="l" fontAlgn="ctr"/>
                      <a:r>
                        <a:rPr lang="en-CA" sz="800" b="0" i="0" u="none" strike="noStrike">
                          <a:solidFill>
                            <a:srgbClr val="000000"/>
                          </a:solidFill>
                          <a:effectLst/>
                          <a:latin typeface="Calibri" panose="020F0502020204030204" pitchFamily="34" charset="0"/>
                        </a:rPr>
                        <a:t>New Hires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4</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1 RPN, 3 Care Attendants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2881644562"/>
                  </a:ext>
                </a:extLst>
              </a:tr>
              <a:tr h="200461">
                <a:tc>
                  <a:txBody>
                    <a:bodyPr/>
                    <a:lstStyle/>
                    <a:p>
                      <a:pPr algn="l" fontAlgn="ctr"/>
                      <a:r>
                        <a:rPr lang="en-CA" sz="800" b="0" i="0" u="none" strike="noStrike">
                          <a:solidFill>
                            <a:srgbClr val="000000"/>
                          </a:solidFill>
                          <a:effectLst/>
                          <a:latin typeface="Calibri" panose="020F0502020204030204" pitchFamily="34" charset="0"/>
                        </a:rPr>
                        <a:t>Terminations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0</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4191190859"/>
                  </a:ext>
                </a:extLst>
              </a:tr>
              <a:tr h="200461">
                <a:tc>
                  <a:txBody>
                    <a:bodyPr/>
                    <a:lstStyle/>
                    <a:p>
                      <a:pPr algn="l" fontAlgn="ctr"/>
                      <a:r>
                        <a:rPr lang="en-CA" sz="800" b="1" i="0" u="none" strike="noStrike">
                          <a:solidFill>
                            <a:srgbClr val="000000"/>
                          </a:solidFill>
                          <a:effectLst/>
                          <a:latin typeface="Calibri" panose="020F0502020204030204" pitchFamily="34" charset="0"/>
                        </a:rPr>
                        <a:t>Successes/Challenges/Events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1520356195"/>
                  </a:ext>
                </a:extLst>
              </a:tr>
              <a:tr h="601380">
                <a:tc>
                  <a:txBody>
                    <a:bodyPr/>
                    <a:lstStyle/>
                    <a:p>
                      <a:pPr algn="r" fontAlgn="ctr"/>
                      <a:r>
                        <a:rPr lang="en-CA" sz="800" b="1" i="0" u="none" strike="noStrike">
                          <a:solidFill>
                            <a:srgbClr val="000000"/>
                          </a:solidFill>
                          <a:effectLst/>
                          <a:latin typeface="Calibri" panose="020F0502020204030204" pitchFamily="34" charset="0"/>
                        </a:rPr>
                        <a:t>Success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tc>
                  <a:txBody>
                    <a:bodyPr/>
                    <a:lstStyle/>
                    <a:p>
                      <a:pPr algn="l" fontAlgn="ctr"/>
                      <a:r>
                        <a:rPr lang="en-US" sz="800" b="0" i="0" u="none" strike="noStrike">
                          <a:solidFill>
                            <a:srgbClr val="000000"/>
                          </a:solidFill>
                          <a:effectLst/>
                          <a:latin typeface="Calibri" panose="020F0502020204030204" pitchFamily="34" charset="0"/>
                        </a:rPr>
                        <a:t>Jennifer King accepted the Director Retirment and Independent Living position and will transition in January.  Christmas dinner was offered in person, on site to employees. 4th dose vaccination completed for residents.  3rd dose vaccination clinics offered to staff and essential care giver family members to enhance protection for residents.</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3090687407"/>
                  </a:ext>
                </a:extLst>
              </a:tr>
              <a:tr h="400920">
                <a:tc>
                  <a:txBody>
                    <a:bodyPr/>
                    <a:lstStyle/>
                    <a:p>
                      <a:pPr algn="r" fontAlgn="ctr"/>
                      <a:r>
                        <a:rPr lang="en-CA" sz="800" b="1" i="0" u="none" strike="noStrike">
                          <a:solidFill>
                            <a:srgbClr val="000000"/>
                          </a:solidFill>
                          <a:effectLst/>
                          <a:latin typeface="Calibri" panose="020F0502020204030204" pitchFamily="34" charset="0"/>
                        </a:rPr>
                        <a:t>Challenge</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tc>
                  <a:txBody>
                    <a:bodyPr/>
                    <a:lstStyle/>
                    <a:p>
                      <a:pPr algn="l" fontAlgn="ctr"/>
                      <a:r>
                        <a:rPr lang="en-US" sz="800" b="0" i="0" u="none" strike="noStrike">
                          <a:solidFill>
                            <a:srgbClr val="000000"/>
                          </a:solidFill>
                          <a:effectLst/>
                          <a:latin typeface="Calibri" panose="020F0502020204030204" pitchFamily="34" charset="0"/>
                        </a:rPr>
                        <a:t>Securing a RPN to work in the suites continues to be a challenge. In addition, as the prevalence of Covid-19's Omicron variant rises, restrictions once again are impacting resident daily life and staff duties.</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6350" cap="flat" cmpd="sng" algn="ctr">
                      <a:solidFill>
                        <a:srgbClr val="548235"/>
                      </a:solidFill>
                      <a:prstDash val="solid"/>
                      <a:round/>
                      <a:headEnd type="none" w="med" len="med"/>
                      <a:tailEnd type="none" w="med" len="med"/>
                    </a:lnB>
                    <a:solidFill>
                      <a:srgbClr val="E2EFDA"/>
                    </a:solidFill>
                  </a:tcPr>
                </a:tc>
                <a:extLst>
                  <a:ext uri="{0D108BD9-81ED-4DB2-BD59-A6C34878D82A}">
                    <a16:rowId xmlns:a16="http://schemas.microsoft.com/office/drawing/2014/main" val="834234748"/>
                  </a:ext>
                </a:extLst>
              </a:tr>
              <a:tr h="200461">
                <a:tc>
                  <a:txBody>
                    <a:bodyPr/>
                    <a:lstStyle/>
                    <a:p>
                      <a:pPr algn="r" fontAlgn="ctr"/>
                      <a:r>
                        <a:rPr lang="en-CA" sz="800" b="1" i="0" u="none" strike="noStrike">
                          <a:solidFill>
                            <a:srgbClr val="000000"/>
                          </a:solidFill>
                          <a:effectLst/>
                          <a:latin typeface="Calibri" panose="020F0502020204030204" pitchFamily="34" charset="0"/>
                        </a:rPr>
                        <a:t>Events</a:t>
                      </a:r>
                    </a:p>
                  </a:txBody>
                  <a:tcPr marL="5450" marR="5450" marT="5450" marB="0" anchor="ctr">
                    <a:lnL w="1270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ctr" fontAlgn="ctr"/>
                      <a:r>
                        <a:rPr lang="en-CA" sz="800" b="0" i="0" u="none" strike="noStrike">
                          <a:solidFill>
                            <a:srgbClr val="000000"/>
                          </a:solidFill>
                          <a:effectLst/>
                          <a:latin typeface="Calibri" panose="020F0502020204030204" pitchFamily="34" charset="0"/>
                        </a:rPr>
                        <a:t> </a:t>
                      </a:r>
                    </a:p>
                  </a:txBody>
                  <a:tcPr marL="5450" marR="5450" marT="5450" marB="0" anchor="ctr">
                    <a:lnL w="6350" cap="flat" cmpd="sng" algn="ctr">
                      <a:solidFill>
                        <a:srgbClr val="548235"/>
                      </a:solidFill>
                      <a:prstDash val="solid"/>
                      <a:round/>
                      <a:headEnd type="none" w="med" len="med"/>
                      <a:tailEnd type="none" w="med" len="med"/>
                    </a:lnL>
                    <a:lnR w="635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tc>
                  <a:txBody>
                    <a:bodyPr/>
                    <a:lstStyle/>
                    <a:p>
                      <a:pPr algn="l" fontAlgn="ctr"/>
                      <a:r>
                        <a:rPr lang="en-US" sz="800" b="0" i="0" u="none" strike="noStrike" dirty="0">
                          <a:solidFill>
                            <a:srgbClr val="000000"/>
                          </a:solidFill>
                          <a:effectLst/>
                          <a:latin typeface="Calibri" panose="020F0502020204030204" pitchFamily="34" charset="0"/>
                        </a:rPr>
                        <a:t>Christmas programming including Christmas day service; Vaccination Clinics on Dec. 22 &amp; 28 for Essential Caregivers and Family </a:t>
                      </a:r>
                    </a:p>
                  </a:txBody>
                  <a:tcPr marL="5450" marR="5450" marT="5450" marB="0" anchor="ctr">
                    <a:lnL w="6350" cap="flat" cmpd="sng" algn="ctr">
                      <a:solidFill>
                        <a:srgbClr val="548235"/>
                      </a:solidFill>
                      <a:prstDash val="solid"/>
                      <a:round/>
                      <a:headEnd type="none" w="med" len="med"/>
                      <a:tailEnd type="none" w="med" len="med"/>
                    </a:lnL>
                    <a:lnR w="12700" cap="flat" cmpd="sng" algn="ctr">
                      <a:solidFill>
                        <a:srgbClr val="548235"/>
                      </a:solidFill>
                      <a:prstDash val="solid"/>
                      <a:round/>
                      <a:headEnd type="none" w="med" len="med"/>
                      <a:tailEnd type="none" w="med" len="med"/>
                    </a:lnR>
                    <a:lnT w="6350" cap="flat" cmpd="sng" algn="ctr">
                      <a:solidFill>
                        <a:srgbClr val="548235"/>
                      </a:solidFill>
                      <a:prstDash val="solid"/>
                      <a:round/>
                      <a:headEnd type="none" w="med" len="med"/>
                      <a:tailEnd type="none" w="med" len="med"/>
                    </a:lnT>
                    <a:lnB w="12700" cap="flat" cmpd="sng" algn="ctr">
                      <a:solidFill>
                        <a:srgbClr val="548235"/>
                      </a:solidFill>
                      <a:prstDash val="solid"/>
                      <a:round/>
                      <a:headEnd type="none" w="med" len="med"/>
                      <a:tailEnd type="none" w="med" len="med"/>
                    </a:lnB>
                  </a:tcPr>
                </a:tc>
                <a:extLst>
                  <a:ext uri="{0D108BD9-81ED-4DB2-BD59-A6C34878D82A}">
                    <a16:rowId xmlns:a16="http://schemas.microsoft.com/office/drawing/2014/main" val="1010261067"/>
                  </a:ext>
                </a:extLst>
              </a:tr>
            </a:tbl>
          </a:graphicData>
        </a:graphic>
      </p:graphicFrame>
    </p:spTree>
    <p:extLst>
      <p:ext uri="{BB962C8B-B14F-4D97-AF65-F5344CB8AC3E}">
        <p14:creationId xmlns:p14="http://schemas.microsoft.com/office/powerpoint/2010/main" val="1885973255"/>
      </p:ext>
    </p:extLst>
  </p:cSld>
  <p:clrMapOvr>
    <a:masterClrMapping/>
  </p:clrMapOvr>
</p:sld>
</file>

<file path=ppt/theme/theme1.xml><?xml version="1.0" encoding="utf-8"?>
<a:theme xmlns:a="http://schemas.openxmlformats.org/drawingml/2006/main" name="Office Theme">
  <a:themeElements>
    <a:clrScheme name="Fairview &amp; Parkwood Mennonite Homes">
      <a:dk1>
        <a:sysClr val="windowText" lastClr="000000"/>
      </a:dk1>
      <a:lt1>
        <a:sysClr val="window" lastClr="FFFFFF"/>
      </a:lt1>
      <a:dk2>
        <a:srgbClr val="444444"/>
      </a:dk2>
      <a:lt2>
        <a:srgbClr val="82BDDD"/>
      </a:lt2>
      <a:accent1>
        <a:srgbClr val="CF5A0B"/>
      </a:accent1>
      <a:accent2>
        <a:srgbClr val="AFBF76"/>
      </a:accent2>
      <a:accent3>
        <a:srgbClr val="82BDDD"/>
      </a:accent3>
      <a:accent4>
        <a:srgbClr val="444444"/>
      </a:accent4>
      <a:accent5>
        <a:srgbClr val="CF5A0B"/>
      </a:accent5>
      <a:accent6>
        <a:srgbClr val="AFBF76"/>
      </a:accent6>
      <a:hlink>
        <a:srgbClr val="444444"/>
      </a:hlink>
      <a:folHlink>
        <a:srgbClr val="CF5A0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12246</TotalTime>
  <Words>1123</Words>
  <Application>Microsoft Office PowerPoint</Application>
  <PresentationFormat>On-screen Show (4:3)</PresentationFormat>
  <Paragraphs>557</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Office Theme</vt:lpstr>
      <vt:lpstr>PowerPoint Presentation</vt:lpstr>
      <vt:lpstr>PowerPoint Presentation</vt:lpstr>
      <vt:lpstr>PowerPoint Presentation</vt:lpstr>
      <vt:lpstr>PowerPoint Presentation</vt:lpstr>
    </vt:vector>
  </TitlesOfParts>
  <Company>MarsPh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Stella Ruza</dc:creator>
  <cp:lastModifiedBy>Alex Normandeau</cp:lastModifiedBy>
  <cp:revision>496</cp:revision>
  <cp:lastPrinted>2020-02-18T20:24:00Z</cp:lastPrinted>
  <dcterms:created xsi:type="dcterms:W3CDTF">2013-03-14T15:42:44Z</dcterms:created>
  <dcterms:modified xsi:type="dcterms:W3CDTF">2022-01-20T22:28:09Z</dcterms:modified>
</cp:coreProperties>
</file>