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430" r:id="rId2"/>
    <p:sldId id="436" r:id="rId3"/>
    <p:sldId id="432" r:id="rId4"/>
    <p:sldId id="437" r:id="rId5"/>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64953C1-ABD7-4CFB-969C-2937D7E55DE6}">
          <p14:sldIdLst>
            <p14:sldId id="430"/>
            <p14:sldId id="436"/>
            <p14:sldId id="432"/>
            <p14:sldId id="43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croix" initials="C" lastIdx="9" clrIdx="0">
    <p:extLst>
      <p:ext uri="{19B8F6BF-5375-455C-9EA6-DF929625EA0E}">
        <p15:presenceInfo xmlns:p15="http://schemas.microsoft.com/office/powerpoint/2012/main" userId="CLacroix"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BDDF"/>
    <a:srgbClr val="82BDDD"/>
    <a:srgbClr val="8244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29" autoAdjust="0"/>
    <p:restoredTop sz="94249" autoAdjust="0"/>
  </p:normalViewPr>
  <p:slideViewPr>
    <p:cSldViewPr snapToGrid="0" snapToObjects="1">
      <p:cViewPr varScale="1">
        <p:scale>
          <a:sx n="86" d="100"/>
          <a:sy n="86" d="100"/>
        </p:scale>
        <p:origin x="132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25" d="100"/>
          <a:sy n="125" d="100"/>
        </p:scale>
        <p:origin x="1206" y="-21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2866" tIns="46433" rIns="92866" bIns="46433" rtlCol="0"/>
          <a:lstStyle>
            <a:lvl1pPr algn="l">
              <a:defRPr sz="1200"/>
            </a:lvl1pPr>
          </a:lstStyle>
          <a:p>
            <a:endParaRPr lang="en-US" dirty="0"/>
          </a:p>
        </p:txBody>
      </p:sp>
      <p:sp>
        <p:nvSpPr>
          <p:cNvPr id="3" name="Date Placeholder 2"/>
          <p:cNvSpPr>
            <a:spLocks noGrp="1"/>
          </p:cNvSpPr>
          <p:nvPr>
            <p:ph type="dt" idx="1"/>
          </p:nvPr>
        </p:nvSpPr>
        <p:spPr>
          <a:xfrm>
            <a:off x="3970938" y="1"/>
            <a:ext cx="3037840" cy="461804"/>
          </a:xfrm>
          <a:prstGeom prst="rect">
            <a:avLst/>
          </a:prstGeom>
        </p:spPr>
        <p:txBody>
          <a:bodyPr vert="horz" lIns="92866" tIns="46433" rIns="92866" bIns="46433" rtlCol="0"/>
          <a:lstStyle>
            <a:lvl1pPr algn="r">
              <a:defRPr sz="1200"/>
            </a:lvl1pPr>
          </a:lstStyle>
          <a:p>
            <a:fld id="{1BC3CF8A-E23D-4CF0-9C2B-8BA70584F05D}" type="datetimeFigureOut">
              <a:rPr lang="en-US" smtClean="0"/>
              <a:pPr/>
              <a:t>1/19/2022</a:t>
            </a:fld>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66" tIns="46433" rIns="92866" bIns="46433" rtlCol="0" anchor="ctr"/>
          <a:lstStyle/>
          <a:p>
            <a:endParaRPr lang="en-US" dirty="0"/>
          </a:p>
        </p:txBody>
      </p:sp>
      <p:sp>
        <p:nvSpPr>
          <p:cNvPr id="5" name="Notes Placeholder 4"/>
          <p:cNvSpPr>
            <a:spLocks noGrp="1"/>
          </p:cNvSpPr>
          <p:nvPr>
            <p:ph type="body" sz="quarter" idx="3"/>
          </p:nvPr>
        </p:nvSpPr>
        <p:spPr>
          <a:xfrm>
            <a:off x="701040" y="4387135"/>
            <a:ext cx="5608320" cy="4156234"/>
          </a:xfrm>
          <a:prstGeom prst="rect">
            <a:avLst/>
          </a:prstGeom>
        </p:spPr>
        <p:txBody>
          <a:bodyPr vert="horz" lIns="92866" tIns="46433" rIns="92866" bIns="4643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2866" tIns="46433" rIns="92866" bIns="4643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2866" tIns="46433" rIns="92866" bIns="46433" rtlCol="0" anchor="b"/>
          <a:lstStyle>
            <a:lvl1pPr algn="r">
              <a:defRPr sz="1200"/>
            </a:lvl1pPr>
          </a:lstStyle>
          <a:p>
            <a:fld id="{B3B3A78B-94FC-4EBC-8089-9E74DEEF70A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a:gradFill>
            <a:gsLst>
              <a:gs pos="0">
                <a:schemeClr val="bg2"/>
              </a:gs>
              <a:gs pos="100000">
                <a:schemeClr val="accent2"/>
              </a:gs>
            </a:gsLst>
            <a:lin ang="5400000" scaled="0"/>
          </a:gradFill>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3922" y="190223"/>
            <a:ext cx="2448000" cy="690880"/>
          </a:xfrm>
          <a:prstGeom prst="rect">
            <a:avLst/>
          </a:prstGeom>
        </p:spPr>
      </p:pic>
    </p:spTree>
    <p:extLst>
      <p:ext uri="{BB962C8B-B14F-4D97-AF65-F5344CB8AC3E}">
        <p14:creationId xmlns:p14="http://schemas.microsoft.com/office/powerpoint/2010/main" val="962653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4" name="Picture 3">
            <a:extLst>
              <a:ext uri="{FF2B5EF4-FFF2-40B4-BE49-F238E27FC236}">
                <a16:creationId xmlns:a16="http://schemas.microsoft.com/office/drawing/2014/main" id="{1CAB72B6-9B53-4F63-8EF3-D0D2DA6E8FF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50236" y="180299"/>
            <a:ext cx="2783890" cy="756000"/>
          </a:xfrm>
          <a:prstGeom prst="rect">
            <a:avLst/>
          </a:prstGeom>
        </p:spPr>
      </p:pic>
      <p:sp>
        <p:nvSpPr>
          <p:cNvPr id="8" name="Subtitle 2"/>
          <p:cNvSpPr>
            <a:spLocks noGrp="1"/>
          </p:cNvSpPr>
          <p:nvPr>
            <p:ph type="subTitle" idx="1"/>
          </p:nvPr>
        </p:nvSpPr>
        <p:spPr>
          <a:xfrm>
            <a:off x="1006936" y="2264341"/>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spTree>
    <p:extLst>
      <p:ext uri="{BB962C8B-B14F-4D97-AF65-F5344CB8AC3E}">
        <p14:creationId xmlns:p14="http://schemas.microsoft.com/office/powerpoint/2010/main" val="3588972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sp>
        <p:nvSpPr>
          <p:cNvPr id="8" name="Subtitle 2"/>
          <p:cNvSpPr>
            <a:spLocks noGrp="1"/>
          </p:cNvSpPr>
          <p:nvPr>
            <p:ph type="subTitle" idx="1" hasCustomPrompt="1"/>
          </p:nvPr>
        </p:nvSpPr>
        <p:spPr>
          <a:xfrm>
            <a:off x="457200" y="1085850"/>
            <a:ext cx="8229600" cy="4324350"/>
          </a:xfrm>
        </p:spPr>
        <p:txBody>
          <a:bodyPr/>
          <a:lstStyle>
            <a:lvl1pPr marL="363538" indent="-363538" algn="l">
              <a:buFont typeface="Arial" pitchFamily="34" charset="0"/>
              <a:buChar char="•"/>
              <a:defRPr>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a:xfrm>
            <a:off x="457200" y="370756"/>
            <a:ext cx="8229600" cy="484038"/>
          </a:xfrm>
        </p:spPr>
        <p:txBody>
          <a:bodyPr/>
          <a:lstStyle>
            <a:lvl1pPr>
              <a:defRPr>
                <a:solidFill>
                  <a:schemeClr val="accent4"/>
                </a:solidFill>
              </a:defRPr>
            </a:lvl1pPr>
          </a:lstStyle>
          <a:p>
            <a:r>
              <a:rPr lang="en-US" dirty="0"/>
              <a:t>Click to edit Master title style</a:t>
            </a:r>
          </a:p>
        </p:txBody>
      </p:sp>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5"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04441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2"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496911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7" name="Picture 6">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13107" y="550300"/>
            <a:ext cx="3273692" cy="889007"/>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0219" y="525785"/>
            <a:ext cx="3168089" cy="894105"/>
          </a:xfrm>
          <a:prstGeom prst="rect">
            <a:avLst/>
          </a:prstGeom>
        </p:spPr>
      </p:pic>
      <p:sp>
        <p:nvSpPr>
          <p:cNvPr id="9" name="Subtitle 2">
            <a:extLst>
              <a:ext uri="{FF2B5EF4-FFF2-40B4-BE49-F238E27FC236}">
                <a16:creationId xmlns:a16="http://schemas.microsoft.com/office/drawing/2014/main" id="{3A44EBF8-D51D-47CC-8D9F-E540C2BE54BE}"/>
              </a:ext>
            </a:extLst>
          </p:cNvPr>
          <p:cNvSpPr txBox="1">
            <a:spLocks/>
          </p:cNvSpPr>
          <p:nvPr userDrawn="1"/>
        </p:nvSpPr>
        <p:spPr>
          <a:xfrm>
            <a:off x="1925782" y="2566266"/>
            <a:ext cx="6761017" cy="2843934"/>
          </a:xfrm>
          <a:prstGeom prst="rect">
            <a:avLst/>
          </a:prstGeom>
        </p:spPr>
        <p:txBody>
          <a:bodyPr vert="horz" lIns="0" tIns="0" rIns="0" bIns="0" rtlCol="0">
            <a:normAutofit/>
          </a:bodyPr>
          <a:lstStyle>
            <a:lvl1pPr marL="0" indent="0" algn="l" defTabSz="457200" rtl="0" eaLnBrk="1" latinLnBrk="0" hangingPunct="1">
              <a:spcBef>
                <a:spcPct val="20000"/>
              </a:spcBef>
              <a:buFont typeface="Arial" pitchFamily="34" charset="0"/>
              <a:buNone/>
              <a:defRPr sz="1800" b="1" kern="1200">
                <a:solidFill>
                  <a:schemeClr val="accent4"/>
                </a:solidFill>
                <a:latin typeface="+mn-lt"/>
                <a:ea typeface="+mn-ea"/>
                <a:cs typeface="+mn-cs"/>
              </a:defRPr>
            </a:lvl1pPr>
            <a:lvl2pPr marL="631825" indent="-268288" algn="l" defTabSz="457200" rtl="0" eaLnBrk="1" latinLnBrk="0" hangingPunct="1">
              <a:spcBef>
                <a:spcPct val="20000"/>
              </a:spcBef>
              <a:buFont typeface="Courier New" pitchFamily="49" charset="0"/>
              <a:buChar char="o"/>
              <a:defRPr sz="1800" kern="1200">
                <a:solidFill>
                  <a:schemeClr val="accent4"/>
                </a:solidFill>
                <a:latin typeface="+mn-lt"/>
                <a:ea typeface="+mn-ea"/>
                <a:cs typeface="+mn-cs"/>
              </a:defRPr>
            </a:lvl2pPr>
            <a:lvl3pPr marL="914400" indent="-282575" algn="l" defTabSz="457200" rtl="0" eaLnBrk="1" latinLnBrk="0" hangingPunct="1">
              <a:spcBef>
                <a:spcPct val="20000"/>
              </a:spcBef>
              <a:buFont typeface="Gill Sans MT" pitchFamily="34" charset="0"/>
              <a:buChar char="–"/>
              <a:defRPr sz="1800" kern="1200">
                <a:solidFill>
                  <a:schemeClr val="accent4"/>
                </a:solidFill>
                <a:latin typeface="+mn-lt"/>
                <a:ea typeface="+mn-ea"/>
                <a:cs typeface="+mn-cs"/>
              </a:defRPr>
            </a:lvl3pPr>
            <a:lvl4pPr marL="13716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800" dirty="0"/>
          </a:p>
        </p:txBody>
      </p:sp>
    </p:spTree>
    <p:extLst>
      <p:ext uri="{BB962C8B-B14F-4D97-AF65-F5344CB8AC3E}">
        <p14:creationId xmlns:p14="http://schemas.microsoft.com/office/powerpoint/2010/main" val="101807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CD38EA4-8A41-7F4F-9455-93DA50595F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98925"/>
            <a:ext cx="8229600" cy="484038"/>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457200" y="1082891"/>
            <a:ext cx="82296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Tree>
  </p:cSld>
  <p:clrMap bg1="lt1" tx1="dk1" bg2="lt2" tx2="dk2" accent1="accent1" accent2="accent2" accent3="accent3" accent4="accent4" accent5="accent5" accent6="accent6" hlink="hlink" folHlink="folHlink"/>
  <p:sldLayoutIdLst>
    <p:sldLayoutId id="2147483673" r:id="rId1"/>
    <p:sldLayoutId id="2147483675" r:id="rId2"/>
    <p:sldLayoutId id="2147483671" r:id="rId3"/>
    <p:sldLayoutId id="2147483678" r:id="rId4"/>
    <p:sldLayoutId id="2147483674" r:id="rId5"/>
    <p:sldLayoutId id="2147483662" r:id="rId6"/>
    <p:sldLayoutId id="2147483650" r:id="rId7"/>
    <p:sldLayoutId id="2147483655" r:id="rId8"/>
  </p:sldLayoutIdLst>
  <p:hf sldNum="0" hdr="0" ftr="0" dt="0"/>
  <p:txStyles>
    <p:titleStyle>
      <a:lvl1pPr algn="l" defTabSz="457200" rtl="0" eaLnBrk="1" latinLnBrk="0" hangingPunct="1">
        <a:spcBef>
          <a:spcPct val="0"/>
        </a:spcBef>
        <a:buNone/>
        <a:defRPr sz="2400" b="1" kern="1200" cap="none" baseline="0">
          <a:solidFill>
            <a:schemeClr val="accent4"/>
          </a:solidFill>
          <a:latin typeface="+mn-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accent4"/>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accent4"/>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accent4"/>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4"/>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4"/>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572000" y="6133976"/>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1</a:t>
            </a:fld>
            <a:endParaRPr lang="en-US" dirty="0">
              <a:solidFill>
                <a:schemeClr val="accent5"/>
              </a:solidFill>
            </a:endParaRPr>
          </a:p>
        </p:txBody>
      </p:sp>
      <p:sp>
        <p:nvSpPr>
          <p:cNvPr id="5" name="Rectangle 4">
            <a:extLst>
              <a:ext uri="{FF2B5EF4-FFF2-40B4-BE49-F238E27FC236}">
                <a16:creationId xmlns:a16="http://schemas.microsoft.com/office/drawing/2014/main" id="{AF6A1ABF-5FA0-4A71-A958-4EC625D9473C}"/>
              </a:ext>
            </a:extLst>
          </p:cNvPr>
          <p:cNvSpPr/>
          <p:nvPr/>
        </p:nvSpPr>
        <p:spPr>
          <a:xfrm>
            <a:off x="1242000" y="1111748"/>
            <a:ext cx="6660000" cy="504000"/>
          </a:xfrm>
          <a:prstGeom prst="rect">
            <a:avLst/>
          </a:prstGeom>
          <a:ln>
            <a:solidFill>
              <a:srgbClr val="82BDDF"/>
            </a:solidFill>
          </a:ln>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3">
                    <a:lumMod val="75000"/>
                  </a:schemeClr>
                </a:solidFill>
                <a:effectLst/>
              </a:rPr>
              <a:t>Fairview LTC Indicators</a:t>
            </a:r>
          </a:p>
        </p:txBody>
      </p:sp>
      <p:graphicFrame>
        <p:nvGraphicFramePr>
          <p:cNvPr id="3" name="Table 2">
            <a:extLst>
              <a:ext uri="{FF2B5EF4-FFF2-40B4-BE49-F238E27FC236}">
                <a16:creationId xmlns:a16="http://schemas.microsoft.com/office/drawing/2014/main" id="{6F83D73E-819C-45A9-988D-2CF1ECC69446}"/>
              </a:ext>
            </a:extLst>
          </p:cNvPr>
          <p:cNvGraphicFramePr>
            <a:graphicFrameLocks noGrp="1"/>
          </p:cNvGraphicFramePr>
          <p:nvPr/>
        </p:nvGraphicFramePr>
        <p:xfrm>
          <a:off x="457200" y="1882742"/>
          <a:ext cx="8229601" cy="2925829"/>
        </p:xfrm>
        <a:graphic>
          <a:graphicData uri="http://schemas.openxmlformats.org/drawingml/2006/table">
            <a:tbl>
              <a:tblPr/>
              <a:tblGrid>
                <a:gridCol w="1920998">
                  <a:extLst>
                    <a:ext uri="{9D8B030D-6E8A-4147-A177-3AD203B41FA5}">
                      <a16:colId xmlns:a16="http://schemas.microsoft.com/office/drawing/2014/main" val="1146339917"/>
                    </a:ext>
                  </a:extLst>
                </a:gridCol>
                <a:gridCol w="454674">
                  <a:extLst>
                    <a:ext uri="{9D8B030D-6E8A-4147-A177-3AD203B41FA5}">
                      <a16:colId xmlns:a16="http://schemas.microsoft.com/office/drawing/2014/main" val="2508914154"/>
                    </a:ext>
                  </a:extLst>
                </a:gridCol>
                <a:gridCol w="431940">
                  <a:extLst>
                    <a:ext uri="{9D8B030D-6E8A-4147-A177-3AD203B41FA5}">
                      <a16:colId xmlns:a16="http://schemas.microsoft.com/office/drawing/2014/main" val="2303365801"/>
                    </a:ext>
                  </a:extLst>
                </a:gridCol>
                <a:gridCol w="454674">
                  <a:extLst>
                    <a:ext uri="{9D8B030D-6E8A-4147-A177-3AD203B41FA5}">
                      <a16:colId xmlns:a16="http://schemas.microsoft.com/office/drawing/2014/main" val="4226906447"/>
                    </a:ext>
                  </a:extLst>
                </a:gridCol>
                <a:gridCol w="466041">
                  <a:extLst>
                    <a:ext uri="{9D8B030D-6E8A-4147-A177-3AD203B41FA5}">
                      <a16:colId xmlns:a16="http://schemas.microsoft.com/office/drawing/2014/main" val="78440557"/>
                    </a:ext>
                  </a:extLst>
                </a:gridCol>
                <a:gridCol w="454674">
                  <a:extLst>
                    <a:ext uri="{9D8B030D-6E8A-4147-A177-3AD203B41FA5}">
                      <a16:colId xmlns:a16="http://schemas.microsoft.com/office/drawing/2014/main" val="2880128476"/>
                    </a:ext>
                  </a:extLst>
                </a:gridCol>
                <a:gridCol w="454674">
                  <a:extLst>
                    <a:ext uri="{9D8B030D-6E8A-4147-A177-3AD203B41FA5}">
                      <a16:colId xmlns:a16="http://schemas.microsoft.com/office/drawing/2014/main" val="2668770333"/>
                    </a:ext>
                  </a:extLst>
                </a:gridCol>
                <a:gridCol w="397840">
                  <a:extLst>
                    <a:ext uri="{9D8B030D-6E8A-4147-A177-3AD203B41FA5}">
                      <a16:colId xmlns:a16="http://schemas.microsoft.com/office/drawing/2014/main" val="282542982"/>
                    </a:ext>
                  </a:extLst>
                </a:gridCol>
                <a:gridCol w="397840">
                  <a:extLst>
                    <a:ext uri="{9D8B030D-6E8A-4147-A177-3AD203B41FA5}">
                      <a16:colId xmlns:a16="http://schemas.microsoft.com/office/drawing/2014/main" val="253146971"/>
                    </a:ext>
                  </a:extLst>
                </a:gridCol>
                <a:gridCol w="397840">
                  <a:extLst>
                    <a:ext uri="{9D8B030D-6E8A-4147-A177-3AD203B41FA5}">
                      <a16:colId xmlns:a16="http://schemas.microsoft.com/office/drawing/2014/main" val="3529520919"/>
                    </a:ext>
                  </a:extLst>
                </a:gridCol>
                <a:gridCol w="397840">
                  <a:extLst>
                    <a:ext uri="{9D8B030D-6E8A-4147-A177-3AD203B41FA5}">
                      <a16:colId xmlns:a16="http://schemas.microsoft.com/office/drawing/2014/main" val="2348058487"/>
                    </a:ext>
                  </a:extLst>
                </a:gridCol>
                <a:gridCol w="454674">
                  <a:extLst>
                    <a:ext uri="{9D8B030D-6E8A-4147-A177-3AD203B41FA5}">
                      <a16:colId xmlns:a16="http://schemas.microsoft.com/office/drawing/2014/main" val="1897969699"/>
                    </a:ext>
                  </a:extLst>
                </a:gridCol>
                <a:gridCol w="466041">
                  <a:extLst>
                    <a:ext uri="{9D8B030D-6E8A-4147-A177-3AD203B41FA5}">
                      <a16:colId xmlns:a16="http://schemas.microsoft.com/office/drawing/2014/main" val="3421203609"/>
                    </a:ext>
                  </a:extLst>
                </a:gridCol>
                <a:gridCol w="488775">
                  <a:extLst>
                    <a:ext uri="{9D8B030D-6E8A-4147-A177-3AD203B41FA5}">
                      <a16:colId xmlns:a16="http://schemas.microsoft.com/office/drawing/2014/main" val="243750013"/>
                    </a:ext>
                  </a:extLst>
                </a:gridCol>
                <a:gridCol w="591076">
                  <a:extLst>
                    <a:ext uri="{9D8B030D-6E8A-4147-A177-3AD203B41FA5}">
                      <a16:colId xmlns:a16="http://schemas.microsoft.com/office/drawing/2014/main" val="581646970"/>
                    </a:ext>
                  </a:extLst>
                </a:gridCol>
              </a:tblGrid>
              <a:tr h="613810">
                <a:tc>
                  <a:txBody>
                    <a:bodyPr/>
                    <a:lstStyle/>
                    <a:p>
                      <a:pPr algn="l" fontAlgn="ctr"/>
                      <a:r>
                        <a:rPr lang="en-CA" sz="1300" b="1" i="0" u="none" strike="noStrike">
                          <a:solidFill>
                            <a:srgbClr val="FFFFFF"/>
                          </a:solidFill>
                          <a:effectLst/>
                          <a:latin typeface="Calibri" panose="020F0502020204030204" pitchFamily="34" charset="0"/>
                        </a:rPr>
                        <a:t>Long-Term Care Indicators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5B9BD5"/>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March</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12</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Month Sum</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12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Month</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Average</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extLst>
                  <a:ext uri="{0D108BD9-81ED-4DB2-BD59-A6C34878D82A}">
                    <a16:rowId xmlns:a16="http://schemas.microsoft.com/office/drawing/2014/main" val="2708291064"/>
                  </a:ext>
                </a:extLst>
              </a:tr>
              <a:tr h="177323">
                <a:tc>
                  <a:txBody>
                    <a:bodyPr/>
                    <a:lstStyle/>
                    <a:p>
                      <a:pPr algn="l" fontAlgn="ctr"/>
                      <a:r>
                        <a:rPr lang="en-CA" sz="1100" b="1" i="0" u="none" strike="noStrike">
                          <a:solidFill>
                            <a:srgbClr val="FFFFFF"/>
                          </a:solidFill>
                          <a:effectLst/>
                          <a:latin typeface="Calibri" panose="020F0502020204030204" pitchFamily="34" charset="0"/>
                        </a:rPr>
                        <a:t>% Monthly Occupancy</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000" b="0" i="0" u="none" strike="noStrike">
                          <a:solidFill>
                            <a:srgbClr val="000000"/>
                          </a:solidFill>
                          <a:effectLst/>
                          <a:latin typeface="Calibri" panose="020F0502020204030204" pitchFamily="34" charset="0"/>
                        </a:rPr>
                        <a:t>93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97</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97</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99</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97</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 </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96.9</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350209380"/>
                  </a:ext>
                </a:extLst>
              </a:tr>
              <a:tr h="177323">
                <a:tc>
                  <a:txBody>
                    <a:bodyPr/>
                    <a:lstStyle/>
                    <a:p>
                      <a:pPr algn="l" fontAlgn="ctr"/>
                      <a:r>
                        <a:rPr lang="en-CA" sz="1100" b="0" i="0" u="none" strike="noStrike">
                          <a:solidFill>
                            <a:srgbClr val="000000"/>
                          </a:solidFill>
                          <a:effectLst/>
                          <a:latin typeface="Calibri" panose="020F0502020204030204" pitchFamily="34" charset="0"/>
                        </a:rPr>
                        <a:t>Admissions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28.0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2.3</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84482507"/>
                  </a:ext>
                </a:extLst>
              </a:tr>
              <a:tr h="177323">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27.0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2.3</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102047422"/>
                  </a:ext>
                </a:extLst>
              </a:tr>
              <a:tr h="177323">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9</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28.0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2.3</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2471285609"/>
                  </a:ext>
                </a:extLst>
              </a:tr>
              <a:tr h="177323">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13.0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1.1</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882656857"/>
                  </a:ext>
                </a:extLst>
              </a:tr>
              <a:tr h="177323">
                <a:tc>
                  <a:txBody>
                    <a:bodyPr/>
                    <a:lstStyle/>
                    <a:p>
                      <a:pPr algn="l" fontAlgn="ctr"/>
                      <a:r>
                        <a:rPr lang="en-CA" sz="1100" b="0" i="0" u="none" strike="noStrike">
                          <a:solidFill>
                            <a:srgbClr val="000000"/>
                          </a:solidFill>
                          <a:effectLst/>
                          <a:latin typeface="Calibri" panose="020F0502020204030204" pitchFamily="34" charset="0"/>
                        </a:rPr>
                        <a:t>Fire Drills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38.0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3.2</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530197240"/>
                  </a:ext>
                </a:extLst>
              </a:tr>
              <a:tr h="177323">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14.0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1.2</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982854276"/>
                  </a:ext>
                </a:extLst>
              </a:tr>
              <a:tr h="177323">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4.0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0.3</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297668564"/>
                  </a:ext>
                </a:extLst>
              </a:tr>
              <a:tr h="177323">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944198986"/>
                  </a:ext>
                </a:extLst>
              </a:tr>
              <a:tr h="177323">
                <a:tc>
                  <a:txBody>
                    <a:bodyPr/>
                    <a:lstStyle/>
                    <a:p>
                      <a:pPr algn="l" fontAlgn="ctr"/>
                      <a:r>
                        <a:rPr lang="en-CA" sz="1100" b="0" i="0" u="none" strike="noStrike">
                          <a:solidFill>
                            <a:srgbClr val="000000"/>
                          </a:solidFill>
                          <a:effectLst/>
                          <a:latin typeface="Calibri" panose="020F0502020204030204" pitchFamily="34" charset="0"/>
                        </a:rPr>
                        <a:t>Expenditures over $25,000</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5.0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0.4</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603419332"/>
                  </a:ext>
                </a:extLst>
              </a:tr>
              <a:tr h="177323">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 </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11.0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1.0</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2838612766"/>
                  </a:ext>
                </a:extLst>
              </a:tr>
              <a:tr h="177323">
                <a:tc>
                  <a:txBody>
                    <a:bodyPr/>
                    <a:lstStyle/>
                    <a:p>
                      <a:pPr algn="l" fontAlgn="ctr"/>
                      <a:r>
                        <a:rPr lang="en-CA" sz="1100" b="0" i="0" u="none" strike="noStrike">
                          <a:solidFill>
                            <a:srgbClr val="000000"/>
                          </a:solidFill>
                          <a:effectLst/>
                          <a:latin typeface="Calibri" panose="020F0502020204030204" pitchFamily="34" charset="0"/>
                        </a:rPr>
                        <a:t>New Hires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74.0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6.2</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863401033"/>
                  </a:ext>
                </a:extLst>
              </a:tr>
              <a:tr h="184143">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27.0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dirty="0">
                          <a:solidFill>
                            <a:srgbClr val="000000"/>
                          </a:solidFill>
                          <a:effectLst/>
                          <a:latin typeface="Calibri" panose="020F0502020204030204" pitchFamily="34" charset="0"/>
                        </a:rPr>
                        <a:t>2.3</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90104168"/>
                  </a:ext>
                </a:extLst>
              </a:tr>
            </a:tbl>
          </a:graphicData>
        </a:graphic>
      </p:graphicFrame>
    </p:spTree>
    <p:extLst>
      <p:ext uri="{BB962C8B-B14F-4D97-AF65-F5344CB8AC3E}">
        <p14:creationId xmlns:p14="http://schemas.microsoft.com/office/powerpoint/2010/main" val="151152966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142A742-B336-4F6A-B35B-653A7992B623}"/>
              </a:ext>
            </a:extLst>
          </p:cNvPr>
          <p:cNvPicPr>
            <a:picLocks noChangeAspect="1"/>
          </p:cNvPicPr>
          <p:nvPr/>
        </p:nvPicPr>
        <p:blipFill>
          <a:blip r:embed="rId2"/>
          <a:stretch>
            <a:fillRect/>
          </a:stretch>
        </p:blipFill>
        <p:spPr>
          <a:xfrm>
            <a:off x="1231103" y="1179091"/>
            <a:ext cx="6137595" cy="504000"/>
          </a:xfrm>
          <a:prstGeom prst="rect">
            <a:avLst/>
          </a:prstGeom>
        </p:spPr>
      </p:pic>
      <p:graphicFrame>
        <p:nvGraphicFramePr>
          <p:cNvPr id="4" name="Table 3">
            <a:extLst>
              <a:ext uri="{FF2B5EF4-FFF2-40B4-BE49-F238E27FC236}">
                <a16:creationId xmlns:a16="http://schemas.microsoft.com/office/drawing/2014/main" id="{250E6CC1-E0AD-488C-A046-16A28FBDB5E7}"/>
              </a:ext>
            </a:extLst>
          </p:cNvPr>
          <p:cNvGraphicFramePr>
            <a:graphicFrameLocks noGrp="1"/>
          </p:cNvGraphicFramePr>
          <p:nvPr>
            <p:extLst>
              <p:ext uri="{D42A27DB-BD31-4B8C-83A1-F6EECF244321}">
                <p14:modId xmlns:p14="http://schemas.microsoft.com/office/powerpoint/2010/main" val="327024109"/>
              </p:ext>
            </p:extLst>
          </p:nvPr>
        </p:nvGraphicFramePr>
        <p:xfrm>
          <a:off x="704229" y="1793145"/>
          <a:ext cx="7735541" cy="4967128"/>
        </p:xfrm>
        <a:graphic>
          <a:graphicData uri="http://schemas.openxmlformats.org/drawingml/2006/table">
            <a:tbl>
              <a:tblPr/>
              <a:tblGrid>
                <a:gridCol w="1514228">
                  <a:extLst>
                    <a:ext uri="{9D8B030D-6E8A-4147-A177-3AD203B41FA5}">
                      <a16:colId xmlns:a16="http://schemas.microsoft.com/office/drawing/2014/main" val="3387298526"/>
                    </a:ext>
                  </a:extLst>
                </a:gridCol>
                <a:gridCol w="579733">
                  <a:extLst>
                    <a:ext uri="{9D8B030D-6E8A-4147-A177-3AD203B41FA5}">
                      <a16:colId xmlns:a16="http://schemas.microsoft.com/office/drawing/2014/main" val="2443390959"/>
                    </a:ext>
                  </a:extLst>
                </a:gridCol>
                <a:gridCol w="5641580">
                  <a:extLst>
                    <a:ext uri="{9D8B030D-6E8A-4147-A177-3AD203B41FA5}">
                      <a16:colId xmlns:a16="http://schemas.microsoft.com/office/drawing/2014/main" val="1271142947"/>
                    </a:ext>
                  </a:extLst>
                </a:gridCol>
              </a:tblGrid>
              <a:tr h="148758">
                <a:tc>
                  <a:txBody>
                    <a:bodyPr/>
                    <a:lstStyle/>
                    <a:p>
                      <a:pPr algn="l" fontAlgn="b"/>
                      <a:r>
                        <a:rPr lang="en-CA" sz="800" b="1" i="0" u="none" strike="noStrike">
                          <a:solidFill>
                            <a:srgbClr val="000000"/>
                          </a:solidFill>
                          <a:effectLst/>
                          <a:latin typeface="Calibri" panose="020F0502020204030204" pitchFamily="34" charset="0"/>
                        </a:rPr>
                        <a:t>Fairview Mennonite Home</a:t>
                      </a:r>
                    </a:p>
                  </a:txBody>
                  <a:tcPr marL="4544" marR="4544" marT="4544"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800" b="1" i="0" u="none" strike="noStrike">
                          <a:solidFill>
                            <a:srgbClr val="000000"/>
                          </a:solidFill>
                          <a:effectLst/>
                          <a:latin typeface="Calibri" panose="020F0502020204030204" pitchFamily="34" charset="0"/>
                        </a:rPr>
                        <a:t>December</a:t>
                      </a:r>
                    </a:p>
                  </a:txBody>
                  <a:tcPr marL="4544" marR="4544" marT="4544"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tc>
                  <a:txBody>
                    <a:bodyPr/>
                    <a:lstStyle/>
                    <a:p>
                      <a:pPr algn="l" fontAlgn="b"/>
                      <a:r>
                        <a:rPr lang="en-CA" sz="800" b="1" i="0" u="none" strike="noStrike">
                          <a:solidFill>
                            <a:srgbClr val="000000"/>
                          </a:solidFill>
                          <a:effectLst/>
                          <a:latin typeface="Calibri" panose="020F0502020204030204" pitchFamily="34" charset="0"/>
                        </a:rPr>
                        <a:t>2021</a:t>
                      </a:r>
                    </a:p>
                  </a:txBody>
                  <a:tcPr marL="4544" marR="4544" marT="4544"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863494278"/>
                  </a:ext>
                </a:extLst>
              </a:tr>
              <a:tr h="257848">
                <a:tc>
                  <a:txBody>
                    <a:bodyPr/>
                    <a:lstStyle/>
                    <a:p>
                      <a:pPr algn="l" fontAlgn="ctr"/>
                      <a:r>
                        <a:rPr lang="en-CA" sz="800" b="1" i="0" u="none" strike="noStrike">
                          <a:solidFill>
                            <a:srgbClr val="FFFFFF"/>
                          </a:solidFill>
                          <a:effectLst/>
                          <a:latin typeface="Calibri" panose="020F0502020204030204" pitchFamily="34" charset="0"/>
                        </a:rPr>
                        <a:t>Long Term Care Indicators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700" b="1" i="0" u="none" strike="noStrike">
                          <a:solidFill>
                            <a:srgbClr val="FFFFFF"/>
                          </a:solidFill>
                          <a:effectLst/>
                          <a:latin typeface="Calibri" panose="020F0502020204030204" pitchFamily="34" charset="0"/>
                        </a:rPr>
                        <a:t>Dec.</a:t>
                      </a:r>
                      <a:br>
                        <a:rPr lang="en-CA" sz="700" b="1" i="0" u="none" strike="noStrike">
                          <a:solidFill>
                            <a:srgbClr val="FFFFFF"/>
                          </a:solidFill>
                          <a:effectLst/>
                          <a:latin typeface="Calibri" panose="020F0502020204030204" pitchFamily="34" charset="0"/>
                        </a:rPr>
                      </a:br>
                      <a:r>
                        <a:rPr lang="en-CA" sz="700" b="1" i="0" u="none" strike="noStrike">
                          <a:solidFill>
                            <a:srgbClr val="FFFFFF"/>
                          </a:solidFill>
                          <a:effectLst/>
                          <a:latin typeface="Calibri" panose="020F0502020204030204" pitchFamily="34" charset="0"/>
                        </a:rPr>
                        <a:t>Number</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ctr"/>
                      <a:r>
                        <a:rPr lang="en-CA" sz="700" b="1" i="0" u="none" strike="noStrike">
                          <a:solidFill>
                            <a:srgbClr val="FFFFFF"/>
                          </a:solidFill>
                          <a:effectLst/>
                          <a:latin typeface="Calibri" panose="020F0502020204030204" pitchFamily="34" charset="0"/>
                        </a:rPr>
                        <a:t>December 2021 Narrative</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064815236"/>
                  </a:ext>
                </a:extLst>
              </a:tr>
              <a:tr h="121369">
                <a:tc>
                  <a:txBody>
                    <a:bodyPr/>
                    <a:lstStyle/>
                    <a:p>
                      <a:pPr algn="l" fontAlgn="ctr"/>
                      <a:r>
                        <a:rPr lang="en-CA" sz="700" b="1" i="0" u="none" strike="noStrike">
                          <a:solidFill>
                            <a:srgbClr val="FFFFFF"/>
                          </a:solidFill>
                          <a:effectLst/>
                          <a:latin typeface="Calibri" panose="020F0502020204030204" pitchFamily="34" charset="0"/>
                        </a:rPr>
                        <a:t>% Monthly Occupancy</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700" b="0" i="0" u="none" strike="noStrike">
                          <a:solidFill>
                            <a:srgbClr val="000000"/>
                          </a:solidFill>
                          <a:effectLst/>
                          <a:latin typeface="Calibri" panose="020F0502020204030204" pitchFamily="34" charset="0"/>
                        </a:rPr>
                        <a:t>96.27</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700" b="0" i="0" u="none" strike="noStrike">
                          <a:solidFill>
                            <a:srgbClr val="000000"/>
                          </a:solidFill>
                          <a:effectLst/>
                          <a:latin typeface="Calibri" panose="020F0502020204030204" pitchFamily="34" charset="0"/>
                        </a:rPr>
                        <a:t>YTD - 97.38 (two beds remain on hold for isolation)</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121921731"/>
                  </a:ext>
                </a:extLst>
              </a:tr>
              <a:tr h="121369">
                <a:tc>
                  <a:txBody>
                    <a:bodyPr/>
                    <a:lstStyle/>
                    <a:p>
                      <a:pPr algn="l" fontAlgn="ctr"/>
                      <a:r>
                        <a:rPr lang="en-CA" sz="700" b="0" i="0" u="none" strike="noStrike">
                          <a:solidFill>
                            <a:srgbClr val="000000"/>
                          </a:solidFill>
                          <a:effectLst/>
                          <a:latin typeface="Calibri" panose="020F0502020204030204" pitchFamily="34" charset="0"/>
                        </a:rPr>
                        <a:t>Admissions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2</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16 and 21 December</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228795634"/>
                  </a:ext>
                </a:extLst>
              </a:tr>
              <a:tr h="121369">
                <a:tc>
                  <a:txBody>
                    <a:bodyPr/>
                    <a:lstStyle/>
                    <a:p>
                      <a:pPr algn="l" fontAlgn="ctr"/>
                      <a:r>
                        <a:rPr lang="en-CA" sz="700" b="0" i="0" u="none" strike="noStrike">
                          <a:solidFill>
                            <a:srgbClr val="000000"/>
                          </a:solidFill>
                          <a:effectLst/>
                          <a:latin typeface="Calibri" panose="020F0502020204030204" pitchFamily="34" charset="0"/>
                        </a:rPr>
                        <a:t>Discharges / Deaths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3</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700" b="0" i="0" u="none" strike="noStrike">
                          <a:solidFill>
                            <a:srgbClr val="000000"/>
                          </a:solidFill>
                          <a:effectLst/>
                          <a:latin typeface="Calibri" panose="020F0502020204030204" pitchFamily="34" charset="0"/>
                        </a:rPr>
                        <a:t>03, 08 and 23 December (All deceased)</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88710140"/>
                  </a:ext>
                </a:extLst>
              </a:tr>
              <a:tr h="121369">
                <a:tc>
                  <a:txBody>
                    <a:bodyPr/>
                    <a:lstStyle/>
                    <a:p>
                      <a:pPr algn="l" fontAlgn="ctr"/>
                      <a:r>
                        <a:rPr lang="en-CA" sz="700" b="0" i="0" u="none" strike="noStrike">
                          <a:solidFill>
                            <a:srgbClr val="000000"/>
                          </a:solidFill>
                          <a:effectLst/>
                          <a:latin typeface="Calibri" panose="020F0502020204030204" pitchFamily="34" charset="0"/>
                        </a:rPr>
                        <a:t>Complaints (</a:t>
                      </a:r>
                      <a:r>
                        <a:rPr lang="en-CA" sz="700" b="0" i="1" u="none" strike="noStrike">
                          <a:solidFill>
                            <a:srgbClr val="000000"/>
                          </a:solidFill>
                          <a:effectLst/>
                          <a:latin typeface="Calibri" panose="020F0502020204030204" pitchFamily="34" charset="0"/>
                        </a:rPr>
                        <a:t>Resident</a:t>
                      </a:r>
                      <a:r>
                        <a:rPr lang="en-CA" sz="700" b="0" i="0" u="none" strike="noStrike">
                          <a:solidFill>
                            <a:srgbClr val="000000"/>
                          </a:solidFill>
                          <a:effectLst/>
                          <a:latin typeface="Calibri" panose="020F0502020204030204" pitchFamily="34" charset="0"/>
                        </a:rPr>
                        <a:t>)</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Calibri" panose="020F0502020204030204" pitchFamily="34" charset="0"/>
                        </a:rPr>
                        <a:t>Resident Council meeting held on 15 December</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88633953"/>
                  </a:ext>
                </a:extLst>
              </a:tr>
              <a:tr h="128924">
                <a:tc>
                  <a:txBody>
                    <a:bodyPr/>
                    <a:lstStyle/>
                    <a:p>
                      <a:pPr algn="l" fontAlgn="ctr"/>
                      <a:r>
                        <a:rPr lang="en-CA" sz="700" b="0" i="0" u="none" strike="noStrike">
                          <a:solidFill>
                            <a:srgbClr val="000000"/>
                          </a:solidFill>
                          <a:effectLst/>
                          <a:latin typeface="Calibri" panose="020F0502020204030204" pitchFamily="34" charset="0"/>
                        </a:rPr>
                        <a:t>Code Training (</a:t>
                      </a:r>
                      <a:r>
                        <a:rPr lang="en-CA" sz="700" b="0" i="1" u="none" strike="noStrike">
                          <a:solidFill>
                            <a:srgbClr val="000000"/>
                          </a:solidFill>
                          <a:effectLst/>
                          <a:latin typeface="Calibri" panose="020F0502020204030204" pitchFamily="34" charset="0"/>
                        </a:rPr>
                        <a:t>name codes</a:t>
                      </a:r>
                      <a:r>
                        <a:rPr lang="en-CA" sz="700" b="0" i="0" u="none" strike="noStrike">
                          <a:solidFill>
                            <a:srgbClr val="000000"/>
                          </a:solidFill>
                          <a:effectLst/>
                          <a:latin typeface="Calibri" panose="020F0502020204030204" pitchFamily="34" charset="0"/>
                        </a:rPr>
                        <a:t>)</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 </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072902191"/>
                  </a:ext>
                </a:extLst>
              </a:tr>
              <a:tr h="121369">
                <a:tc>
                  <a:txBody>
                    <a:bodyPr/>
                    <a:lstStyle/>
                    <a:p>
                      <a:pPr algn="l" fontAlgn="ctr"/>
                      <a:r>
                        <a:rPr lang="en-CA" sz="700" b="0" i="0" u="none" strike="noStrike">
                          <a:solidFill>
                            <a:srgbClr val="000000"/>
                          </a:solidFill>
                          <a:effectLst/>
                          <a:latin typeface="Calibri" panose="020F0502020204030204" pitchFamily="34" charset="0"/>
                        </a:rPr>
                        <a:t>Fire Drills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3</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Calibri" panose="020F0502020204030204" pitchFamily="34" charset="0"/>
                        </a:rPr>
                        <a:t>Days: 30 December; Evenings: 03 December; Nights: 03 December</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229000575"/>
                  </a:ext>
                </a:extLst>
              </a:tr>
              <a:tr h="357020">
                <a:tc>
                  <a:txBody>
                    <a:bodyPr/>
                    <a:lstStyle/>
                    <a:p>
                      <a:pPr algn="l" fontAlgn="ctr"/>
                      <a:r>
                        <a:rPr lang="en-CA" sz="700" b="0" i="0" u="none" strike="noStrike">
                          <a:solidFill>
                            <a:srgbClr val="000000"/>
                          </a:solidFill>
                          <a:effectLst/>
                          <a:latin typeface="Calibri" panose="020F0502020204030204" pitchFamily="34" charset="0"/>
                        </a:rPr>
                        <a:t>Critical Incidents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1</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700" b="0" i="0" u="none" strike="noStrike">
                          <a:solidFill>
                            <a:srgbClr val="000000"/>
                          </a:solidFill>
                          <a:effectLst/>
                          <a:latin typeface="Calibri" panose="020F0502020204030204" pitchFamily="34" charset="0"/>
                        </a:rPr>
                        <a:t>Classification: Disease outbreak - Suspect outbreak - COVID-19 on Hespeler and Preston home areas declared by Region of Waterloo Public Health on 26 December 2021; declared over on 09 January 2022. Isolation and rapid testing of all residents on second floor. </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3 residents were determined to be high-risk contacts of employee case.</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856041061"/>
                  </a:ext>
                </a:extLst>
              </a:tr>
              <a:tr h="121369">
                <a:tc>
                  <a:txBody>
                    <a:bodyPr/>
                    <a:lstStyle/>
                    <a:p>
                      <a:pPr algn="l" fontAlgn="ctr"/>
                      <a:r>
                        <a:rPr lang="en-CA" sz="700" b="0" i="0" u="none" strike="noStrike">
                          <a:solidFill>
                            <a:srgbClr val="000000"/>
                          </a:solidFill>
                          <a:effectLst/>
                          <a:latin typeface="Calibri" panose="020F0502020204030204" pitchFamily="34" charset="0"/>
                        </a:rPr>
                        <a:t>Legislative Inspections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None</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88977723"/>
                  </a:ext>
                </a:extLst>
              </a:tr>
              <a:tr h="121369">
                <a:tc>
                  <a:txBody>
                    <a:bodyPr/>
                    <a:lstStyle/>
                    <a:p>
                      <a:pPr algn="l" fontAlgn="ctr"/>
                      <a:r>
                        <a:rPr lang="en-CA" sz="700" b="0" i="0" u="none" strike="noStrike">
                          <a:solidFill>
                            <a:srgbClr val="000000"/>
                          </a:solidFill>
                          <a:effectLst/>
                          <a:latin typeface="Calibri" panose="020F0502020204030204" pitchFamily="34" charset="0"/>
                        </a:rPr>
                        <a:t>Non-Compliance </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None</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897075948"/>
                  </a:ext>
                </a:extLst>
              </a:tr>
              <a:tr h="121369">
                <a:tc>
                  <a:txBody>
                    <a:bodyPr/>
                    <a:lstStyle/>
                    <a:p>
                      <a:pPr algn="l" fontAlgn="ctr"/>
                      <a:r>
                        <a:rPr lang="en-CA" sz="700" b="0" i="0" u="none" strike="noStrike">
                          <a:solidFill>
                            <a:srgbClr val="000000"/>
                          </a:solidFill>
                          <a:effectLst/>
                          <a:latin typeface="Calibri" panose="020F0502020204030204" pitchFamily="34" charset="0"/>
                        </a:rPr>
                        <a:t>Expenditures over $25,000</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1</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Calibri" panose="020F0502020204030204" pitchFamily="34" charset="0"/>
                        </a:rPr>
                        <a:t>Four new shower chairs; one for each home area ($51,710)</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316728477"/>
                  </a:ext>
                </a:extLst>
              </a:tr>
              <a:tr h="121369">
                <a:tc>
                  <a:txBody>
                    <a:bodyPr/>
                    <a:lstStyle/>
                    <a:p>
                      <a:pPr algn="l" fontAlgn="ctr"/>
                      <a:r>
                        <a:rPr lang="en-CA" sz="700" b="0" i="0" u="none" strike="noStrike">
                          <a:solidFill>
                            <a:srgbClr val="000000"/>
                          </a:solidFill>
                          <a:effectLst/>
                          <a:latin typeface="Calibri" panose="020F0502020204030204" pitchFamily="34" charset="0"/>
                        </a:rPr>
                        <a:t>Employee Complaints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2</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Scheduling and staffing</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941281664"/>
                  </a:ext>
                </a:extLst>
              </a:tr>
              <a:tr h="121369">
                <a:tc>
                  <a:txBody>
                    <a:bodyPr/>
                    <a:lstStyle/>
                    <a:p>
                      <a:pPr algn="l" fontAlgn="ctr"/>
                      <a:r>
                        <a:rPr lang="en-CA" sz="700" b="0" i="0" u="none" strike="noStrike">
                          <a:solidFill>
                            <a:srgbClr val="000000"/>
                          </a:solidFill>
                          <a:effectLst/>
                          <a:latin typeface="Calibri" panose="020F0502020204030204" pitchFamily="34" charset="0"/>
                        </a:rPr>
                        <a:t>New Hires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6</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3 part-time testing centre (St. Louis PSW students); 3 resident support aides (Conestoga students)</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529203776"/>
                  </a:ext>
                </a:extLst>
              </a:tr>
              <a:tr h="121369">
                <a:tc>
                  <a:txBody>
                    <a:bodyPr/>
                    <a:lstStyle/>
                    <a:p>
                      <a:pPr algn="l" fontAlgn="ctr"/>
                      <a:r>
                        <a:rPr lang="en-CA" sz="700" b="0" i="0" u="none" strike="noStrike">
                          <a:solidFill>
                            <a:srgbClr val="000000"/>
                          </a:solidFill>
                          <a:effectLst/>
                          <a:latin typeface="Calibri" panose="020F0502020204030204" pitchFamily="34" charset="0"/>
                        </a:rPr>
                        <a:t>Terminations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5</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700" b="0" i="0" u="none" strike="noStrike">
                          <a:solidFill>
                            <a:srgbClr val="000000"/>
                          </a:solidFill>
                          <a:effectLst/>
                          <a:latin typeface="Calibri" panose="020F0502020204030204" pitchFamily="34" charset="0"/>
                        </a:rPr>
                        <a:t>1 part-time RN; 1 part-time RPN; 3 part-time (graduates from PSW program - did not pass probation)</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748608405"/>
                  </a:ext>
                </a:extLst>
              </a:tr>
              <a:tr h="121369">
                <a:tc>
                  <a:txBody>
                    <a:bodyPr/>
                    <a:lstStyle/>
                    <a:p>
                      <a:pPr algn="l" fontAlgn="ctr"/>
                      <a:r>
                        <a:rPr lang="en-CA" sz="700" b="1" i="0" u="none" strike="noStrike">
                          <a:solidFill>
                            <a:srgbClr val="000000"/>
                          </a:solidFill>
                          <a:effectLst/>
                          <a:latin typeface="Calibri" panose="020F0502020204030204" pitchFamily="34" charset="0"/>
                        </a:rPr>
                        <a:t>Successes/Challenges/Events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 </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 </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516409899"/>
                  </a:ext>
                </a:extLst>
              </a:tr>
              <a:tr h="1071061">
                <a:tc>
                  <a:txBody>
                    <a:bodyPr/>
                    <a:lstStyle/>
                    <a:p>
                      <a:pPr algn="r" fontAlgn="ctr"/>
                      <a:r>
                        <a:rPr lang="en-CA" sz="700" b="1" i="0" u="none" strike="noStrike">
                          <a:solidFill>
                            <a:srgbClr val="000000"/>
                          </a:solidFill>
                          <a:effectLst/>
                          <a:latin typeface="Calibri" panose="020F0502020204030204" pitchFamily="34" charset="0"/>
                        </a:rPr>
                        <a:t>Success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 </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US" sz="700" b="0" i="0" u="none" strike="noStrike">
                          <a:solidFill>
                            <a:srgbClr val="000000"/>
                          </a:solidFill>
                          <a:effectLst/>
                          <a:latin typeface="Calibri" panose="020F0502020204030204" pitchFamily="34" charset="0"/>
                        </a:rPr>
                        <a:t>Temporary offer of overtime at 1.5 times hourly rate for registered and unregulated staff in LTC picking up shifts beyond those normally scheduled (with good effect)</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Fairview Seniors Community leadership team donated $485 and men's toiletries to our neighbours, the House of Friendship, to support residential programming for alcohol and substance abuse.</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Completed contract with Activity Pro this will assist with care planning and recording participation and engagement for LTC residents </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The Kindness Trees were a huge success again this year with many donations coming in giving us the ability to provide gifts to all LTC and Retirement residents as well as over 180 Seniors living in the apartments and community </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Some volunteers were oriented back into the community. </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Provided a Christmas meal for staff and a prize draw with donated gifts. </a:t>
                      </a:r>
                    </a:p>
                  </a:txBody>
                  <a:tcPr marL="4544" marR="4544" marT="4544"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989605722"/>
                  </a:ext>
                </a:extLst>
              </a:tr>
              <a:tr h="952055">
                <a:tc>
                  <a:txBody>
                    <a:bodyPr/>
                    <a:lstStyle/>
                    <a:p>
                      <a:pPr algn="r" fontAlgn="ctr"/>
                      <a:r>
                        <a:rPr lang="en-CA" sz="700" b="1" i="0" u="none" strike="noStrike">
                          <a:solidFill>
                            <a:srgbClr val="000000"/>
                          </a:solidFill>
                          <a:effectLst/>
                          <a:latin typeface="Calibri" panose="020F0502020204030204" pitchFamily="34" charset="0"/>
                        </a:rPr>
                        <a:t>Challenge</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 </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Calibri" panose="020F0502020204030204" pitchFamily="34" charset="0"/>
                        </a:rPr>
                        <a:t>COVID-19 Suspect Oubreak declared on 26 December on Preston and Hespeler home areas (all resident on second floor isolated; most to home areas, some to their rooms given exposures to actual [employee case] or potential [social outing over the holidays] high-risk contacts). Suspect Outbreak delared over by Region of Waterloo Public Health on 09 January 2022.</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End of Dec - Closure again of the Seniors Active Living Centre due to provincial regulations (fitness and social programs) – this has been challenging to staff and members. Currently looking into a social prescribing program through the OACAO to support new membership once we re-open </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Volunteers have been challenging – some are excited to come back, others are unsure of the often-changing landscape. Community Engagement Coordinator will be working towards additional engagement </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527673856"/>
                  </a:ext>
                </a:extLst>
              </a:tr>
              <a:tr h="595034">
                <a:tc>
                  <a:txBody>
                    <a:bodyPr/>
                    <a:lstStyle/>
                    <a:p>
                      <a:pPr algn="r" fontAlgn="ctr"/>
                      <a:r>
                        <a:rPr lang="en-CA" sz="700" b="1" i="0" u="none" strike="noStrike">
                          <a:solidFill>
                            <a:srgbClr val="000000"/>
                          </a:solidFill>
                          <a:effectLst/>
                          <a:latin typeface="Calibri" panose="020F0502020204030204" pitchFamily="34" charset="0"/>
                        </a:rPr>
                        <a:t>Events</a:t>
                      </a:r>
                    </a:p>
                  </a:txBody>
                  <a:tcPr marL="4544" marR="4544" marT="4544"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 </a:t>
                      </a:r>
                    </a:p>
                  </a:txBody>
                  <a:tcPr marL="4544" marR="4544" marT="4544"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700" b="0" i="0" u="none" strike="noStrike" dirty="0">
                          <a:solidFill>
                            <a:srgbClr val="000000"/>
                          </a:solidFill>
                          <a:effectLst/>
                          <a:latin typeface="Calibri" panose="020F0502020204030204" pitchFamily="34" charset="0"/>
                        </a:rPr>
                        <a:t>30 December - Vaccination clinic offered for team members, adults residing in the same home as team members, essential caregivers and general visitors. Special </a:t>
                      </a:r>
                      <a:r>
                        <a:rPr lang="en-US" sz="700" b="0" i="0" u="none" strike="noStrike" dirty="0" err="1">
                          <a:solidFill>
                            <a:srgbClr val="000000"/>
                          </a:solidFill>
                          <a:effectLst/>
                          <a:latin typeface="Calibri" panose="020F0502020204030204" pitchFamily="34" charset="0"/>
                        </a:rPr>
                        <a:t>invtation</a:t>
                      </a:r>
                      <a:r>
                        <a:rPr lang="en-US" sz="700" b="0" i="0" u="none" strike="noStrike" dirty="0">
                          <a:solidFill>
                            <a:srgbClr val="000000"/>
                          </a:solidFill>
                          <a:effectLst/>
                          <a:latin typeface="Calibri" panose="020F0502020204030204" pitchFamily="34" charset="0"/>
                        </a:rPr>
                        <a:t> was offered to, and appreciated by, staff at </a:t>
                      </a:r>
                      <a:r>
                        <a:rPr lang="en-US" sz="700" b="0" i="0" u="none" strike="noStrike" dirty="0" err="1">
                          <a:solidFill>
                            <a:srgbClr val="000000"/>
                          </a:solidFill>
                          <a:effectLst/>
                          <a:latin typeface="Calibri" panose="020F0502020204030204" pitchFamily="34" charset="0"/>
                        </a:rPr>
                        <a:t>Lisaard</a:t>
                      </a:r>
                      <a:r>
                        <a:rPr lang="en-US" sz="700" b="0" i="0" u="none" strike="noStrike" dirty="0">
                          <a:solidFill>
                            <a:srgbClr val="000000"/>
                          </a:solidFill>
                          <a:effectLst/>
                          <a:latin typeface="Calibri" panose="020F0502020204030204" pitchFamily="34" charset="0"/>
                        </a:rPr>
                        <a:t> and Innisfree Hospice. </a:t>
                      </a:r>
                      <a:r>
                        <a:rPr lang="en-US" sz="700" b="0" i="0" u="none" strike="noStrike" dirty="0" err="1">
                          <a:solidFill>
                            <a:srgbClr val="000000"/>
                          </a:solidFill>
                          <a:effectLst/>
                          <a:latin typeface="Calibri" panose="020F0502020204030204" pitchFamily="34" charset="0"/>
                        </a:rPr>
                        <a:t>Aproximately</a:t>
                      </a:r>
                      <a:r>
                        <a:rPr lang="en-US" sz="700" b="0" i="0" u="none" strike="noStrike" dirty="0">
                          <a:solidFill>
                            <a:srgbClr val="000000"/>
                          </a:solidFill>
                          <a:effectLst/>
                          <a:latin typeface="Calibri" panose="020F0502020204030204" pitchFamily="34" charset="0"/>
                        </a:rPr>
                        <a:t> 175 doses administered.</a:t>
                      </a:r>
                      <a:br>
                        <a:rPr lang="en-US" sz="700" b="0" i="0" u="none" strike="noStrike" dirty="0">
                          <a:solidFill>
                            <a:srgbClr val="000000"/>
                          </a:solidFill>
                          <a:effectLst/>
                          <a:latin typeface="Calibri" panose="020F0502020204030204" pitchFamily="34" charset="0"/>
                        </a:rPr>
                      </a:br>
                      <a:r>
                        <a:rPr lang="en-US" sz="700" b="0" i="0" u="none" strike="noStrike" dirty="0">
                          <a:solidFill>
                            <a:srgbClr val="000000"/>
                          </a:solidFill>
                          <a:effectLst/>
                          <a:latin typeface="Calibri" panose="020F0502020204030204" pitchFamily="34" charset="0"/>
                        </a:rPr>
                        <a:t>Christmas Nativity was enjoyed by all as staff acted it out on each home area as well as Christmas Chapel services for all areas.</a:t>
                      </a:r>
                      <a:br>
                        <a:rPr lang="en-US" sz="700" b="0" i="0" u="none" strike="noStrike" dirty="0">
                          <a:solidFill>
                            <a:srgbClr val="000000"/>
                          </a:solidFill>
                          <a:effectLst/>
                          <a:latin typeface="Calibri" panose="020F0502020204030204" pitchFamily="34" charset="0"/>
                        </a:rPr>
                      </a:br>
                      <a:r>
                        <a:rPr lang="en-US" sz="700" b="0" i="0" u="none" strike="noStrike" dirty="0">
                          <a:solidFill>
                            <a:srgbClr val="000000"/>
                          </a:solidFill>
                          <a:effectLst/>
                          <a:latin typeface="Calibri" panose="020F0502020204030204" pitchFamily="34" charset="0"/>
                        </a:rPr>
                        <a:t>Across the campus we were able to offer Christmas Events such as small group teas with entertainment. </a:t>
                      </a:r>
                    </a:p>
                  </a:txBody>
                  <a:tcPr marL="4544" marR="4544" marT="4544"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4166984244"/>
                  </a:ext>
                </a:extLst>
              </a:tr>
            </a:tbl>
          </a:graphicData>
        </a:graphic>
      </p:graphicFrame>
    </p:spTree>
    <p:extLst>
      <p:ext uri="{BB962C8B-B14F-4D97-AF65-F5344CB8AC3E}">
        <p14:creationId xmlns:p14="http://schemas.microsoft.com/office/powerpoint/2010/main" val="150740405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661648" y="6386512"/>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3</a:t>
            </a:fld>
            <a:endParaRPr lang="en-US" dirty="0">
              <a:solidFill>
                <a:schemeClr val="accent5"/>
              </a:solidFill>
            </a:endParaRPr>
          </a:p>
        </p:txBody>
      </p:sp>
      <p:sp>
        <p:nvSpPr>
          <p:cNvPr id="5" name="Rectangle 4">
            <a:extLst>
              <a:ext uri="{FF2B5EF4-FFF2-40B4-BE49-F238E27FC236}">
                <a16:creationId xmlns:a16="http://schemas.microsoft.com/office/drawing/2014/main" id="{E809E099-5DD1-4879-B7F9-D708F7090772}"/>
              </a:ext>
            </a:extLst>
          </p:cNvPr>
          <p:cNvSpPr/>
          <p:nvPr/>
        </p:nvSpPr>
        <p:spPr>
          <a:xfrm>
            <a:off x="1242000" y="959604"/>
            <a:ext cx="6660000" cy="523220"/>
          </a:xfrm>
          <a:prstGeom prst="rect">
            <a:avLst/>
          </a:prstGeom>
          <a:ln>
            <a:solidFill>
              <a:srgbClr val="82BDDF"/>
            </a:solidFill>
          </a:ln>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3">
                    <a:lumMod val="75000"/>
                  </a:schemeClr>
                </a:solidFill>
                <a:effectLst/>
              </a:rPr>
              <a:t>Fairview Apartments Indicators</a:t>
            </a:r>
          </a:p>
        </p:txBody>
      </p:sp>
      <p:graphicFrame>
        <p:nvGraphicFramePr>
          <p:cNvPr id="6" name="Table 5">
            <a:extLst>
              <a:ext uri="{FF2B5EF4-FFF2-40B4-BE49-F238E27FC236}">
                <a16:creationId xmlns:a16="http://schemas.microsoft.com/office/drawing/2014/main" id="{89C5083A-8583-4C40-A312-1C1AB27B7B32}"/>
              </a:ext>
            </a:extLst>
          </p:cNvPr>
          <p:cNvGraphicFramePr>
            <a:graphicFrameLocks noGrp="1"/>
          </p:cNvGraphicFramePr>
          <p:nvPr>
            <p:extLst>
              <p:ext uri="{D42A27DB-BD31-4B8C-83A1-F6EECF244321}">
                <p14:modId xmlns:p14="http://schemas.microsoft.com/office/powerpoint/2010/main" val="654269674"/>
              </p:ext>
            </p:extLst>
          </p:nvPr>
        </p:nvGraphicFramePr>
        <p:xfrm>
          <a:off x="457199" y="1765883"/>
          <a:ext cx="8229601" cy="3585675"/>
        </p:xfrm>
        <a:graphic>
          <a:graphicData uri="http://schemas.openxmlformats.org/drawingml/2006/table">
            <a:tbl>
              <a:tblPr/>
              <a:tblGrid>
                <a:gridCol w="1920998">
                  <a:extLst>
                    <a:ext uri="{9D8B030D-6E8A-4147-A177-3AD203B41FA5}">
                      <a16:colId xmlns:a16="http://schemas.microsoft.com/office/drawing/2014/main" val="1202555466"/>
                    </a:ext>
                  </a:extLst>
                </a:gridCol>
                <a:gridCol w="454674">
                  <a:extLst>
                    <a:ext uri="{9D8B030D-6E8A-4147-A177-3AD203B41FA5}">
                      <a16:colId xmlns:a16="http://schemas.microsoft.com/office/drawing/2014/main" val="1796294324"/>
                    </a:ext>
                  </a:extLst>
                </a:gridCol>
                <a:gridCol w="431940">
                  <a:extLst>
                    <a:ext uri="{9D8B030D-6E8A-4147-A177-3AD203B41FA5}">
                      <a16:colId xmlns:a16="http://schemas.microsoft.com/office/drawing/2014/main" val="662350410"/>
                    </a:ext>
                  </a:extLst>
                </a:gridCol>
                <a:gridCol w="454674">
                  <a:extLst>
                    <a:ext uri="{9D8B030D-6E8A-4147-A177-3AD203B41FA5}">
                      <a16:colId xmlns:a16="http://schemas.microsoft.com/office/drawing/2014/main" val="716148202"/>
                    </a:ext>
                  </a:extLst>
                </a:gridCol>
                <a:gridCol w="466041">
                  <a:extLst>
                    <a:ext uri="{9D8B030D-6E8A-4147-A177-3AD203B41FA5}">
                      <a16:colId xmlns:a16="http://schemas.microsoft.com/office/drawing/2014/main" val="1122375923"/>
                    </a:ext>
                  </a:extLst>
                </a:gridCol>
                <a:gridCol w="454674">
                  <a:extLst>
                    <a:ext uri="{9D8B030D-6E8A-4147-A177-3AD203B41FA5}">
                      <a16:colId xmlns:a16="http://schemas.microsoft.com/office/drawing/2014/main" val="3718310966"/>
                    </a:ext>
                  </a:extLst>
                </a:gridCol>
                <a:gridCol w="454674">
                  <a:extLst>
                    <a:ext uri="{9D8B030D-6E8A-4147-A177-3AD203B41FA5}">
                      <a16:colId xmlns:a16="http://schemas.microsoft.com/office/drawing/2014/main" val="4169129230"/>
                    </a:ext>
                  </a:extLst>
                </a:gridCol>
                <a:gridCol w="397840">
                  <a:extLst>
                    <a:ext uri="{9D8B030D-6E8A-4147-A177-3AD203B41FA5}">
                      <a16:colId xmlns:a16="http://schemas.microsoft.com/office/drawing/2014/main" val="2979525440"/>
                    </a:ext>
                  </a:extLst>
                </a:gridCol>
                <a:gridCol w="397840">
                  <a:extLst>
                    <a:ext uri="{9D8B030D-6E8A-4147-A177-3AD203B41FA5}">
                      <a16:colId xmlns:a16="http://schemas.microsoft.com/office/drawing/2014/main" val="1113370321"/>
                    </a:ext>
                  </a:extLst>
                </a:gridCol>
                <a:gridCol w="397840">
                  <a:extLst>
                    <a:ext uri="{9D8B030D-6E8A-4147-A177-3AD203B41FA5}">
                      <a16:colId xmlns:a16="http://schemas.microsoft.com/office/drawing/2014/main" val="2542110299"/>
                    </a:ext>
                  </a:extLst>
                </a:gridCol>
                <a:gridCol w="397840">
                  <a:extLst>
                    <a:ext uri="{9D8B030D-6E8A-4147-A177-3AD203B41FA5}">
                      <a16:colId xmlns:a16="http://schemas.microsoft.com/office/drawing/2014/main" val="3577397338"/>
                    </a:ext>
                  </a:extLst>
                </a:gridCol>
                <a:gridCol w="454674">
                  <a:extLst>
                    <a:ext uri="{9D8B030D-6E8A-4147-A177-3AD203B41FA5}">
                      <a16:colId xmlns:a16="http://schemas.microsoft.com/office/drawing/2014/main" val="3372707122"/>
                    </a:ext>
                  </a:extLst>
                </a:gridCol>
                <a:gridCol w="466041">
                  <a:extLst>
                    <a:ext uri="{9D8B030D-6E8A-4147-A177-3AD203B41FA5}">
                      <a16:colId xmlns:a16="http://schemas.microsoft.com/office/drawing/2014/main" val="4275682924"/>
                    </a:ext>
                  </a:extLst>
                </a:gridCol>
                <a:gridCol w="488775">
                  <a:extLst>
                    <a:ext uri="{9D8B030D-6E8A-4147-A177-3AD203B41FA5}">
                      <a16:colId xmlns:a16="http://schemas.microsoft.com/office/drawing/2014/main" val="2752336217"/>
                    </a:ext>
                  </a:extLst>
                </a:gridCol>
                <a:gridCol w="591076">
                  <a:extLst>
                    <a:ext uri="{9D8B030D-6E8A-4147-A177-3AD203B41FA5}">
                      <a16:colId xmlns:a16="http://schemas.microsoft.com/office/drawing/2014/main" val="2928071750"/>
                    </a:ext>
                  </a:extLst>
                </a:gridCol>
              </a:tblGrid>
              <a:tr h="571184">
                <a:tc>
                  <a:txBody>
                    <a:bodyPr/>
                    <a:lstStyle/>
                    <a:p>
                      <a:pPr algn="l" fontAlgn="ctr"/>
                      <a:r>
                        <a:rPr lang="en-CA" sz="1300" b="1" i="0" u="none" strike="noStrike">
                          <a:solidFill>
                            <a:srgbClr val="FFFFFF"/>
                          </a:solidFill>
                          <a:effectLst/>
                          <a:latin typeface="Calibri" panose="020F0502020204030204" pitchFamily="34" charset="0"/>
                        </a:rPr>
                        <a:t>Fairview - Apt. - Indicators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12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Month Sum</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1100" b="1" i="0" u="none" strike="noStrike">
                          <a:solidFill>
                            <a:srgbClr val="FFFFFF"/>
                          </a:solidFill>
                          <a:effectLst/>
                          <a:latin typeface="Calibri" panose="020F0502020204030204" pitchFamily="34" charset="0"/>
                        </a:rPr>
                        <a:t>12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Month Average</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extLst>
                  <a:ext uri="{0D108BD9-81ED-4DB2-BD59-A6C34878D82A}">
                    <a16:rowId xmlns:a16="http://schemas.microsoft.com/office/drawing/2014/main" val="1636506196"/>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Suites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23.0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1.9</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237367316"/>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Apt.</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46.0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3.8</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654523350"/>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Court</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5.0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0.4</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4187441777"/>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School</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25.0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2.1</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71678886"/>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Villas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0.0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0.0</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351203967"/>
                  </a:ext>
                </a:extLst>
              </a:tr>
              <a:tr h="177323">
                <a:tc>
                  <a:txBody>
                    <a:bodyPr/>
                    <a:lstStyle/>
                    <a:p>
                      <a:pPr algn="l" fontAlgn="b"/>
                      <a:r>
                        <a:rPr lang="en-CA" sz="1100" b="0" i="0" u="none" strike="noStrike">
                          <a:solidFill>
                            <a:srgbClr val="000000"/>
                          </a:solidFill>
                          <a:effectLst/>
                          <a:latin typeface="Calibri" panose="020F0502020204030204" pitchFamily="34" charset="0"/>
                        </a:rPr>
                        <a:t>Admissions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6</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9</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9</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1000" b="0" i="0" u="none" strike="noStrike">
                          <a:solidFill>
                            <a:srgbClr val="000000"/>
                          </a:solidFill>
                          <a:effectLst/>
                          <a:latin typeface="Calibri" panose="020F0502020204030204" pitchFamily="34" charset="0"/>
                        </a:rPr>
                        <a:t>7</a:t>
                      </a:r>
                    </a:p>
                  </a:txBody>
                  <a:tcPr marL="6820" marR="6820" marT="6820"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65.0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5.4</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4147662166"/>
                  </a:ext>
                </a:extLst>
              </a:tr>
              <a:tr h="177323">
                <a:tc>
                  <a:txBody>
                    <a:bodyPr/>
                    <a:lstStyle/>
                    <a:p>
                      <a:pPr algn="l" fontAlgn="b"/>
                      <a:r>
                        <a:rPr lang="en-CA" sz="1100" b="0" i="0" u="none" strike="noStrike">
                          <a:solidFill>
                            <a:srgbClr val="000000"/>
                          </a:solidFill>
                          <a:effectLst/>
                          <a:latin typeface="Calibri" panose="020F0502020204030204" pitchFamily="34" charset="0"/>
                        </a:rPr>
                        <a:t>Discharges / Deaths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8</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9</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1000" b="0" i="0" u="none" strike="noStrike">
                          <a:solidFill>
                            <a:srgbClr val="000000"/>
                          </a:solidFill>
                          <a:effectLst/>
                          <a:latin typeface="Calibri" panose="020F0502020204030204" pitchFamily="34" charset="0"/>
                        </a:rPr>
                        <a:t>5</a:t>
                      </a:r>
                    </a:p>
                  </a:txBody>
                  <a:tcPr marL="6820" marR="6820" marT="6820"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56.0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4.7</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138302545"/>
                  </a:ext>
                </a:extLst>
              </a:tr>
              <a:tr h="177323">
                <a:tc>
                  <a:txBody>
                    <a:bodyPr/>
                    <a:lstStyle/>
                    <a:p>
                      <a:pPr algn="l" fontAlgn="b"/>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6</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7</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34.0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2.8</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451849739"/>
                  </a:ext>
                </a:extLst>
              </a:tr>
              <a:tr h="177323">
                <a:tc>
                  <a:txBody>
                    <a:bodyPr/>
                    <a:lstStyle/>
                    <a:p>
                      <a:pPr algn="l" fontAlgn="b"/>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6.0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0.5</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808468610"/>
                  </a:ext>
                </a:extLst>
              </a:tr>
              <a:tr h="177323">
                <a:tc>
                  <a:txBody>
                    <a:bodyPr/>
                    <a:lstStyle/>
                    <a:p>
                      <a:pPr algn="l" fontAlgn="b"/>
                      <a:r>
                        <a:rPr lang="en-CA" sz="1100" b="0" i="0" u="none" strike="noStrike">
                          <a:solidFill>
                            <a:srgbClr val="000000"/>
                          </a:solidFill>
                          <a:effectLst/>
                          <a:latin typeface="Calibri" panose="020F0502020204030204" pitchFamily="34" charset="0"/>
                        </a:rPr>
                        <a:t>Fire Drills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22.0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1.8</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73513260"/>
                  </a:ext>
                </a:extLst>
              </a:tr>
              <a:tr h="177323">
                <a:tc>
                  <a:txBody>
                    <a:bodyPr/>
                    <a:lstStyle/>
                    <a:p>
                      <a:pPr algn="l" fontAlgn="b"/>
                      <a:r>
                        <a:rPr lang="en-CA" sz="1100" b="0" i="0" u="none" strike="noStrike">
                          <a:solidFill>
                            <a:srgbClr val="000000"/>
                          </a:solidFill>
                          <a:effectLst/>
                          <a:latin typeface="Calibri" panose="020F0502020204030204" pitchFamily="34" charset="0"/>
                        </a:rPr>
                        <a:t>Critical Incidents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2.0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0.2</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303770794"/>
                  </a:ext>
                </a:extLst>
              </a:tr>
              <a:tr h="177323">
                <a:tc>
                  <a:txBody>
                    <a:bodyPr/>
                    <a:lstStyle/>
                    <a:p>
                      <a:pPr algn="l" fontAlgn="b"/>
                      <a:r>
                        <a:rPr lang="en-CA" sz="1100" b="0" i="0" u="none" strike="noStrike">
                          <a:solidFill>
                            <a:srgbClr val="000000"/>
                          </a:solidFill>
                          <a:effectLst/>
                          <a:latin typeface="Calibri" panose="020F0502020204030204" pitchFamily="34" charset="0"/>
                        </a:rPr>
                        <a:t>Legislative Inspections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2.0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0.2</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138173861"/>
                  </a:ext>
                </a:extLst>
              </a:tr>
              <a:tr h="177323">
                <a:tc>
                  <a:txBody>
                    <a:bodyPr/>
                    <a:lstStyle/>
                    <a:p>
                      <a:pPr algn="l" fontAlgn="b"/>
                      <a:r>
                        <a:rPr lang="en-CA" sz="1100" b="0" i="0" u="none" strike="noStrike">
                          <a:solidFill>
                            <a:srgbClr val="000000"/>
                          </a:solidFill>
                          <a:effectLst/>
                          <a:latin typeface="Calibri" panose="020F0502020204030204" pitchFamily="34" charset="0"/>
                        </a:rPr>
                        <a:t>Non-Compliance </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0.0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0.0</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497664425"/>
                  </a:ext>
                </a:extLst>
              </a:tr>
              <a:tr h="177323">
                <a:tc>
                  <a:txBody>
                    <a:bodyPr/>
                    <a:lstStyle/>
                    <a:p>
                      <a:pPr algn="l" fontAlgn="b"/>
                      <a:r>
                        <a:rPr lang="en-CA" sz="1100" b="0" i="0" u="none" strike="noStrike">
                          <a:solidFill>
                            <a:srgbClr val="000000"/>
                          </a:solidFill>
                          <a:effectLst/>
                          <a:latin typeface="Calibri" panose="020F0502020204030204" pitchFamily="34" charset="0"/>
                        </a:rPr>
                        <a:t>Expenditures over $25,000</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12.0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1.0</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607005010"/>
                  </a:ext>
                </a:extLst>
              </a:tr>
              <a:tr h="177323">
                <a:tc>
                  <a:txBody>
                    <a:bodyPr/>
                    <a:lstStyle/>
                    <a:p>
                      <a:pPr algn="l" fontAlgn="b"/>
                      <a:r>
                        <a:rPr lang="en-CA" sz="1100" b="0" i="0" u="none" strike="noStrike">
                          <a:solidFill>
                            <a:srgbClr val="000000"/>
                          </a:solidFill>
                          <a:effectLst/>
                          <a:latin typeface="Calibri" panose="020F0502020204030204" pitchFamily="34" charset="0"/>
                        </a:rPr>
                        <a:t>Employee Complaints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3.0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0.3</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547285302"/>
                  </a:ext>
                </a:extLst>
              </a:tr>
              <a:tr h="177323">
                <a:tc>
                  <a:txBody>
                    <a:bodyPr/>
                    <a:lstStyle/>
                    <a:p>
                      <a:pPr algn="l" fontAlgn="b"/>
                      <a:r>
                        <a:rPr lang="en-CA" sz="1100" b="0" i="0" u="none" strike="noStrike">
                          <a:solidFill>
                            <a:srgbClr val="000000"/>
                          </a:solidFill>
                          <a:effectLst/>
                          <a:latin typeface="Calibri" panose="020F0502020204030204" pitchFamily="34" charset="0"/>
                        </a:rPr>
                        <a:t>New Hires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9</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39.0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3.3</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694454027"/>
                  </a:ext>
                </a:extLst>
              </a:tr>
              <a:tr h="177323">
                <a:tc>
                  <a:txBody>
                    <a:bodyPr/>
                    <a:lstStyle/>
                    <a:p>
                      <a:pPr algn="l" fontAlgn="b"/>
                      <a:r>
                        <a:rPr lang="en-CA" sz="1100" b="0" i="0" u="none" strike="noStrike">
                          <a:solidFill>
                            <a:srgbClr val="000000"/>
                          </a:solidFill>
                          <a:effectLst/>
                          <a:latin typeface="Calibri" panose="020F0502020204030204" pitchFamily="34" charset="0"/>
                        </a:rPr>
                        <a:t>Terminations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24.0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2.0</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65644610"/>
                  </a:ext>
                </a:extLst>
              </a:tr>
            </a:tbl>
          </a:graphicData>
        </a:graphic>
      </p:graphicFrame>
    </p:spTree>
    <p:extLst>
      <p:ext uri="{BB962C8B-B14F-4D97-AF65-F5344CB8AC3E}">
        <p14:creationId xmlns:p14="http://schemas.microsoft.com/office/powerpoint/2010/main" val="286943120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943B21-1E71-43D4-9A5B-404DD04E7576}"/>
              </a:ext>
            </a:extLst>
          </p:cNvPr>
          <p:cNvPicPr>
            <a:picLocks noChangeAspect="1"/>
          </p:cNvPicPr>
          <p:nvPr/>
        </p:nvPicPr>
        <p:blipFill>
          <a:blip r:embed="rId2"/>
          <a:stretch>
            <a:fillRect/>
          </a:stretch>
        </p:blipFill>
        <p:spPr>
          <a:xfrm>
            <a:off x="972000" y="938855"/>
            <a:ext cx="7200000" cy="522277"/>
          </a:xfrm>
          <a:prstGeom prst="rect">
            <a:avLst/>
          </a:prstGeom>
        </p:spPr>
      </p:pic>
      <p:graphicFrame>
        <p:nvGraphicFramePr>
          <p:cNvPr id="5" name="Table 4">
            <a:extLst>
              <a:ext uri="{FF2B5EF4-FFF2-40B4-BE49-F238E27FC236}">
                <a16:creationId xmlns:a16="http://schemas.microsoft.com/office/drawing/2014/main" id="{D2003E80-B49B-4BE4-82C3-6A6F0DF37B4E}"/>
              </a:ext>
            </a:extLst>
          </p:cNvPr>
          <p:cNvGraphicFramePr>
            <a:graphicFrameLocks noGrp="1"/>
          </p:cNvGraphicFramePr>
          <p:nvPr>
            <p:extLst>
              <p:ext uri="{D42A27DB-BD31-4B8C-83A1-F6EECF244321}">
                <p14:modId xmlns:p14="http://schemas.microsoft.com/office/powerpoint/2010/main" val="1091035958"/>
              </p:ext>
            </p:extLst>
          </p:nvPr>
        </p:nvGraphicFramePr>
        <p:xfrm>
          <a:off x="633913" y="1552789"/>
          <a:ext cx="7876174" cy="5211603"/>
        </p:xfrm>
        <a:graphic>
          <a:graphicData uri="http://schemas.openxmlformats.org/drawingml/2006/table">
            <a:tbl>
              <a:tblPr/>
              <a:tblGrid>
                <a:gridCol w="1541757">
                  <a:extLst>
                    <a:ext uri="{9D8B030D-6E8A-4147-A177-3AD203B41FA5}">
                      <a16:colId xmlns:a16="http://schemas.microsoft.com/office/drawing/2014/main" val="3297331228"/>
                    </a:ext>
                  </a:extLst>
                </a:gridCol>
                <a:gridCol w="590272">
                  <a:extLst>
                    <a:ext uri="{9D8B030D-6E8A-4147-A177-3AD203B41FA5}">
                      <a16:colId xmlns:a16="http://schemas.microsoft.com/office/drawing/2014/main" val="1094232702"/>
                    </a:ext>
                  </a:extLst>
                </a:gridCol>
                <a:gridCol w="5744145">
                  <a:extLst>
                    <a:ext uri="{9D8B030D-6E8A-4147-A177-3AD203B41FA5}">
                      <a16:colId xmlns:a16="http://schemas.microsoft.com/office/drawing/2014/main" val="3992489742"/>
                    </a:ext>
                  </a:extLst>
                </a:gridCol>
              </a:tblGrid>
              <a:tr h="295532">
                <a:tc>
                  <a:txBody>
                    <a:bodyPr/>
                    <a:lstStyle/>
                    <a:p>
                      <a:pPr algn="l" fontAlgn="ctr"/>
                      <a:r>
                        <a:rPr lang="en-CA" sz="900" b="1" i="0" u="none" strike="noStrike">
                          <a:solidFill>
                            <a:srgbClr val="FFFFFF"/>
                          </a:solidFill>
                          <a:effectLst/>
                          <a:latin typeface="Calibri" panose="020F0502020204030204" pitchFamily="34" charset="0"/>
                        </a:rPr>
                        <a:t>Fairview - Apt. - Indicators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5B9BD5"/>
                    </a:solidFill>
                  </a:tcPr>
                </a:tc>
                <a:tc>
                  <a:txBody>
                    <a:bodyPr/>
                    <a:lstStyle/>
                    <a:p>
                      <a:pPr algn="ctr" fontAlgn="b"/>
                      <a:r>
                        <a:rPr lang="en-CA" sz="800" b="1" i="0" u="none" strike="noStrike">
                          <a:solidFill>
                            <a:srgbClr val="FFFFFF"/>
                          </a:solidFill>
                          <a:effectLst/>
                          <a:latin typeface="Calibri" panose="020F0502020204030204" pitchFamily="34" charset="0"/>
                        </a:rPr>
                        <a:t>Dec.</a:t>
                      </a:r>
                      <a:br>
                        <a:rPr lang="en-CA" sz="800" b="1" i="0" u="none" strike="noStrike">
                          <a:solidFill>
                            <a:srgbClr val="FFFFFF"/>
                          </a:solidFill>
                          <a:effectLst/>
                          <a:latin typeface="Calibri" panose="020F0502020204030204" pitchFamily="34" charset="0"/>
                        </a:rPr>
                      </a:br>
                      <a:r>
                        <a:rPr lang="en-CA" sz="800" b="1" i="0" u="none" strike="noStrike">
                          <a:solidFill>
                            <a:srgbClr val="FFFFFF"/>
                          </a:solidFill>
                          <a:effectLst/>
                          <a:latin typeface="Calibri" panose="020F0502020204030204" pitchFamily="34" charset="0"/>
                        </a:rPr>
                        <a:t>Number</a:t>
                      </a:r>
                    </a:p>
                  </a:txBody>
                  <a:tcPr marL="4936" marR="4936" marT="4936" marB="0" anchor="b">
                    <a:lnL w="6350" cap="flat" cmpd="sng" algn="ctr">
                      <a:solidFill>
                        <a:srgbClr val="4472C4"/>
                      </a:solidFill>
                      <a:prstDash val="solid"/>
                      <a:round/>
                      <a:headEnd type="none" w="med" len="med"/>
                      <a:tailEnd type="none" w="med" len="med"/>
                    </a:lnL>
                    <a:lnR w="635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ctr"/>
                      <a:r>
                        <a:rPr lang="en-CA" sz="800" b="1" i="0" u="none" strike="noStrike">
                          <a:solidFill>
                            <a:srgbClr val="FFFFFF"/>
                          </a:solidFill>
                          <a:effectLst/>
                          <a:latin typeface="Calibri" panose="020F0502020204030204" pitchFamily="34" charset="0"/>
                        </a:rPr>
                        <a:t>December 2021 Narrative</a:t>
                      </a:r>
                    </a:p>
                  </a:txBody>
                  <a:tcPr marL="4936" marR="4936" marT="4936" marB="0" anchor="ctr">
                    <a:lnL w="6350" cap="flat" cmpd="sng" algn="ctr">
                      <a:solidFill>
                        <a:srgbClr val="4472C4"/>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318232204"/>
                  </a:ext>
                </a:extLst>
              </a:tr>
              <a:tr h="136400">
                <a:tc>
                  <a:txBody>
                    <a:bodyPr/>
                    <a:lstStyle/>
                    <a:p>
                      <a:pPr algn="l" fontAlgn="ctr"/>
                      <a:r>
                        <a:rPr lang="en-CA" sz="700" b="1" i="0" u="none" strike="noStrike">
                          <a:solidFill>
                            <a:srgbClr val="FFFFFF"/>
                          </a:solidFill>
                          <a:effectLst/>
                          <a:latin typeface="Calibri" panose="020F0502020204030204" pitchFamily="34" charset="0"/>
                        </a:rPr>
                        <a:t># Monthly Occupancy - Suites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2F75B5"/>
                    </a:solidFill>
                  </a:tcPr>
                </a:tc>
                <a:tc>
                  <a:txBody>
                    <a:bodyPr/>
                    <a:lstStyle/>
                    <a:p>
                      <a:pPr algn="ctr" fontAlgn="ctr"/>
                      <a:r>
                        <a:rPr lang="en-CA" sz="700" b="0" i="0" u="none" strike="noStrike">
                          <a:solidFill>
                            <a:srgbClr val="000000"/>
                          </a:solidFill>
                          <a:effectLst/>
                          <a:latin typeface="Calibri" panose="020F0502020204030204" pitchFamily="34" charset="0"/>
                        </a:rPr>
                        <a:t>1</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Fairview Suite 216</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504367628"/>
                  </a:ext>
                </a:extLst>
              </a:tr>
              <a:tr h="272799">
                <a:tc>
                  <a:txBody>
                    <a:bodyPr/>
                    <a:lstStyle/>
                    <a:p>
                      <a:pPr algn="l" fontAlgn="ctr"/>
                      <a:r>
                        <a:rPr lang="en-CA" sz="700" b="1" i="0" u="none" strike="noStrike">
                          <a:solidFill>
                            <a:srgbClr val="FFFFFF"/>
                          </a:solidFill>
                          <a:effectLst/>
                          <a:latin typeface="Calibri" panose="020F0502020204030204" pitchFamily="34" charset="0"/>
                        </a:rPr>
                        <a:t># Monthly Occupancy - Apt.</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2F75B5"/>
                    </a:solidFill>
                  </a:tcPr>
                </a:tc>
                <a:tc>
                  <a:txBody>
                    <a:bodyPr/>
                    <a:lstStyle/>
                    <a:p>
                      <a:pPr algn="ctr" fontAlgn="ctr"/>
                      <a:r>
                        <a:rPr lang="en-CA" sz="700" b="0" i="0" u="none" strike="noStrike">
                          <a:solidFill>
                            <a:srgbClr val="000000"/>
                          </a:solidFill>
                          <a:effectLst/>
                          <a:latin typeface="Calibri" panose="020F0502020204030204" pitchFamily="34" charset="0"/>
                        </a:rPr>
                        <a:t>4</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Calibri" panose="020F0502020204030204" pitchFamily="34" charset="0"/>
                        </a:rPr>
                        <a:t>Fairview Apartment 401; Fairview Apartment 706 (rented for 01 February); Fairview Apartment 716; Fairview Apartment 804 (rented for 15 February)</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4075356015"/>
                  </a:ext>
                </a:extLst>
              </a:tr>
              <a:tr h="136400">
                <a:tc>
                  <a:txBody>
                    <a:bodyPr/>
                    <a:lstStyle/>
                    <a:p>
                      <a:pPr algn="l" fontAlgn="ctr"/>
                      <a:r>
                        <a:rPr lang="en-CA" sz="700" b="1" i="0" u="none" strike="noStrike">
                          <a:solidFill>
                            <a:srgbClr val="FFFFFF"/>
                          </a:solidFill>
                          <a:effectLst/>
                          <a:latin typeface="Calibri" panose="020F0502020204030204" pitchFamily="34" charset="0"/>
                        </a:rPr>
                        <a:t># Monthly Occupancy - Court</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2F75B5"/>
                    </a:solidFill>
                  </a:tcPr>
                </a:tc>
                <a:tc>
                  <a:txBody>
                    <a:bodyPr/>
                    <a:lstStyle/>
                    <a:p>
                      <a:pPr algn="ctr" fontAlgn="ctr"/>
                      <a:r>
                        <a:rPr lang="en-CA" sz="700" b="0" i="0" u="none" strike="noStrike">
                          <a:solidFill>
                            <a:srgbClr val="000000"/>
                          </a:solidFill>
                          <a:effectLst/>
                          <a:latin typeface="Calibri" panose="020F0502020204030204" pitchFamily="34" charset="0"/>
                        </a:rPr>
                        <a:t>1</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Fairview Court 16</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784737176"/>
                  </a:ext>
                </a:extLst>
              </a:tr>
              <a:tr h="136400">
                <a:tc>
                  <a:txBody>
                    <a:bodyPr/>
                    <a:lstStyle/>
                    <a:p>
                      <a:pPr algn="l" fontAlgn="ctr"/>
                      <a:r>
                        <a:rPr lang="en-CA" sz="700" b="1" i="0" u="none" strike="noStrike">
                          <a:solidFill>
                            <a:srgbClr val="FFFFFF"/>
                          </a:solidFill>
                          <a:effectLst/>
                          <a:latin typeface="Calibri" panose="020F0502020204030204" pitchFamily="34" charset="0"/>
                        </a:rPr>
                        <a:t># Monthly Occupancy - School</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2F75B5"/>
                    </a:solidFill>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28128049"/>
                  </a:ext>
                </a:extLst>
              </a:tr>
              <a:tr h="136400">
                <a:tc>
                  <a:txBody>
                    <a:bodyPr/>
                    <a:lstStyle/>
                    <a:p>
                      <a:pPr algn="l" fontAlgn="ctr"/>
                      <a:r>
                        <a:rPr lang="en-CA" sz="700" b="1" i="0" u="none" strike="noStrike">
                          <a:solidFill>
                            <a:srgbClr val="FFFFFF"/>
                          </a:solidFill>
                          <a:effectLst/>
                          <a:latin typeface="Calibri" panose="020F0502020204030204" pitchFamily="34" charset="0"/>
                        </a:rPr>
                        <a:t># Monthly Occupancy - Villas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2F75B5"/>
                    </a:solidFill>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353153513"/>
                  </a:ext>
                </a:extLst>
              </a:tr>
              <a:tr h="136400">
                <a:tc>
                  <a:txBody>
                    <a:bodyPr/>
                    <a:lstStyle/>
                    <a:p>
                      <a:pPr algn="l" fontAlgn="ctr"/>
                      <a:r>
                        <a:rPr lang="en-CA" sz="700" b="0" i="0" u="none" strike="noStrike">
                          <a:solidFill>
                            <a:srgbClr val="000000"/>
                          </a:solidFill>
                          <a:effectLst/>
                          <a:latin typeface="Calibri" panose="020F0502020204030204" pitchFamily="34" charset="0"/>
                        </a:rPr>
                        <a:t>Admissions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2</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Calibri" panose="020F0502020204030204" pitchFamily="34" charset="0"/>
                        </a:rPr>
                        <a:t>Fairview Apartment 313, Fairview Suite 312 (admited 15 December)</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929544866"/>
                  </a:ext>
                </a:extLst>
              </a:tr>
              <a:tr h="136400">
                <a:tc>
                  <a:txBody>
                    <a:bodyPr/>
                    <a:lstStyle/>
                    <a:p>
                      <a:pPr algn="l" fontAlgn="ctr"/>
                      <a:r>
                        <a:rPr lang="en-CA" sz="700" b="0" i="0" u="none" strike="noStrike">
                          <a:solidFill>
                            <a:srgbClr val="000000"/>
                          </a:solidFill>
                          <a:effectLst/>
                          <a:latin typeface="Calibri" panose="020F0502020204030204" pitchFamily="34" charset="0"/>
                        </a:rPr>
                        <a:t>Discharges / Deaths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2</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700" b="0" i="0" u="none" strike="noStrike">
                          <a:solidFill>
                            <a:srgbClr val="000000"/>
                          </a:solidFill>
                          <a:effectLst/>
                          <a:latin typeface="Calibri" panose="020F0502020204030204" pitchFamily="34" charset="0"/>
                        </a:rPr>
                        <a:t>Fairview Court 5 - Moving to a deaf community in Toronto, Fairview Apartment 809 - Moving to LTC (not FMH)</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811175725"/>
                  </a:ext>
                </a:extLst>
              </a:tr>
              <a:tr h="136400">
                <a:tc>
                  <a:txBody>
                    <a:bodyPr/>
                    <a:lstStyle/>
                    <a:p>
                      <a:pPr algn="l" fontAlgn="ctr"/>
                      <a:r>
                        <a:rPr lang="en-CA" sz="700" b="0" i="0" u="none" strike="noStrike">
                          <a:solidFill>
                            <a:srgbClr val="000000"/>
                          </a:solidFill>
                          <a:effectLst/>
                          <a:latin typeface="Calibri" panose="020F0502020204030204" pitchFamily="34" charset="0"/>
                        </a:rPr>
                        <a:t>Complaints (</a:t>
                      </a:r>
                      <a:r>
                        <a:rPr lang="en-CA" sz="700" b="0" i="1" u="none" strike="noStrike">
                          <a:solidFill>
                            <a:srgbClr val="000000"/>
                          </a:solidFill>
                          <a:effectLst/>
                          <a:latin typeface="Calibri" panose="020F0502020204030204" pitchFamily="34" charset="0"/>
                        </a:rPr>
                        <a:t>Resident</a:t>
                      </a:r>
                      <a:r>
                        <a:rPr lang="en-CA" sz="700" b="0" i="0" u="none" strike="noStrike">
                          <a:solidFill>
                            <a:srgbClr val="000000"/>
                          </a:solidFill>
                          <a:effectLst/>
                          <a:latin typeface="Calibri" panose="020F0502020204030204" pitchFamily="34" charset="0"/>
                        </a:rPr>
                        <a:t>)</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1</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Calibri" panose="020F0502020204030204" pitchFamily="34" charset="0"/>
                        </a:rPr>
                        <a:t>Fairview Apartment 217 - noise complaint about Fairview Apartment 317</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015612544"/>
                  </a:ext>
                </a:extLst>
              </a:tr>
              <a:tr h="147766">
                <a:tc>
                  <a:txBody>
                    <a:bodyPr/>
                    <a:lstStyle/>
                    <a:p>
                      <a:pPr algn="l" fontAlgn="ctr"/>
                      <a:r>
                        <a:rPr lang="en-CA" sz="700" b="0" i="0" u="none" strike="noStrike">
                          <a:solidFill>
                            <a:srgbClr val="000000"/>
                          </a:solidFill>
                          <a:effectLst/>
                          <a:latin typeface="Calibri" panose="020F0502020204030204" pitchFamily="34" charset="0"/>
                        </a:rPr>
                        <a:t>Code Training </a:t>
                      </a:r>
                      <a:r>
                        <a:rPr lang="en-CA" sz="800" b="0" i="0" u="none" strike="noStrike">
                          <a:solidFill>
                            <a:srgbClr val="000000"/>
                          </a:solidFill>
                          <a:effectLst/>
                          <a:latin typeface="Calibri" panose="020F0502020204030204" pitchFamily="34" charset="0"/>
                        </a:rPr>
                        <a:t>(</a:t>
                      </a:r>
                      <a:r>
                        <a:rPr lang="en-CA" sz="800" b="0" i="1" u="none" strike="noStrike">
                          <a:solidFill>
                            <a:srgbClr val="000000"/>
                          </a:solidFill>
                          <a:effectLst/>
                          <a:latin typeface="Calibri" panose="020F0502020204030204" pitchFamily="34" charset="0"/>
                        </a:rPr>
                        <a:t>name codes</a:t>
                      </a:r>
                      <a:r>
                        <a:rPr lang="en-CA" sz="800" b="0" i="0" u="none" strike="noStrike">
                          <a:solidFill>
                            <a:srgbClr val="000000"/>
                          </a:solidFill>
                          <a:effectLst/>
                          <a:latin typeface="Calibri" panose="020F0502020204030204" pitchFamily="34" charset="0"/>
                        </a:rPr>
                        <a:t>)</a:t>
                      </a:r>
                      <a:endParaRPr lang="en-CA" sz="700" b="0" i="0" u="none" strike="noStrike">
                        <a:solidFill>
                          <a:srgbClr val="000000"/>
                        </a:solidFill>
                        <a:effectLst/>
                        <a:latin typeface="Calibri" panose="020F0502020204030204" pitchFamily="34" charset="0"/>
                      </a:endParaRP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571180395"/>
                  </a:ext>
                </a:extLst>
              </a:tr>
              <a:tr h="136400">
                <a:tc>
                  <a:txBody>
                    <a:bodyPr/>
                    <a:lstStyle/>
                    <a:p>
                      <a:pPr algn="l" fontAlgn="ctr"/>
                      <a:r>
                        <a:rPr lang="en-CA" sz="700" b="0" i="0" u="none" strike="noStrike">
                          <a:solidFill>
                            <a:srgbClr val="000000"/>
                          </a:solidFill>
                          <a:effectLst/>
                          <a:latin typeface="Calibri" panose="020F0502020204030204" pitchFamily="34" charset="0"/>
                        </a:rPr>
                        <a:t>Fire Drills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1</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Days: 30 December</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872314698"/>
                  </a:ext>
                </a:extLst>
              </a:tr>
              <a:tr h="136400">
                <a:tc>
                  <a:txBody>
                    <a:bodyPr/>
                    <a:lstStyle/>
                    <a:p>
                      <a:pPr algn="l" fontAlgn="ctr"/>
                      <a:r>
                        <a:rPr lang="en-CA" sz="700" b="0" i="0" u="none" strike="noStrike">
                          <a:solidFill>
                            <a:srgbClr val="000000"/>
                          </a:solidFill>
                          <a:effectLst/>
                          <a:latin typeface="Calibri" panose="020F0502020204030204" pitchFamily="34" charset="0"/>
                        </a:rPr>
                        <a:t>Critical Incidents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1</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700" b="0" i="0" u="none" strike="noStrike">
                          <a:solidFill>
                            <a:srgbClr val="000000"/>
                          </a:solidFill>
                          <a:effectLst/>
                          <a:latin typeface="Calibri" panose="020F0502020204030204" pitchFamily="34" charset="0"/>
                        </a:rPr>
                        <a:t>Suspect outbreak (Suites) declared by Region of Waterloo Public Health on 31 December 2021; declared over on 15 January 2022.</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717616539"/>
                  </a:ext>
                </a:extLst>
              </a:tr>
              <a:tr h="136400">
                <a:tc>
                  <a:txBody>
                    <a:bodyPr/>
                    <a:lstStyle/>
                    <a:p>
                      <a:pPr algn="l" fontAlgn="ctr"/>
                      <a:r>
                        <a:rPr lang="en-CA" sz="700" b="0" i="0" u="none" strike="noStrike">
                          <a:solidFill>
                            <a:srgbClr val="000000"/>
                          </a:solidFill>
                          <a:effectLst/>
                          <a:latin typeface="Calibri" panose="020F0502020204030204" pitchFamily="34" charset="0"/>
                        </a:rPr>
                        <a:t>Legislative Inspections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705554914"/>
                  </a:ext>
                </a:extLst>
              </a:tr>
              <a:tr h="136400">
                <a:tc>
                  <a:txBody>
                    <a:bodyPr/>
                    <a:lstStyle/>
                    <a:p>
                      <a:pPr algn="l" fontAlgn="ctr"/>
                      <a:r>
                        <a:rPr lang="en-CA" sz="700" b="0" i="0" u="none" strike="noStrike">
                          <a:solidFill>
                            <a:srgbClr val="000000"/>
                          </a:solidFill>
                          <a:effectLst/>
                          <a:latin typeface="Calibri" panose="020F0502020204030204" pitchFamily="34" charset="0"/>
                        </a:rPr>
                        <a:t>Non-Compliance </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739502075"/>
                  </a:ext>
                </a:extLst>
              </a:tr>
              <a:tr h="136400">
                <a:tc>
                  <a:txBody>
                    <a:bodyPr/>
                    <a:lstStyle/>
                    <a:p>
                      <a:pPr algn="l" fontAlgn="ctr"/>
                      <a:r>
                        <a:rPr lang="en-CA" sz="700" b="0" i="0" u="none" strike="noStrike">
                          <a:solidFill>
                            <a:srgbClr val="000000"/>
                          </a:solidFill>
                          <a:effectLst/>
                          <a:latin typeface="Calibri" panose="020F0502020204030204" pitchFamily="34" charset="0"/>
                        </a:rPr>
                        <a:t>Expenditures over $25,000</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300194650"/>
                  </a:ext>
                </a:extLst>
              </a:tr>
              <a:tr h="136400">
                <a:tc>
                  <a:txBody>
                    <a:bodyPr/>
                    <a:lstStyle/>
                    <a:p>
                      <a:pPr algn="l" fontAlgn="ctr"/>
                      <a:r>
                        <a:rPr lang="en-CA" sz="700" b="0" i="0" u="none" strike="noStrike">
                          <a:solidFill>
                            <a:srgbClr val="000000"/>
                          </a:solidFill>
                          <a:effectLst/>
                          <a:latin typeface="Calibri" panose="020F0502020204030204" pitchFamily="34" charset="0"/>
                        </a:rPr>
                        <a:t>Employee Complaints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468232160"/>
                  </a:ext>
                </a:extLst>
              </a:tr>
              <a:tr h="136400">
                <a:tc>
                  <a:txBody>
                    <a:bodyPr/>
                    <a:lstStyle/>
                    <a:p>
                      <a:pPr algn="l" fontAlgn="ctr"/>
                      <a:r>
                        <a:rPr lang="en-CA" sz="700" b="0" i="0" u="none" strike="noStrike">
                          <a:solidFill>
                            <a:srgbClr val="000000"/>
                          </a:solidFill>
                          <a:effectLst/>
                          <a:latin typeface="Calibri" panose="020F0502020204030204" pitchFamily="34" charset="0"/>
                        </a:rPr>
                        <a:t>New Hires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1</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part-time RPN</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626583114"/>
                  </a:ext>
                </a:extLst>
              </a:tr>
              <a:tr h="136400">
                <a:tc>
                  <a:txBody>
                    <a:bodyPr/>
                    <a:lstStyle/>
                    <a:p>
                      <a:pPr algn="l" fontAlgn="ctr"/>
                      <a:r>
                        <a:rPr lang="en-CA" sz="700" b="0" i="0" u="none" strike="noStrike">
                          <a:solidFill>
                            <a:srgbClr val="000000"/>
                          </a:solidFill>
                          <a:effectLst/>
                          <a:latin typeface="Calibri" panose="020F0502020204030204" pitchFamily="34" charset="0"/>
                        </a:rPr>
                        <a:t>Terminations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0</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13369274"/>
                  </a:ext>
                </a:extLst>
              </a:tr>
              <a:tr h="136400">
                <a:tc>
                  <a:txBody>
                    <a:bodyPr/>
                    <a:lstStyle/>
                    <a:p>
                      <a:pPr algn="l" fontAlgn="ctr"/>
                      <a:r>
                        <a:rPr lang="en-CA" sz="700" b="1" i="0" u="none" strike="noStrike">
                          <a:solidFill>
                            <a:srgbClr val="000000"/>
                          </a:solidFill>
                          <a:effectLst/>
                          <a:latin typeface="Calibri" panose="020F0502020204030204" pitchFamily="34" charset="0"/>
                        </a:rPr>
                        <a:t>Successes/Challenges/Events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ctr" fontAlgn="b"/>
                      <a:r>
                        <a:rPr lang="en-CA" sz="700" b="0" i="0" u="none" strike="noStrike">
                          <a:solidFill>
                            <a:srgbClr val="000000"/>
                          </a:solidFill>
                          <a:effectLst/>
                          <a:latin typeface="Calibri" panose="020F0502020204030204" pitchFamily="34" charset="0"/>
                        </a:rPr>
                        <a:t> </a:t>
                      </a:r>
                    </a:p>
                  </a:txBody>
                  <a:tcPr marL="4936" marR="4936" marT="4936"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4062932939"/>
                  </a:ext>
                </a:extLst>
              </a:tr>
              <a:tr h="1295794">
                <a:tc>
                  <a:txBody>
                    <a:bodyPr/>
                    <a:lstStyle/>
                    <a:p>
                      <a:pPr algn="r" fontAlgn="ctr"/>
                      <a:r>
                        <a:rPr lang="en-CA" sz="700" b="1" i="0" u="none" strike="noStrike">
                          <a:solidFill>
                            <a:srgbClr val="000000"/>
                          </a:solidFill>
                          <a:effectLst/>
                          <a:latin typeface="Calibri" panose="020F0502020204030204" pitchFamily="34" charset="0"/>
                        </a:rPr>
                        <a:t>Success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700" b="0" i="0" u="none" strike="noStrike">
                          <a:solidFill>
                            <a:srgbClr val="000000"/>
                          </a:solidFill>
                          <a:effectLst/>
                          <a:latin typeface="Calibri" panose="020F0502020204030204" pitchFamily="34" charset="0"/>
                        </a:rPr>
                        <a:t>Temporary offer of overtime at 1.5 times hourly rate for registered and unregulated staff in Suites and Home &amp; Community Care picking up shifts beyond those normally scheduled (with good effect)</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Christmas Play performances in all areas</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Hiring, scheduling and training St. Louis PSW students in the testing clinic; Cross-training team members across the organization to administer rapid test (including directors, resource team members and almost all departments)</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Suites - First ever Fairview Suites Nursing student was successful - completed 400 practicum hours and hired on as part time staff member. 13 new clients added to caseload. Plan to increase geographic area around Fairview to reach out to greater community and increase progrma growth. </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H&amp;C - No missed cares. 94% referral acceptance rate (only 1 refusal due to location and required training). Leveraged PSW staff to support the Rapid Testing Clinic within the campus.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651454075"/>
                  </a:ext>
                </a:extLst>
              </a:tr>
              <a:tr h="562647">
                <a:tc>
                  <a:txBody>
                    <a:bodyPr/>
                    <a:lstStyle/>
                    <a:p>
                      <a:pPr algn="r" fontAlgn="ctr"/>
                      <a:r>
                        <a:rPr lang="en-CA" sz="700" b="1" i="0" u="none" strike="noStrike">
                          <a:solidFill>
                            <a:srgbClr val="000000"/>
                          </a:solidFill>
                          <a:effectLst/>
                          <a:latin typeface="Calibri" panose="020F0502020204030204" pitchFamily="34" charset="0"/>
                        </a:rPr>
                        <a:t>Challenge</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ctr"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Calibri" panose="020F0502020204030204" pitchFamily="34" charset="0"/>
                        </a:rPr>
                        <a:t>Suites - Some projects have been placed on hold due to COVID increased needs (i.e. Partner RX through CareRX online incident reporting system) </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Home &amp; Community - Response time from other agencies, specifically around therapy and nursing needs due to capacity and wait lists. Additional challenges with filling respite needs through Parkwood Suites as staff are not as willing to pick up these unexpected shifts.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073359596"/>
                  </a:ext>
                </a:extLst>
              </a:tr>
              <a:tr h="454665">
                <a:tc>
                  <a:txBody>
                    <a:bodyPr/>
                    <a:lstStyle/>
                    <a:p>
                      <a:pPr algn="r" fontAlgn="ctr"/>
                      <a:r>
                        <a:rPr lang="en-CA" sz="700" b="1" i="0" u="none" strike="noStrike">
                          <a:solidFill>
                            <a:srgbClr val="000000"/>
                          </a:solidFill>
                          <a:effectLst/>
                          <a:latin typeface="Calibri" panose="020F0502020204030204" pitchFamily="34" charset="0"/>
                        </a:rPr>
                        <a:t>Events</a:t>
                      </a:r>
                    </a:p>
                  </a:txBody>
                  <a:tcPr marL="4936" marR="4936" marT="4936" marB="0" anchor="ctr">
                    <a:lnL w="12700" cap="flat" cmpd="sng" algn="ctr">
                      <a:solidFill>
                        <a:srgbClr val="4472C4"/>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DDEBF7"/>
                    </a:solidFill>
                  </a:tcPr>
                </a:tc>
                <a:tc>
                  <a:txBody>
                    <a:bodyPr/>
                    <a:lstStyle/>
                    <a:p>
                      <a:pPr algn="ctr" fontAlgn="ctr"/>
                      <a:r>
                        <a:rPr lang="en-CA" sz="700" b="0" i="0" u="none" strike="noStrike">
                          <a:solidFill>
                            <a:srgbClr val="000000"/>
                          </a:solidFill>
                          <a:effectLst/>
                          <a:latin typeface="Calibri" panose="020F0502020204030204" pitchFamily="34" charset="0"/>
                        </a:rPr>
                        <a:t> </a:t>
                      </a:r>
                    </a:p>
                  </a:txBody>
                  <a:tcPr marL="4936" marR="4936" marT="493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DDEBF7"/>
                    </a:solidFill>
                  </a:tcPr>
                </a:tc>
                <a:tc>
                  <a:txBody>
                    <a:bodyPr/>
                    <a:lstStyle/>
                    <a:p>
                      <a:pPr algn="l" fontAlgn="ctr"/>
                      <a:r>
                        <a:rPr lang="en-US" sz="700" b="0" i="0" u="none" strike="noStrike" dirty="0">
                          <a:solidFill>
                            <a:srgbClr val="000000"/>
                          </a:solidFill>
                          <a:effectLst/>
                          <a:latin typeface="Calibri" panose="020F0502020204030204" pitchFamily="34" charset="0"/>
                        </a:rPr>
                        <a:t>Kindness Tree Wrapping </a:t>
                      </a:r>
                      <a:br>
                        <a:rPr lang="en-US" sz="700" b="0" i="0" u="none" strike="noStrike" dirty="0">
                          <a:solidFill>
                            <a:srgbClr val="000000"/>
                          </a:solidFill>
                          <a:effectLst/>
                          <a:latin typeface="Calibri" panose="020F0502020204030204" pitchFamily="34" charset="0"/>
                        </a:rPr>
                      </a:br>
                      <a:r>
                        <a:rPr lang="en-US" sz="700" b="0" i="0" u="none" strike="noStrike" dirty="0">
                          <a:solidFill>
                            <a:srgbClr val="000000"/>
                          </a:solidFill>
                          <a:effectLst/>
                          <a:latin typeface="Calibri" panose="020F0502020204030204" pitchFamily="34" charset="0"/>
                        </a:rPr>
                        <a:t>Suites - Christmas light bus trip (Breann’s children joined in on the fun too!) </a:t>
                      </a:r>
                    </a:p>
                  </a:txBody>
                  <a:tcPr marL="4936" marR="4936" marT="4936" marB="0" anchor="ctr">
                    <a:lnL w="6350" cap="flat" cmpd="sng" algn="ctr">
                      <a:solidFill>
                        <a:srgbClr val="2F75B5"/>
                      </a:solidFill>
                      <a:prstDash val="solid"/>
                      <a:round/>
                      <a:headEnd type="none" w="med" len="med"/>
                      <a:tailEnd type="none" w="med" len="med"/>
                    </a:lnL>
                    <a:lnR w="12700" cap="flat" cmpd="sng" algn="ctr">
                      <a:solidFill>
                        <a:srgbClr val="4472C4"/>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DDEBF7"/>
                    </a:solidFill>
                  </a:tcPr>
                </a:tc>
                <a:extLst>
                  <a:ext uri="{0D108BD9-81ED-4DB2-BD59-A6C34878D82A}">
                    <a16:rowId xmlns:a16="http://schemas.microsoft.com/office/drawing/2014/main" val="3592090051"/>
                  </a:ext>
                </a:extLst>
              </a:tr>
            </a:tbl>
          </a:graphicData>
        </a:graphic>
      </p:graphicFrame>
    </p:spTree>
    <p:extLst>
      <p:ext uri="{BB962C8B-B14F-4D97-AF65-F5344CB8AC3E}">
        <p14:creationId xmlns:p14="http://schemas.microsoft.com/office/powerpoint/2010/main" val="3508733380"/>
      </p:ext>
    </p:extLst>
  </p:cSld>
  <p:clrMapOvr>
    <a:masterClrMapping/>
  </p:clrMapOvr>
  <p:transition spd="slow">
    <p:push dir="u"/>
  </p:transition>
</p:sld>
</file>

<file path=ppt/theme/theme1.xml><?xml version="1.0" encoding="utf-8"?>
<a:theme xmlns:a="http://schemas.openxmlformats.org/drawingml/2006/main" name="Office Theme">
  <a:themeElements>
    <a:clrScheme name="Fairview &amp; Parkwood Mennonite Homes">
      <a:dk1>
        <a:sysClr val="windowText" lastClr="000000"/>
      </a:dk1>
      <a:lt1>
        <a:sysClr val="window" lastClr="FFFFFF"/>
      </a:lt1>
      <a:dk2>
        <a:srgbClr val="444444"/>
      </a:dk2>
      <a:lt2>
        <a:srgbClr val="82BDDD"/>
      </a:lt2>
      <a:accent1>
        <a:srgbClr val="CF5A0B"/>
      </a:accent1>
      <a:accent2>
        <a:srgbClr val="AFBF76"/>
      </a:accent2>
      <a:accent3>
        <a:srgbClr val="82BDDD"/>
      </a:accent3>
      <a:accent4>
        <a:srgbClr val="444444"/>
      </a:accent4>
      <a:accent5>
        <a:srgbClr val="CF5A0B"/>
      </a:accent5>
      <a:accent6>
        <a:srgbClr val="AFBF76"/>
      </a:accent6>
      <a:hlink>
        <a:srgbClr val="444444"/>
      </a:hlink>
      <a:folHlink>
        <a:srgbClr val="CF5A0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12255</TotalTime>
  <Words>1732</Words>
  <Application>Microsoft Office PowerPoint</Application>
  <PresentationFormat>On-screen Show (4:3)</PresentationFormat>
  <Paragraphs>607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Office Theme</vt:lpstr>
      <vt:lpstr>PowerPoint Presentation</vt:lpstr>
      <vt:lpstr>PowerPoint Presentation</vt:lpstr>
      <vt:lpstr>PowerPoint Presentation</vt:lpstr>
      <vt:lpstr>PowerPoint Presentation</vt:lpstr>
    </vt:vector>
  </TitlesOfParts>
  <Company>MarsPh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Stella Ruza</dc:creator>
  <cp:lastModifiedBy>Alex Normandeau</cp:lastModifiedBy>
  <cp:revision>472</cp:revision>
  <cp:lastPrinted>2021-11-18T19:05:36Z</cp:lastPrinted>
  <dcterms:created xsi:type="dcterms:W3CDTF">2013-03-14T15:42:44Z</dcterms:created>
  <dcterms:modified xsi:type="dcterms:W3CDTF">2022-01-19T20:32:26Z</dcterms:modified>
</cp:coreProperties>
</file>