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430" r:id="rId2"/>
    <p:sldId id="436" r:id="rId3"/>
    <p:sldId id="432" r:id="rId4"/>
    <p:sldId id="437" r:id="rId5"/>
  </p:sldIdLst>
  <p:sldSz cx="9144000" cy="6858000" type="screen4x3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4953C1-ABD7-4CFB-969C-2937D7E55DE6}">
          <p14:sldIdLst>
            <p14:sldId id="430"/>
            <p14:sldId id="436"/>
            <p14:sldId id="432"/>
            <p14:sldId id="4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croix" initials="C" lastIdx="9" clrIdx="0">
    <p:extLst>
      <p:ext uri="{19B8F6BF-5375-455C-9EA6-DF929625EA0E}">
        <p15:presenceInfo xmlns:p15="http://schemas.microsoft.com/office/powerpoint/2012/main" userId="CLacroi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BDDF"/>
    <a:srgbClr val="82BDDD"/>
    <a:srgbClr val="8244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29" autoAdjust="0"/>
    <p:restoredTop sz="94249" autoAdjust="0"/>
  </p:normalViewPr>
  <p:slideViewPr>
    <p:cSldViewPr snapToGrid="0" snapToObjects="1">
      <p:cViewPr varScale="1">
        <p:scale>
          <a:sx n="86" d="100"/>
          <a:sy n="86" d="100"/>
        </p:scale>
        <p:origin x="13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25" d="100"/>
          <a:sy n="125" d="100"/>
        </p:scale>
        <p:origin x="1206" y="-21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/>
          <a:lstStyle>
            <a:lvl1pPr algn="r">
              <a:defRPr sz="1200"/>
            </a:lvl1pPr>
          </a:lstStyle>
          <a:p>
            <a:fld id="{1BC3CF8A-E23D-4CF0-9C2B-8BA70584F05D}" type="datetimeFigureOut">
              <a:rPr lang="en-US" smtClean="0"/>
              <a:pPr/>
              <a:t>2/22/2022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66" tIns="46433" rIns="92866" bIns="4643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5"/>
            <a:ext cx="5608320" cy="4156234"/>
          </a:xfrm>
          <a:prstGeom prst="rect">
            <a:avLst/>
          </a:prstGeom>
        </p:spPr>
        <p:txBody>
          <a:bodyPr vert="horz" lIns="92866" tIns="46433" rIns="92866" bIns="4643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2866" tIns="46433" rIns="92866" bIns="46433" rtlCol="0" anchor="b"/>
          <a:lstStyle>
            <a:lvl1pPr algn="r">
              <a:defRPr sz="1200"/>
            </a:lvl1pPr>
          </a:lstStyle>
          <a:p>
            <a:fld id="{B3B3A78B-94FC-4EBC-8089-9E74DEEF70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accent2"/>
              </a:gs>
            </a:gsLst>
            <a:lin ang="5400000" scaled="0"/>
          </a:gra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922" y="190223"/>
            <a:ext cx="2448000" cy="69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65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AB72B6-9B53-4F63-8EF3-D0D2DA6E8F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236" y="180299"/>
            <a:ext cx="2783890" cy="75600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006936" y="2264341"/>
            <a:ext cx="6567055" cy="2843934"/>
          </a:xfrm>
        </p:spPr>
        <p:txBody>
          <a:bodyPr lIns="0" tIns="0" rIns="0" bIns="0">
            <a:noAutofit/>
          </a:bodyPr>
          <a:lstStyle>
            <a:lvl1pPr marL="0" indent="0" algn="l">
              <a:buFont typeface="Arial" pitchFamily="34" charset="0"/>
              <a:buNone/>
              <a:defRPr sz="2800" b="1"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972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085850"/>
            <a:ext cx="8229600" cy="4324350"/>
          </a:xfrm>
        </p:spPr>
        <p:txBody>
          <a:bodyPr/>
          <a:lstStyle>
            <a:lvl1pPr marL="363538" indent="-363538" algn="l">
              <a:buFont typeface="Arial" pitchFamily="34" charset="0"/>
              <a:buChar char="•"/>
              <a:defRPr>
                <a:solidFill>
                  <a:schemeClr val="accent4"/>
                </a:solidFill>
              </a:defRPr>
            </a:lvl1pPr>
            <a:lvl2pPr marL="631825" indent="-268288" algn="l">
              <a:buFont typeface="Courier New" pitchFamily="49" charset="0"/>
              <a:buChar char="o"/>
              <a:defRPr>
                <a:solidFill>
                  <a:schemeClr val="accent4"/>
                </a:solidFill>
              </a:defRPr>
            </a:lvl2pPr>
            <a:lvl3pPr marL="914400" indent="-282575" algn="l">
              <a:buFont typeface="Gill Sans MT" pitchFamily="34" charset="0"/>
              <a:buChar char="–"/>
              <a:defRPr>
                <a:solidFill>
                  <a:schemeClr val="accent4"/>
                </a:solidFill>
              </a:defRPr>
            </a:lvl3pPr>
            <a:lvl4pPr marL="13716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>
              <a:buFont typeface="Arial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0756"/>
            <a:ext cx="8229600" cy="484038"/>
          </a:xfr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1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35" y="6107397"/>
            <a:ext cx="2052165" cy="5572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85572"/>
            <a:ext cx="1985966" cy="560484"/>
          </a:xfrm>
          <a:prstGeom prst="rect">
            <a:avLst/>
          </a:prstGeom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0AEC5C15-79EA-40CE-9D3C-475150D96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91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0200"/>
            <a:ext cx="9144000" cy="1463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463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4FB1C1-EC84-410A-AB4B-EDFCAE10A8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107" y="550300"/>
            <a:ext cx="3273692" cy="8890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7F964-885C-4902-A138-4679FBDD75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9" y="525785"/>
            <a:ext cx="3168089" cy="894105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A44EBF8-D51D-47CC-8D9F-E540C2BE54BE}"/>
              </a:ext>
            </a:extLst>
          </p:cNvPr>
          <p:cNvSpPr txBox="1">
            <a:spLocks/>
          </p:cNvSpPr>
          <p:nvPr userDrawn="1"/>
        </p:nvSpPr>
        <p:spPr>
          <a:xfrm>
            <a:off x="1925782" y="2566266"/>
            <a:ext cx="6761017" cy="2843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31825" indent="-268288" algn="l" defTabSz="4572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914400" indent="-282575" algn="l" defTabSz="457200" rtl="0" eaLnBrk="1" latinLnBrk="0" hangingPunct="1">
              <a:spcBef>
                <a:spcPct val="20000"/>
              </a:spcBef>
              <a:buFont typeface="Gill Sans MT" pitchFamily="34" charset="0"/>
              <a:buChar char="–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18074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D38EA4-8A41-7F4F-9455-93DA50595F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98925"/>
            <a:ext cx="8229600" cy="48403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82891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1" r:id="rId3"/>
    <p:sldLayoutId id="2147483678" r:id="rId4"/>
    <p:sldLayoutId id="2147483674" r:id="rId5"/>
    <p:sldLayoutId id="2147483662" r:id="rId6"/>
    <p:sldLayoutId id="2147483650" r:id="rId7"/>
    <p:sldLayoutId id="2147483655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cap="none" baseline="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572000" y="6133976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1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6A1ABF-5FA0-4A71-A958-4EC625D9473C}"/>
              </a:ext>
            </a:extLst>
          </p:cNvPr>
          <p:cNvSpPr/>
          <p:nvPr/>
        </p:nvSpPr>
        <p:spPr>
          <a:xfrm>
            <a:off x="1242000" y="1111748"/>
            <a:ext cx="6660000" cy="504000"/>
          </a:xfrm>
          <a:prstGeom prst="rect">
            <a:avLst/>
          </a:prstGeom>
          <a:ln>
            <a:solidFill>
              <a:srgbClr val="82BDD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3">
                    <a:lumMod val="75000"/>
                  </a:schemeClr>
                </a:solidFill>
                <a:effectLst/>
              </a:rPr>
              <a:t>Fairview LTC Indicators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E918635-9335-4F82-8112-D5320D0EF66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882742"/>
          <a:ext cx="8229601" cy="2925829"/>
        </p:xfrm>
        <a:graphic>
          <a:graphicData uri="http://schemas.openxmlformats.org/drawingml/2006/table">
            <a:tbl>
              <a:tblPr/>
              <a:tblGrid>
                <a:gridCol w="1920998">
                  <a:extLst>
                    <a:ext uri="{9D8B030D-6E8A-4147-A177-3AD203B41FA5}">
                      <a16:colId xmlns:a16="http://schemas.microsoft.com/office/drawing/2014/main" val="2367865842"/>
                    </a:ext>
                  </a:extLst>
                </a:gridCol>
                <a:gridCol w="454674">
                  <a:extLst>
                    <a:ext uri="{9D8B030D-6E8A-4147-A177-3AD203B41FA5}">
                      <a16:colId xmlns:a16="http://schemas.microsoft.com/office/drawing/2014/main" val="1455524479"/>
                    </a:ext>
                  </a:extLst>
                </a:gridCol>
                <a:gridCol w="431940">
                  <a:extLst>
                    <a:ext uri="{9D8B030D-6E8A-4147-A177-3AD203B41FA5}">
                      <a16:colId xmlns:a16="http://schemas.microsoft.com/office/drawing/2014/main" val="2191359756"/>
                    </a:ext>
                  </a:extLst>
                </a:gridCol>
                <a:gridCol w="454674">
                  <a:extLst>
                    <a:ext uri="{9D8B030D-6E8A-4147-A177-3AD203B41FA5}">
                      <a16:colId xmlns:a16="http://schemas.microsoft.com/office/drawing/2014/main" val="2967081412"/>
                    </a:ext>
                  </a:extLst>
                </a:gridCol>
                <a:gridCol w="466041">
                  <a:extLst>
                    <a:ext uri="{9D8B030D-6E8A-4147-A177-3AD203B41FA5}">
                      <a16:colId xmlns:a16="http://schemas.microsoft.com/office/drawing/2014/main" val="811944651"/>
                    </a:ext>
                  </a:extLst>
                </a:gridCol>
                <a:gridCol w="454674">
                  <a:extLst>
                    <a:ext uri="{9D8B030D-6E8A-4147-A177-3AD203B41FA5}">
                      <a16:colId xmlns:a16="http://schemas.microsoft.com/office/drawing/2014/main" val="3266428266"/>
                    </a:ext>
                  </a:extLst>
                </a:gridCol>
                <a:gridCol w="454674">
                  <a:extLst>
                    <a:ext uri="{9D8B030D-6E8A-4147-A177-3AD203B41FA5}">
                      <a16:colId xmlns:a16="http://schemas.microsoft.com/office/drawing/2014/main" val="3485528143"/>
                    </a:ext>
                  </a:extLst>
                </a:gridCol>
                <a:gridCol w="397840">
                  <a:extLst>
                    <a:ext uri="{9D8B030D-6E8A-4147-A177-3AD203B41FA5}">
                      <a16:colId xmlns:a16="http://schemas.microsoft.com/office/drawing/2014/main" val="233466756"/>
                    </a:ext>
                  </a:extLst>
                </a:gridCol>
                <a:gridCol w="397840">
                  <a:extLst>
                    <a:ext uri="{9D8B030D-6E8A-4147-A177-3AD203B41FA5}">
                      <a16:colId xmlns:a16="http://schemas.microsoft.com/office/drawing/2014/main" val="1855745207"/>
                    </a:ext>
                  </a:extLst>
                </a:gridCol>
                <a:gridCol w="397840">
                  <a:extLst>
                    <a:ext uri="{9D8B030D-6E8A-4147-A177-3AD203B41FA5}">
                      <a16:colId xmlns:a16="http://schemas.microsoft.com/office/drawing/2014/main" val="343173721"/>
                    </a:ext>
                  </a:extLst>
                </a:gridCol>
                <a:gridCol w="397840">
                  <a:extLst>
                    <a:ext uri="{9D8B030D-6E8A-4147-A177-3AD203B41FA5}">
                      <a16:colId xmlns:a16="http://schemas.microsoft.com/office/drawing/2014/main" val="1279097916"/>
                    </a:ext>
                  </a:extLst>
                </a:gridCol>
                <a:gridCol w="454674">
                  <a:extLst>
                    <a:ext uri="{9D8B030D-6E8A-4147-A177-3AD203B41FA5}">
                      <a16:colId xmlns:a16="http://schemas.microsoft.com/office/drawing/2014/main" val="2040458299"/>
                    </a:ext>
                  </a:extLst>
                </a:gridCol>
                <a:gridCol w="466041">
                  <a:extLst>
                    <a:ext uri="{9D8B030D-6E8A-4147-A177-3AD203B41FA5}">
                      <a16:colId xmlns:a16="http://schemas.microsoft.com/office/drawing/2014/main" val="153367095"/>
                    </a:ext>
                  </a:extLst>
                </a:gridCol>
                <a:gridCol w="488775">
                  <a:extLst>
                    <a:ext uri="{9D8B030D-6E8A-4147-A177-3AD203B41FA5}">
                      <a16:colId xmlns:a16="http://schemas.microsoft.com/office/drawing/2014/main" val="713667463"/>
                    </a:ext>
                  </a:extLst>
                </a:gridCol>
                <a:gridCol w="591076">
                  <a:extLst>
                    <a:ext uri="{9D8B030D-6E8A-4147-A177-3AD203B41FA5}">
                      <a16:colId xmlns:a16="http://schemas.microsoft.com/office/drawing/2014/main" val="1771775751"/>
                    </a:ext>
                  </a:extLst>
                </a:gridCol>
              </a:tblGrid>
              <a:tr h="61381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Long-Term Care Indicators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Feb. 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March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Aug.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Dec. 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Jan. 2022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Month Sum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  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Average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901569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Monthly Occupancy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96.9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266891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569702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941655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96421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821585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79629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298224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368271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563097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60141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70396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083625"/>
                  </a:ext>
                </a:extLst>
              </a:tr>
              <a:tr h="184143">
                <a:tc>
                  <a:txBody>
                    <a:bodyPr/>
                    <a:lstStyle/>
                    <a:p>
                      <a:pPr algn="l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054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859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152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42A742-B336-4F6A-B35B-653A7992B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103" y="1179091"/>
            <a:ext cx="6137595" cy="50400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3ADCE5E-D32D-4F3A-B4AB-77963151F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251002"/>
              </p:ext>
            </p:extLst>
          </p:nvPr>
        </p:nvGraphicFramePr>
        <p:xfrm>
          <a:off x="991830" y="1770682"/>
          <a:ext cx="7160340" cy="4946049"/>
        </p:xfrm>
        <a:graphic>
          <a:graphicData uri="http://schemas.openxmlformats.org/drawingml/2006/table">
            <a:tbl>
              <a:tblPr/>
              <a:tblGrid>
                <a:gridCol w="1428802">
                  <a:extLst>
                    <a:ext uri="{9D8B030D-6E8A-4147-A177-3AD203B41FA5}">
                      <a16:colId xmlns:a16="http://schemas.microsoft.com/office/drawing/2014/main" val="535845763"/>
                    </a:ext>
                  </a:extLst>
                </a:gridCol>
                <a:gridCol w="408229">
                  <a:extLst>
                    <a:ext uri="{9D8B030D-6E8A-4147-A177-3AD203B41FA5}">
                      <a16:colId xmlns:a16="http://schemas.microsoft.com/office/drawing/2014/main" val="1737309547"/>
                    </a:ext>
                  </a:extLst>
                </a:gridCol>
                <a:gridCol w="5323309">
                  <a:extLst>
                    <a:ext uri="{9D8B030D-6E8A-4147-A177-3AD203B41FA5}">
                      <a16:colId xmlns:a16="http://schemas.microsoft.com/office/drawing/2014/main" val="2253583845"/>
                    </a:ext>
                  </a:extLst>
                </a:gridCol>
              </a:tblGrid>
              <a:tr h="154947">
                <a:tc>
                  <a:txBody>
                    <a:bodyPr/>
                    <a:lstStyle/>
                    <a:p>
                      <a:pPr algn="l" fontAlgn="b"/>
                      <a:r>
                        <a:rPr lang="en-CA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Fairview Mennonite Home</a:t>
                      </a:r>
                    </a:p>
                  </a:txBody>
                  <a:tcPr marL="4676" marR="4676" marT="4676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January</a:t>
                      </a:r>
                    </a:p>
                  </a:txBody>
                  <a:tcPr marL="4676" marR="4676" marT="4676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4676" marR="4676" marT="4676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40599"/>
                  </a:ext>
                </a:extLst>
              </a:tr>
              <a:tr h="265604">
                <a:tc>
                  <a:txBody>
                    <a:bodyPr/>
                    <a:lstStyle/>
                    <a:p>
                      <a:pPr algn="l" fontAlgn="ctr"/>
                      <a:r>
                        <a:rPr lang="en-CA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Long Term Care Indicators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Jan.</a:t>
                      </a:r>
                      <a:br>
                        <a:rPr lang="en-C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January 2022 Narrative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044993"/>
                  </a:ext>
                </a:extLst>
              </a:tr>
              <a:tr h="122587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Monthly Occupancy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93.16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353021"/>
                  </a:ext>
                </a:extLst>
              </a:tr>
              <a:tr h="122587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January 11, 18, 26 and 27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3572929"/>
                  </a:ext>
                </a:extLst>
              </a:tr>
              <a:tr h="122587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January 07 (2), 11, 14, 15, 19, 27 and 28)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037167"/>
                  </a:ext>
                </a:extLst>
              </a:tr>
              <a:tr h="122587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7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Food presentation (pureed served in styrofoam containers)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781346"/>
                  </a:ext>
                </a:extLst>
              </a:tr>
              <a:tr h="122587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7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White (actual, not drill, on 07 February)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867499"/>
                  </a:ext>
                </a:extLst>
              </a:tr>
              <a:tr h="122587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January (Days); 17 January (Evenings); 19 January (Nights)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9582101"/>
                  </a:ext>
                </a:extLst>
              </a:tr>
              <a:tr h="600165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1) 26 December - 11 January: Disease Outbreak (suspect)                                                                                                                                                                     2) 07 January: Incident involving abuse/neglect of a resident causing harm (rough handling by 1:1 agency worker from Home Instead    [high intensity] resulted in bruising to resident's forearm - immediately dismissed)                                                                                                                                                    3) 10 January: Incident resulting in harm requiring resident to go to hospital (Fall resulting in fractured hip)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412371"/>
                  </a:ext>
                </a:extLst>
              </a:tr>
              <a:tr h="217080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MOLTC telephone follow up on CI #2 noted above - no issues requiring follow up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361801"/>
                  </a:ext>
                </a:extLst>
              </a:tr>
              <a:tr h="122587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84707"/>
                  </a:ext>
                </a:extLst>
              </a:tr>
              <a:tr h="122587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Shower chairs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6188368"/>
                  </a:ext>
                </a:extLst>
              </a:tr>
              <a:tr h="122587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Need to move towards permanent ovetime policy that is consistent and equitable across sector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589542"/>
                  </a:ext>
                </a:extLst>
              </a:tr>
              <a:tr h="245174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x Assistant Director of Care; 2 x PT RN; 1 x PT RPN; 1 x Temp FT PSW; 3 x Students (RSA); 2 x PT Dietary Aide; 1 x PT Testing Centre; 2 x PT Program Assistants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922367"/>
                  </a:ext>
                </a:extLst>
              </a:tr>
              <a:tr h="122587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Community Engagement Coordinator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3217660"/>
                  </a:ext>
                </a:extLst>
              </a:tr>
              <a:tr h="122587"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Successes/Challenges/Events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432007"/>
                  </a:ext>
                </a:extLst>
              </a:tr>
              <a:tr h="1292269">
                <a:tc>
                  <a:txBody>
                    <a:bodyPr/>
                    <a:lstStyle/>
                    <a:p>
                      <a:pPr algn="r" fontAlgn="ctr"/>
                      <a:r>
                        <a:rPr lang="en-C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COVID-19 4th dose vaccinations for LTC residents (began 10 January)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IPAC - effective policies and practices to support prevention and containment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Reinitiated LTC full-team huddles in morning and afternoon on all home areas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Intensified use of Groupe.io as an important communication and engagement tool across all departments.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new bus driver was found and hired (onboarding has been slow but we are going in the right direction!) 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 easily shifted back to Virtual programming for the SALC  and began use of our new tablets that include integrated wifi – these senior friendly tablets are set up with cell signal wifi and easy accessibility for participation in virtual programs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Construction on the pool began 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Music therapy has been a huge hit in LTC and was very much missed – happy to have it back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new part time program assistants in LTC began in early January which has helped significantly to support the residents and team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Kindness Committee has been able to meet 2 times in the new year to begin plans for 2022/23 focusing on inclusiveness as a theme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092967"/>
                  </a:ext>
                </a:extLst>
              </a:tr>
              <a:tr h="587395">
                <a:tc>
                  <a:txBody>
                    <a:bodyPr/>
                    <a:lstStyle/>
                    <a:p>
                      <a:pPr algn="r" fontAlgn="ctr"/>
                      <a:r>
                        <a:rPr lang="en-C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Challenge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Notice of resignation - Registered Dietician (Season's Care) - replacement began in February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Outbreak situations in the home was challenging to program staff although the team worked hard and supported home areas in a cohorted way, amping up one to one and self directed programing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Resignation of Community Engagement Coordinator  - currently hiring</a:t>
                      </a:r>
                      <a:b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Improved approach to PPE procurement, storage, tracking and internal supply chain management (moving to the point of care and service delivery) 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603820"/>
                  </a:ext>
                </a:extLst>
              </a:tr>
              <a:tr h="234958">
                <a:tc>
                  <a:txBody>
                    <a:bodyPr/>
                    <a:lstStyle/>
                    <a:p>
                      <a:pPr algn="r" fontAlgn="ctr"/>
                      <a:r>
                        <a:rPr lang="en-CA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</a:p>
                  </a:txBody>
                  <a:tcPr marL="4676" marR="4676" marT="4676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 January: PAC meeting (Q2 + Q3); Bell Let's Talk campaign + video featuring team members, CEO and ED (emphasis on self care); Social Committee provided hot soup (catered by Zoup) for all team members for lunch</a:t>
                      </a:r>
                    </a:p>
                  </a:txBody>
                  <a:tcPr marL="4676" marR="4676" marT="4676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4969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40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3F6F2-C748-40F9-B310-6C6A421289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661648" y="638651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Page </a:t>
            </a:r>
            <a:fld id="{9CD38EA4-8A41-7F4F-9455-93DA50595FFF}" type="slidenum">
              <a:rPr lang="en-US" smtClean="0">
                <a:solidFill>
                  <a:schemeClr val="accent5"/>
                </a:solidFill>
              </a:rPr>
              <a:pPr/>
              <a:t>3</a:t>
            </a:fld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09E099-5DD1-4879-B7F9-D708F7090772}"/>
              </a:ext>
            </a:extLst>
          </p:cNvPr>
          <p:cNvSpPr/>
          <p:nvPr/>
        </p:nvSpPr>
        <p:spPr>
          <a:xfrm>
            <a:off x="1242000" y="959604"/>
            <a:ext cx="6660000" cy="523220"/>
          </a:xfrm>
          <a:prstGeom prst="rect">
            <a:avLst/>
          </a:prstGeom>
          <a:ln>
            <a:solidFill>
              <a:srgbClr val="82BDD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>
                <a:ln/>
                <a:solidFill>
                  <a:schemeClr val="accent3">
                    <a:lumMod val="75000"/>
                  </a:schemeClr>
                </a:solidFill>
                <a:effectLst/>
              </a:rPr>
              <a:t>Fairview Apartments Indicators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A7213BD-7E66-45B2-B1B5-F1FD7A68C8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354612"/>
              </p:ext>
            </p:extLst>
          </p:nvPr>
        </p:nvGraphicFramePr>
        <p:xfrm>
          <a:off x="457200" y="1765883"/>
          <a:ext cx="8229601" cy="3585675"/>
        </p:xfrm>
        <a:graphic>
          <a:graphicData uri="http://schemas.openxmlformats.org/drawingml/2006/table">
            <a:tbl>
              <a:tblPr/>
              <a:tblGrid>
                <a:gridCol w="1920998">
                  <a:extLst>
                    <a:ext uri="{9D8B030D-6E8A-4147-A177-3AD203B41FA5}">
                      <a16:colId xmlns:a16="http://schemas.microsoft.com/office/drawing/2014/main" val="3431586959"/>
                    </a:ext>
                  </a:extLst>
                </a:gridCol>
                <a:gridCol w="454674">
                  <a:extLst>
                    <a:ext uri="{9D8B030D-6E8A-4147-A177-3AD203B41FA5}">
                      <a16:colId xmlns:a16="http://schemas.microsoft.com/office/drawing/2014/main" val="343953337"/>
                    </a:ext>
                  </a:extLst>
                </a:gridCol>
                <a:gridCol w="431940">
                  <a:extLst>
                    <a:ext uri="{9D8B030D-6E8A-4147-A177-3AD203B41FA5}">
                      <a16:colId xmlns:a16="http://schemas.microsoft.com/office/drawing/2014/main" val="4257274730"/>
                    </a:ext>
                  </a:extLst>
                </a:gridCol>
                <a:gridCol w="454674">
                  <a:extLst>
                    <a:ext uri="{9D8B030D-6E8A-4147-A177-3AD203B41FA5}">
                      <a16:colId xmlns:a16="http://schemas.microsoft.com/office/drawing/2014/main" val="4239900719"/>
                    </a:ext>
                  </a:extLst>
                </a:gridCol>
                <a:gridCol w="466041">
                  <a:extLst>
                    <a:ext uri="{9D8B030D-6E8A-4147-A177-3AD203B41FA5}">
                      <a16:colId xmlns:a16="http://schemas.microsoft.com/office/drawing/2014/main" val="1209568099"/>
                    </a:ext>
                  </a:extLst>
                </a:gridCol>
                <a:gridCol w="454674">
                  <a:extLst>
                    <a:ext uri="{9D8B030D-6E8A-4147-A177-3AD203B41FA5}">
                      <a16:colId xmlns:a16="http://schemas.microsoft.com/office/drawing/2014/main" val="2142446179"/>
                    </a:ext>
                  </a:extLst>
                </a:gridCol>
                <a:gridCol w="454674">
                  <a:extLst>
                    <a:ext uri="{9D8B030D-6E8A-4147-A177-3AD203B41FA5}">
                      <a16:colId xmlns:a16="http://schemas.microsoft.com/office/drawing/2014/main" val="1710135678"/>
                    </a:ext>
                  </a:extLst>
                </a:gridCol>
                <a:gridCol w="397840">
                  <a:extLst>
                    <a:ext uri="{9D8B030D-6E8A-4147-A177-3AD203B41FA5}">
                      <a16:colId xmlns:a16="http://schemas.microsoft.com/office/drawing/2014/main" val="1070863912"/>
                    </a:ext>
                  </a:extLst>
                </a:gridCol>
                <a:gridCol w="397840">
                  <a:extLst>
                    <a:ext uri="{9D8B030D-6E8A-4147-A177-3AD203B41FA5}">
                      <a16:colId xmlns:a16="http://schemas.microsoft.com/office/drawing/2014/main" val="946159392"/>
                    </a:ext>
                  </a:extLst>
                </a:gridCol>
                <a:gridCol w="397840">
                  <a:extLst>
                    <a:ext uri="{9D8B030D-6E8A-4147-A177-3AD203B41FA5}">
                      <a16:colId xmlns:a16="http://schemas.microsoft.com/office/drawing/2014/main" val="2972734931"/>
                    </a:ext>
                  </a:extLst>
                </a:gridCol>
                <a:gridCol w="397840">
                  <a:extLst>
                    <a:ext uri="{9D8B030D-6E8A-4147-A177-3AD203B41FA5}">
                      <a16:colId xmlns:a16="http://schemas.microsoft.com/office/drawing/2014/main" val="2986750647"/>
                    </a:ext>
                  </a:extLst>
                </a:gridCol>
                <a:gridCol w="454674">
                  <a:extLst>
                    <a:ext uri="{9D8B030D-6E8A-4147-A177-3AD203B41FA5}">
                      <a16:colId xmlns:a16="http://schemas.microsoft.com/office/drawing/2014/main" val="3867263676"/>
                    </a:ext>
                  </a:extLst>
                </a:gridCol>
                <a:gridCol w="466041">
                  <a:extLst>
                    <a:ext uri="{9D8B030D-6E8A-4147-A177-3AD203B41FA5}">
                      <a16:colId xmlns:a16="http://schemas.microsoft.com/office/drawing/2014/main" val="2183835533"/>
                    </a:ext>
                  </a:extLst>
                </a:gridCol>
                <a:gridCol w="488775">
                  <a:extLst>
                    <a:ext uri="{9D8B030D-6E8A-4147-A177-3AD203B41FA5}">
                      <a16:colId xmlns:a16="http://schemas.microsoft.com/office/drawing/2014/main" val="2570132554"/>
                    </a:ext>
                  </a:extLst>
                </a:gridCol>
                <a:gridCol w="591076">
                  <a:extLst>
                    <a:ext uri="{9D8B030D-6E8A-4147-A177-3AD203B41FA5}">
                      <a16:colId xmlns:a16="http://schemas.microsoft.com/office/drawing/2014/main" val="1895721072"/>
                    </a:ext>
                  </a:extLst>
                </a:gridCol>
              </a:tblGrid>
              <a:tr h="571184">
                <a:tc>
                  <a:txBody>
                    <a:bodyPr/>
                    <a:lstStyle/>
                    <a:p>
                      <a:pPr algn="l" fontAlgn="ctr"/>
                      <a:r>
                        <a:rPr lang="en-CA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Fairview - Apt. - Indicators</a:t>
                      </a:r>
                    </a:p>
                  </a:txBody>
                  <a:tcPr marL="6820" marR="6820" marT="6820" marB="0" anchor="ctr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Feb.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Apr.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June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July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Aug.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Sept.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Oct.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Dec.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Jan.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 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Month Sum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 </a:t>
                      </a:r>
                      <a:b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Month Average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007212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Suites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225755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Apt.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590914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Court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644940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School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659017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Villas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817716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762835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335650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644874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575052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25769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673327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55389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330498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933319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813029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63716"/>
                  </a:ext>
                </a:extLst>
              </a:tr>
              <a:tr h="177323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6820" marR="6820" marT="6820" marB="0" anchor="b">
                    <a:lnL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marL="6820" marR="6820" marT="6820" marB="0" anchor="b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440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43120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943B21-1E71-43D4-9A5B-404DD04E7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938855"/>
            <a:ext cx="7200000" cy="522277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1CC9748-91D0-4088-914F-761D314769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531600"/>
              </p:ext>
            </p:extLst>
          </p:nvPr>
        </p:nvGraphicFramePr>
        <p:xfrm>
          <a:off x="457200" y="1813417"/>
          <a:ext cx="8229599" cy="4267602"/>
        </p:xfrm>
        <a:graphic>
          <a:graphicData uri="http://schemas.openxmlformats.org/drawingml/2006/table">
            <a:tbl>
              <a:tblPr/>
              <a:tblGrid>
                <a:gridCol w="1642166">
                  <a:extLst>
                    <a:ext uri="{9D8B030D-6E8A-4147-A177-3AD203B41FA5}">
                      <a16:colId xmlns:a16="http://schemas.microsoft.com/office/drawing/2014/main" val="2931472826"/>
                    </a:ext>
                  </a:extLst>
                </a:gridCol>
                <a:gridCol w="469190">
                  <a:extLst>
                    <a:ext uri="{9D8B030D-6E8A-4147-A177-3AD203B41FA5}">
                      <a16:colId xmlns:a16="http://schemas.microsoft.com/office/drawing/2014/main" val="3780765984"/>
                    </a:ext>
                  </a:extLst>
                </a:gridCol>
                <a:gridCol w="6118243">
                  <a:extLst>
                    <a:ext uri="{9D8B030D-6E8A-4147-A177-3AD203B41FA5}">
                      <a16:colId xmlns:a16="http://schemas.microsoft.com/office/drawing/2014/main" val="35047330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Fairview - Apt. - Indicators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Jan.</a:t>
                      </a:r>
                      <a:br>
                        <a:rPr lang="en-CA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5630" marR="5630" marT="563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January 2022 Narrative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961067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Suites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630" marR="5630" marT="563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 216 - Rented Feb 23rd; FS 312 - Rented Feb. 9th </a:t>
                      </a:r>
                    </a:p>
                  </a:txBody>
                  <a:tcPr marL="5630" marR="5630" marT="563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516590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Apt.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630" marR="5630" marT="563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 401 - Rented Feb 1; FA 706 - Rented Feb 1; FA 804 - Rented Feb 15; FA 809 - Rented March 15; FA 609 - Rented April 9; FA 716 </a:t>
                      </a:r>
                    </a:p>
                  </a:txBody>
                  <a:tcPr marL="5630" marR="5630" marT="563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790174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Court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630" marR="5630" marT="563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 16 and FC 5</a:t>
                      </a:r>
                    </a:p>
                  </a:txBody>
                  <a:tcPr marL="5630" marR="5630" marT="563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900116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School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4325771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 Monthly Occupancy - Villas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8443921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Admissions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697077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Discharges / Deaths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 411 - deceased; FA 609 - moving to FS; FC 8 - moving in with family (palliative) </a:t>
                      </a:r>
                    </a:p>
                  </a:txBody>
                  <a:tcPr marL="5630" marR="5630" marT="563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325202"/>
                  </a:ext>
                </a:extLst>
              </a:tr>
              <a:tr h="405381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Complaints (</a:t>
                      </a:r>
                      <a:r>
                        <a:rPr lang="en-CA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Resident</a:t>
                      </a:r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630" marR="5630" marT="563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PSA 307 - smoking complaint, FA 602 - smoking complaint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anonymous complaint to RHRA - discussed isolation and visiting policies, dining and tray service at meals. Discussion with RHRA resulted in no concerns - case closed</a:t>
                      </a:r>
                    </a:p>
                  </a:txBody>
                  <a:tcPr marL="5630" marR="5630" marT="563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95015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Training (</a:t>
                      </a:r>
                      <a:r>
                        <a:rPr lang="en-CA" sz="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codes</a:t>
                      </a:r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522160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Drills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January</a:t>
                      </a:r>
                    </a:p>
                  </a:txBody>
                  <a:tcPr marL="5630" marR="5630" marT="5630" marB="0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270776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Critical Incidents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891100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Legislative Inspections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Discussion with RHRA as noted under complaints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021450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Non-Compliance 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048173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 over $25,000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889456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Employee Complaints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995574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Hires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x PT PSW (Home and Community)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641911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Terminations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640568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Successes/Challenges/Events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2341282"/>
                  </a:ext>
                </a:extLst>
              </a:tr>
              <a:tr h="776979">
                <a:tc>
                  <a:txBody>
                    <a:bodyPr/>
                    <a:lstStyle/>
                    <a:p>
                      <a:pPr algn="r" fontAlgn="ctr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Large number of team members cross-trained to support testing clinic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episodes of missed care throughout challenging weeks when staffing capacity down by 33%. 255 unexpected hours covered over 2 weeks. All shifts covered/ filled (none left unfilled) . 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an annual education plan for both suites and HC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Worked with CareRX to initiate annual med/pharmacy management committee meetings (MMC) and reviews and completed for 2021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Worked through and closed 2 suspect outbreaks in retirement Suites</a:t>
                      </a:r>
                    </a:p>
                  </a:txBody>
                  <a:tcPr marL="5630" marR="5630" marT="5630" marB="0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279587"/>
                  </a:ext>
                </a:extLst>
              </a:tr>
              <a:tr h="373006">
                <a:tc>
                  <a:txBody>
                    <a:bodyPr/>
                    <a:lstStyle/>
                    <a:p>
                      <a:pPr algn="r" fontAlgn="ctr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Challenge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Staff positivity rate - one Maintenance team member off for two 10-day periods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Increases in frontline, admin/leadership role strain in Home and Community and Suites. Increases in respite needs and difficulty taking on due to unpredictable/low staffing. Staff/leadership time working offsite due to covid caused added challenges.</a:t>
                      </a:r>
                    </a:p>
                  </a:txBody>
                  <a:tcPr marL="5630" marR="5630" marT="5630" marB="0" anchor="b">
                    <a:lnL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8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5754531"/>
                  </a:ext>
                </a:extLst>
              </a:tr>
              <a:tr h="135127">
                <a:tc>
                  <a:txBody>
                    <a:bodyPr/>
                    <a:lstStyle/>
                    <a:p>
                      <a:pPr algn="r" fontAlgn="ctr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</a:p>
                  </a:txBody>
                  <a:tcPr marL="5630" marR="5630" marT="563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A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0" marR="5630" marT="5630" marB="0" anchor="ctr">
                    <a:lnL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86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873338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Fairview &amp; Parkwood Mennonite Homes">
      <a:dk1>
        <a:sysClr val="windowText" lastClr="000000"/>
      </a:dk1>
      <a:lt1>
        <a:sysClr val="window" lastClr="FFFFFF"/>
      </a:lt1>
      <a:dk2>
        <a:srgbClr val="444444"/>
      </a:dk2>
      <a:lt2>
        <a:srgbClr val="82BDDD"/>
      </a:lt2>
      <a:accent1>
        <a:srgbClr val="CF5A0B"/>
      </a:accent1>
      <a:accent2>
        <a:srgbClr val="AFBF76"/>
      </a:accent2>
      <a:accent3>
        <a:srgbClr val="82BDDD"/>
      </a:accent3>
      <a:accent4>
        <a:srgbClr val="444444"/>
      </a:accent4>
      <a:accent5>
        <a:srgbClr val="CF5A0B"/>
      </a:accent5>
      <a:accent6>
        <a:srgbClr val="AFBF76"/>
      </a:accent6>
      <a:hlink>
        <a:srgbClr val="444444"/>
      </a:hlink>
      <a:folHlink>
        <a:srgbClr val="CF5A0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12259</TotalTime>
  <Words>1642</Words>
  <Application>Microsoft Office PowerPoint</Application>
  <PresentationFormat>On-screen Show (4:3)</PresentationFormat>
  <Paragraphs>607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Courier New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MarsPh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Stella Ruza</dc:creator>
  <cp:lastModifiedBy>Alex Normandeau</cp:lastModifiedBy>
  <cp:revision>473</cp:revision>
  <cp:lastPrinted>2021-11-18T19:05:36Z</cp:lastPrinted>
  <dcterms:created xsi:type="dcterms:W3CDTF">2013-03-14T15:42:44Z</dcterms:created>
  <dcterms:modified xsi:type="dcterms:W3CDTF">2022-02-22T23:47:36Z</dcterms:modified>
</cp:coreProperties>
</file>