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430" r:id="rId2"/>
    <p:sldId id="440" r:id="rId3"/>
    <p:sldId id="439" r:id="rId4"/>
    <p:sldId id="435" r:id="rId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64953C1-ABD7-4CFB-969C-2937D7E55DE6}">
          <p14:sldIdLst>
            <p14:sldId id="430"/>
            <p14:sldId id="440"/>
            <p14:sldId id="439"/>
            <p14:sldId id="43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croix" initials="C" lastIdx="9" clrIdx="0">
    <p:extLst>
      <p:ext uri="{19B8F6BF-5375-455C-9EA6-DF929625EA0E}">
        <p15:presenceInfo xmlns:p15="http://schemas.microsoft.com/office/powerpoint/2012/main" userId="CLacroix"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BF76"/>
    <a:srgbClr val="82BDDD"/>
    <a:srgbClr val="8244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10" autoAdjust="0"/>
    <p:restoredTop sz="94249" autoAdjust="0"/>
  </p:normalViewPr>
  <p:slideViewPr>
    <p:cSldViewPr snapToGrid="0" snapToObjects="1">
      <p:cViewPr varScale="1">
        <p:scale>
          <a:sx n="86" d="100"/>
          <a:sy n="86" d="100"/>
        </p:scale>
        <p:origin x="1315" y="5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25" d="100"/>
          <a:sy n="125" d="100"/>
        </p:scale>
        <p:origin x="1206" y="-21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866" tIns="46433" rIns="92866" bIns="46433" rtlCol="0"/>
          <a:lstStyle>
            <a:lvl1pPr algn="l">
              <a:defRPr sz="1200"/>
            </a:lvl1pPr>
          </a:lstStyle>
          <a:p>
            <a:endParaRPr lang="en-US" dirty="0"/>
          </a:p>
        </p:txBody>
      </p:sp>
      <p:sp>
        <p:nvSpPr>
          <p:cNvPr id="3" name="Date Placeholder 2"/>
          <p:cNvSpPr>
            <a:spLocks noGrp="1"/>
          </p:cNvSpPr>
          <p:nvPr>
            <p:ph type="dt" idx="1"/>
          </p:nvPr>
        </p:nvSpPr>
        <p:spPr>
          <a:xfrm>
            <a:off x="3970938" y="1"/>
            <a:ext cx="3037840" cy="464820"/>
          </a:xfrm>
          <a:prstGeom prst="rect">
            <a:avLst/>
          </a:prstGeom>
        </p:spPr>
        <p:txBody>
          <a:bodyPr vert="horz" lIns="92866" tIns="46433" rIns="92866" bIns="46433" rtlCol="0"/>
          <a:lstStyle>
            <a:lvl1pPr algn="r">
              <a:defRPr sz="1200"/>
            </a:lvl1pPr>
          </a:lstStyle>
          <a:p>
            <a:fld id="{1BC3CF8A-E23D-4CF0-9C2B-8BA70584F05D}" type="datetimeFigureOut">
              <a:rPr lang="en-US" smtClean="0"/>
              <a:pPr/>
              <a:t>2/22/2022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866" tIns="46433" rIns="92866" bIns="46433" rtlCol="0" anchor="ctr"/>
          <a:lstStyle/>
          <a:p>
            <a:endParaRPr lang="en-US" dirty="0"/>
          </a:p>
        </p:txBody>
      </p:sp>
      <p:sp>
        <p:nvSpPr>
          <p:cNvPr id="5" name="Notes Placeholder 4"/>
          <p:cNvSpPr>
            <a:spLocks noGrp="1"/>
          </p:cNvSpPr>
          <p:nvPr>
            <p:ph type="body" sz="quarter" idx="3"/>
          </p:nvPr>
        </p:nvSpPr>
        <p:spPr>
          <a:xfrm>
            <a:off x="701040" y="4415789"/>
            <a:ext cx="5608320" cy="4183380"/>
          </a:xfrm>
          <a:prstGeom prst="rect">
            <a:avLst/>
          </a:prstGeom>
        </p:spPr>
        <p:txBody>
          <a:bodyPr vert="horz" lIns="92866" tIns="46433" rIns="92866" bIns="4643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2866" tIns="46433" rIns="92866" bIns="4643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2866" tIns="46433" rIns="92866" bIns="46433" rtlCol="0" anchor="b"/>
          <a:lstStyle>
            <a:lvl1pPr algn="r">
              <a:defRPr sz="1200"/>
            </a:lvl1pPr>
          </a:lstStyle>
          <a:p>
            <a:fld id="{B3B3A78B-94FC-4EBC-8089-9E74DEEF70A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4" name="Picture 3">
            <a:extLst>
              <a:ext uri="{FF2B5EF4-FFF2-40B4-BE49-F238E27FC236}">
                <a16:creationId xmlns:a16="http://schemas.microsoft.com/office/drawing/2014/main" id="{1CAB72B6-9B53-4F63-8EF3-D0D2DA6E8FF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90180" y="180299"/>
            <a:ext cx="2343945" cy="636527"/>
          </a:xfrm>
          <a:prstGeom prst="rect">
            <a:avLst/>
          </a:prstGeom>
        </p:spPr>
      </p:pic>
      <p:sp>
        <p:nvSpPr>
          <p:cNvPr id="8" name="Subtitle 2"/>
          <p:cNvSpPr>
            <a:spLocks noGrp="1"/>
          </p:cNvSpPr>
          <p:nvPr>
            <p:ph type="subTitle" idx="1"/>
          </p:nvPr>
        </p:nvSpPr>
        <p:spPr>
          <a:xfrm>
            <a:off x="1006936" y="2264341"/>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spTree>
    <p:extLst>
      <p:ext uri="{BB962C8B-B14F-4D97-AF65-F5344CB8AC3E}">
        <p14:creationId xmlns:p14="http://schemas.microsoft.com/office/powerpoint/2010/main" val="3588972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a:gradFill>
            <a:gsLst>
              <a:gs pos="0">
                <a:schemeClr val="bg2"/>
              </a:gs>
              <a:gs pos="100000">
                <a:schemeClr val="accent2"/>
              </a:gs>
            </a:gsLst>
            <a:lin ang="5400000" scaled="0"/>
          </a:gradFill>
        </p:spPr>
      </p:pic>
      <p:sp>
        <p:nvSpPr>
          <p:cNvPr id="8" name="Subtitle 2"/>
          <p:cNvSpPr>
            <a:spLocks noGrp="1"/>
          </p:cNvSpPr>
          <p:nvPr>
            <p:ph type="subTitle" idx="1"/>
          </p:nvPr>
        </p:nvSpPr>
        <p:spPr>
          <a:xfrm>
            <a:off x="2119744" y="2566266"/>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466269"/>
            <a:ext cx="3657600" cy="1032256"/>
          </a:xfrm>
          <a:prstGeom prst="rect">
            <a:avLst/>
          </a:prstGeom>
        </p:spPr>
      </p:pic>
    </p:spTree>
    <p:extLst>
      <p:ext uri="{BB962C8B-B14F-4D97-AF65-F5344CB8AC3E}">
        <p14:creationId xmlns:p14="http://schemas.microsoft.com/office/powerpoint/2010/main" val="962653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sp>
        <p:nvSpPr>
          <p:cNvPr id="8" name="Subtitle 2"/>
          <p:cNvSpPr>
            <a:spLocks noGrp="1"/>
          </p:cNvSpPr>
          <p:nvPr>
            <p:ph type="subTitle" idx="1" hasCustomPrompt="1"/>
          </p:nvPr>
        </p:nvSpPr>
        <p:spPr>
          <a:xfrm>
            <a:off x="457200" y="1085850"/>
            <a:ext cx="8229600" cy="4324350"/>
          </a:xfrm>
        </p:spPr>
        <p:txBody>
          <a:bodyPr/>
          <a:lstStyle>
            <a:lvl1pPr marL="363538" indent="-363538" algn="l">
              <a:buFont typeface="Arial" pitchFamily="34" charset="0"/>
              <a:buChar char="•"/>
              <a:defRPr>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a:xfrm>
            <a:off x="457200" y="370756"/>
            <a:ext cx="8229600" cy="484038"/>
          </a:xfrm>
        </p:spPr>
        <p:txBody>
          <a:bodyPr/>
          <a:lstStyle>
            <a:lvl1pPr>
              <a:defRPr>
                <a:solidFill>
                  <a:schemeClr val="accent4"/>
                </a:solidFill>
              </a:defRPr>
            </a:lvl1pPr>
          </a:lstStyle>
          <a:p>
            <a:r>
              <a:rPr lang="en-US" dirty="0"/>
              <a:t>Click to edit Master title style</a:t>
            </a:r>
          </a:p>
        </p:txBody>
      </p:sp>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5"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04441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2"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496911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7" name="Picture 6">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13107" y="550300"/>
            <a:ext cx="3273692" cy="889007"/>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0219" y="525785"/>
            <a:ext cx="3168089" cy="894105"/>
          </a:xfrm>
          <a:prstGeom prst="rect">
            <a:avLst/>
          </a:prstGeom>
        </p:spPr>
      </p:pic>
      <p:sp>
        <p:nvSpPr>
          <p:cNvPr id="9" name="Subtitle 2">
            <a:extLst>
              <a:ext uri="{FF2B5EF4-FFF2-40B4-BE49-F238E27FC236}">
                <a16:creationId xmlns:a16="http://schemas.microsoft.com/office/drawing/2014/main" id="{3A44EBF8-D51D-47CC-8D9F-E540C2BE54BE}"/>
              </a:ext>
            </a:extLst>
          </p:cNvPr>
          <p:cNvSpPr txBox="1">
            <a:spLocks/>
          </p:cNvSpPr>
          <p:nvPr userDrawn="1"/>
        </p:nvSpPr>
        <p:spPr>
          <a:xfrm>
            <a:off x="1925782" y="2566266"/>
            <a:ext cx="6761017" cy="2843934"/>
          </a:xfrm>
          <a:prstGeom prst="rect">
            <a:avLst/>
          </a:prstGeom>
        </p:spPr>
        <p:txBody>
          <a:bodyPr vert="horz" lIns="0" tIns="0" rIns="0" bIns="0" rtlCol="0">
            <a:normAutofit/>
          </a:bodyPr>
          <a:lstStyle>
            <a:lvl1pPr marL="0" indent="0" algn="l" defTabSz="457200" rtl="0" eaLnBrk="1" latinLnBrk="0" hangingPunct="1">
              <a:spcBef>
                <a:spcPct val="20000"/>
              </a:spcBef>
              <a:buFont typeface="Arial" pitchFamily="34" charset="0"/>
              <a:buNone/>
              <a:defRPr sz="1800" b="1" kern="1200">
                <a:solidFill>
                  <a:schemeClr val="accent4"/>
                </a:solidFill>
                <a:latin typeface="+mn-lt"/>
                <a:ea typeface="+mn-ea"/>
                <a:cs typeface="+mn-cs"/>
              </a:defRPr>
            </a:lvl1pPr>
            <a:lvl2pPr marL="631825" indent="-268288" algn="l" defTabSz="457200" rtl="0" eaLnBrk="1" latinLnBrk="0" hangingPunct="1">
              <a:spcBef>
                <a:spcPct val="20000"/>
              </a:spcBef>
              <a:buFont typeface="Courier New" pitchFamily="49" charset="0"/>
              <a:buChar char="o"/>
              <a:defRPr sz="1800" kern="1200">
                <a:solidFill>
                  <a:schemeClr val="accent4"/>
                </a:solidFill>
                <a:latin typeface="+mn-lt"/>
                <a:ea typeface="+mn-ea"/>
                <a:cs typeface="+mn-cs"/>
              </a:defRPr>
            </a:lvl2pPr>
            <a:lvl3pPr marL="914400" indent="-282575" algn="l" defTabSz="457200" rtl="0" eaLnBrk="1" latinLnBrk="0" hangingPunct="1">
              <a:spcBef>
                <a:spcPct val="20000"/>
              </a:spcBef>
              <a:buFont typeface="Gill Sans MT" pitchFamily="34" charset="0"/>
              <a:buChar char="–"/>
              <a:defRPr sz="1800" kern="1200">
                <a:solidFill>
                  <a:schemeClr val="accent4"/>
                </a:solidFill>
                <a:latin typeface="+mn-lt"/>
                <a:ea typeface="+mn-ea"/>
                <a:cs typeface="+mn-cs"/>
              </a:defRPr>
            </a:lvl3pPr>
            <a:lvl4pPr marL="13716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800" dirty="0"/>
          </a:p>
        </p:txBody>
      </p:sp>
    </p:spTree>
    <p:extLst>
      <p:ext uri="{BB962C8B-B14F-4D97-AF65-F5344CB8AC3E}">
        <p14:creationId xmlns:p14="http://schemas.microsoft.com/office/powerpoint/2010/main" val="101807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CD38EA4-8A41-7F4F-9455-93DA50595F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98925"/>
            <a:ext cx="8229600" cy="484038"/>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457200" y="1082891"/>
            <a:ext cx="82296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Tree>
  </p:cSld>
  <p:clrMap bg1="lt1" tx1="dk1" bg2="lt2" tx2="dk2" accent1="accent1" accent2="accent2" accent3="accent3" accent4="accent4" accent5="accent5" accent6="accent6" hlink="hlink" folHlink="folHlink"/>
  <p:sldLayoutIdLst>
    <p:sldLayoutId id="2147483675" r:id="rId1"/>
    <p:sldLayoutId id="2147483673" r:id="rId2"/>
    <p:sldLayoutId id="2147483671" r:id="rId3"/>
    <p:sldLayoutId id="2147483678" r:id="rId4"/>
    <p:sldLayoutId id="2147483674" r:id="rId5"/>
    <p:sldLayoutId id="2147483662" r:id="rId6"/>
    <p:sldLayoutId id="2147483650" r:id="rId7"/>
    <p:sldLayoutId id="2147483655" r:id="rId8"/>
  </p:sldLayoutIdLst>
  <p:hf sldNum="0" hdr="0" ftr="0" dt="0"/>
  <p:txStyles>
    <p:titleStyle>
      <a:lvl1pPr algn="l" defTabSz="457200" rtl="0" eaLnBrk="1" latinLnBrk="0" hangingPunct="1">
        <a:spcBef>
          <a:spcPct val="0"/>
        </a:spcBef>
        <a:buNone/>
        <a:defRPr sz="2400" b="1" kern="1200" cap="none" baseline="0">
          <a:solidFill>
            <a:schemeClr val="accent4"/>
          </a:solidFill>
          <a:latin typeface="+mn-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accent4"/>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accent4"/>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accent4"/>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4"/>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4"/>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153989" y="6354174"/>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1</a:t>
            </a:fld>
            <a:endParaRPr lang="en-US" dirty="0">
              <a:solidFill>
                <a:schemeClr val="accent5"/>
              </a:solidFill>
            </a:endParaRPr>
          </a:p>
        </p:txBody>
      </p:sp>
      <p:sp>
        <p:nvSpPr>
          <p:cNvPr id="6" name="Rectangle 5">
            <a:extLst>
              <a:ext uri="{FF2B5EF4-FFF2-40B4-BE49-F238E27FC236}">
                <a16:creationId xmlns:a16="http://schemas.microsoft.com/office/drawing/2014/main" id="{3AB06B63-7A91-4D74-8226-898E3ABF377E}"/>
              </a:ext>
            </a:extLst>
          </p:cNvPr>
          <p:cNvSpPr/>
          <p:nvPr/>
        </p:nvSpPr>
        <p:spPr>
          <a:xfrm>
            <a:off x="1489164" y="1033482"/>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LTC Indicators</a:t>
            </a:r>
          </a:p>
        </p:txBody>
      </p:sp>
      <p:graphicFrame>
        <p:nvGraphicFramePr>
          <p:cNvPr id="3" name="Table 2">
            <a:extLst>
              <a:ext uri="{FF2B5EF4-FFF2-40B4-BE49-F238E27FC236}">
                <a16:creationId xmlns:a16="http://schemas.microsoft.com/office/drawing/2014/main" id="{A6A699F5-3F77-4B38-A3C9-5CEF2BA05291}"/>
              </a:ext>
            </a:extLst>
          </p:cNvPr>
          <p:cNvGraphicFramePr>
            <a:graphicFrameLocks noGrp="1"/>
          </p:cNvGraphicFramePr>
          <p:nvPr/>
        </p:nvGraphicFramePr>
        <p:xfrm>
          <a:off x="457201" y="1887230"/>
          <a:ext cx="8229597" cy="2916852"/>
        </p:xfrm>
        <a:graphic>
          <a:graphicData uri="http://schemas.openxmlformats.org/drawingml/2006/table">
            <a:tbl>
              <a:tblPr/>
              <a:tblGrid>
                <a:gridCol w="2099502">
                  <a:extLst>
                    <a:ext uri="{9D8B030D-6E8A-4147-A177-3AD203B41FA5}">
                      <a16:colId xmlns:a16="http://schemas.microsoft.com/office/drawing/2014/main" val="1424892743"/>
                    </a:ext>
                  </a:extLst>
                </a:gridCol>
                <a:gridCol w="449091">
                  <a:extLst>
                    <a:ext uri="{9D8B030D-6E8A-4147-A177-3AD203B41FA5}">
                      <a16:colId xmlns:a16="http://schemas.microsoft.com/office/drawing/2014/main" val="3717244156"/>
                    </a:ext>
                  </a:extLst>
                </a:gridCol>
                <a:gridCol w="404182">
                  <a:extLst>
                    <a:ext uri="{9D8B030D-6E8A-4147-A177-3AD203B41FA5}">
                      <a16:colId xmlns:a16="http://schemas.microsoft.com/office/drawing/2014/main" val="2853264702"/>
                    </a:ext>
                  </a:extLst>
                </a:gridCol>
                <a:gridCol w="426637">
                  <a:extLst>
                    <a:ext uri="{9D8B030D-6E8A-4147-A177-3AD203B41FA5}">
                      <a16:colId xmlns:a16="http://schemas.microsoft.com/office/drawing/2014/main" val="3516317746"/>
                    </a:ext>
                  </a:extLst>
                </a:gridCol>
                <a:gridCol w="460319">
                  <a:extLst>
                    <a:ext uri="{9D8B030D-6E8A-4147-A177-3AD203B41FA5}">
                      <a16:colId xmlns:a16="http://schemas.microsoft.com/office/drawing/2014/main" val="3438321770"/>
                    </a:ext>
                  </a:extLst>
                </a:gridCol>
                <a:gridCol w="482773">
                  <a:extLst>
                    <a:ext uri="{9D8B030D-6E8A-4147-A177-3AD203B41FA5}">
                      <a16:colId xmlns:a16="http://schemas.microsoft.com/office/drawing/2014/main" val="954550930"/>
                    </a:ext>
                  </a:extLst>
                </a:gridCol>
                <a:gridCol w="449091">
                  <a:extLst>
                    <a:ext uri="{9D8B030D-6E8A-4147-A177-3AD203B41FA5}">
                      <a16:colId xmlns:a16="http://schemas.microsoft.com/office/drawing/2014/main" val="3328473227"/>
                    </a:ext>
                  </a:extLst>
                </a:gridCol>
                <a:gridCol w="404182">
                  <a:extLst>
                    <a:ext uri="{9D8B030D-6E8A-4147-A177-3AD203B41FA5}">
                      <a16:colId xmlns:a16="http://schemas.microsoft.com/office/drawing/2014/main" val="967333692"/>
                    </a:ext>
                  </a:extLst>
                </a:gridCol>
                <a:gridCol w="404182">
                  <a:extLst>
                    <a:ext uri="{9D8B030D-6E8A-4147-A177-3AD203B41FA5}">
                      <a16:colId xmlns:a16="http://schemas.microsoft.com/office/drawing/2014/main" val="1776540941"/>
                    </a:ext>
                  </a:extLst>
                </a:gridCol>
                <a:gridCol w="404182">
                  <a:extLst>
                    <a:ext uri="{9D8B030D-6E8A-4147-A177-3AD203B41FA5}">
                      <a16:colId xmlns:a16="http://schemas.microsoft.com/office/drawing/2014/main" val="1394602172"/>
                    </a:ext>
                  </a:extLst>
                </a:gridCol>
                <a:gridCol w="404182">
                  <a:extLst>
                    <a:ext uri="{9D8B030D-6E8A-4147-A177-3AD203B41FA5}">
                      <a16:colId xmlns:a16="http://schemas.microsoft.com/office/drawing/2014/main" val="1223367797"/>
                    </a:ext>
                  </a:extLst>
                </a:gridCol>
                <a:gridCol w="404182">
                  <a:extLst>
                    <a:ext uri="{9D8B030D-6E8A-4147-A177-3AD203B41FA5}">
                      <a16:colId xmlns:a16="http://schemas.microsoft.com/office/drawing/2014/main" val="3799818055"/>
                    </a:ext>
                  </a:extLst>
                </a:gridCol>
                <a:gridCol w="460319">
                  <a:extLst>
                    <a:ext uri="{9D8B030D-6E8A-4147-A177-3AD203B41FA5}">
                      <a16:colId xmlns:a16="http://schemas.microsoft.com/office/drawing/2014/main" val="1902355525"/>
                    </a:ext>
                  </a:extLst>
                </a:gridCol>
                <a:gridCol w="449091">
                  <a:extLst>
                    <a:ext uri="{9D8B030D-6E8A-4147-A177-3AD203B41FA5}">
                      <a16:colId xmlns:a16="http://schemas.microsoft.com/office/drawing/2014/main" val="3379691974"/>
                    </a:ext>
                  </a:extLst>
                </a:gridCol>
                <a:gridCol w="527682">
                  <a:extLst>
                    <a:ext uri="{9D8B030D-6E8A-4147-A177-3AD203B41FA5}">
                      <a16:colId xmlns:a16="http://schemas.microsoft.com/office/drawing/2014/main" val="3262569918"/>
                    </a:ext>
                  </a:extLst>
                </a:gridCol>
              </a:tblGrid>
              <a:tr h="606273">
                <a:tc>
                  <a:txBody>
                    <a:bodyPr/>
                    <a:lstStyle/>
                    <a:p>
                      <a:pPr algn="l" fontAlgn="ctr"/>
                      <a:r>
                        <a:rPr lang="en-CA" sz="1200" b="1" i="0" u="none" strike="noStrike">
                          <a:solidFill>
                            <a:srgbClr val="FFFFFF"/>
                          </a:solidFill>
                          <a:effectLst/>
                          <a:latin typeface="Calibri" panose="020F0502020204030204" pitchFamily="34" charset="0"/>
                        </a:rPr>
                        <a:t>Long Term Care Indicators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1100" b="1" i="0" u="none" strike="noStrike">
                          <a:solidFill>
                            <a:srgbClr val="FFFFFF"/>
                          </a:solidFill>
                          <a:effectLst/>
                          <a:latin typeface="Calibri" panose="020F0502020204030204" pitchFamily="34" charset="0"/>
                        </a:rPr>
                        <a:t>Feb. 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Sum</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Average</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extLst>
                  <a:ext uri="{0D108BD9-81ED-4DB2-BD59-A6C34878D82A}">
                    <a16:rowId xmlns:a16="http://schemas.microsoft.com/office/drawing/2014/main" val="309286109"/>
                  </a:ext>
                </a:extLst>
              </a:tr>
              <a:tr h="202091">
                <a:tc>
                  <a:txBody>
                    <a:bodyPr/>
                    <a:lstStyle/>
                    <a:p>
                      <a:pPr algn="l" fontAlgn="ctr"/>
                      <a:r>
                        <a:rPr lang="en-CA" sz="1100" b="1" i="0" u="none" strike="noStrike">
                          <a:solidFill>
                            <a:srgbClr val="FFFFFF"/>
                          </a:solidFill>
                          <a:effectLst/>
                          <a:latin typeface="Calibri" panose="020F0502020204030204" pitchFamily="34" charset="0"/>
                        </a:rPr>
                        <a:t>% Monthly Occupancy</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0" i="0" u="none" strike="noStrike">
                          <a:solidFill>
                            <a:srgbClr val="000000"/>
                          </a:solidFill>
                          <a:effectLst/>
                          <a:latin typeface="Calibri" panose="020F0502020204030204" pitchFamily="34" charset="0"/>
                        </a:rPr>
                        <a:t>93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91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 </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93.8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708640883"/>
                  </a:ext>
                </a:extLst>
              </a:tr>
              <a:tr h="175146">
                <a:tc>
                  <a:txBody>
                    <a:bodyPr/>
                    <a:lstStyle/>
                    <a:p>
                      <a:pPr algn="l" fontAlgn="ctr"/>
                      <a:r>
                        <a:rPr lang="en-CA" sz="1100" b="0" i="0" u="none" strike="noStrike">
                          <a:solidFill>
                            <a:srgbClr val="000000"/>
                          </a:solidFill>
                          <a:effectLst/>
                          <a:latin typeface="Calibri" panose="020F0502020204030204" pitchFamily="34" charset="0"/>
                        </a:rPr>
                        <a:t>Admissions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27.0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014650969"/>
                  </a:ext>
                </a:extLst>
              </a:tr>
              <a:tr h="175146">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26.0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565884536"/>
                  </a:ext>
                </a:extLst>
              </a:tr>
              <a:tr h="175146">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10.0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54095016"/>
                  </a:ext>
                </a:extLst>
              </a:tr>
              <a:tr h="175146">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5488241"/>
                  </a:ext>
                </a:extLst>
              </a:tr>
              <a:tr h="175146">
                <a:tc>
                  <a:txBody>
                    <a:bodyPr/>
                    <a:lstStyle/>
                    <a:p>
                      <a:pPr algn="l" fontAlgn="ctr"/>
                      <a:r>
                        <a:rPr lang="en-CA" sz="1100" b="0" i="0" u="none" strike="noStrike">
                          <a:solidFill>
                            <a:srgbClr val="000000"/>
                          </a:solidFill>
                          <a:effectLst/>
                          <a:latin typeface="Calibri" panose="020F0502020204030204" pitchFamily="34" charset="0"/>
                        </a:rPr>
                        <a:t>Fire Drills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33.0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235437613"/>
                  </a:ext>
                </a:extLst>
              </a:tr>
              <a:tr h="175146">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576621872"/>
                  </a:ext>
                </a:extLst>
              </a:tr>
              <a:tr h="175146">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90019709"/>
                  </a:ext>
                </a:extLst>
              </a:tr>
              <a:tr h="175146">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0.1</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886630531"/>
                  </a:ext>
                </a:extLst>
              </a:tr>
              <a:tr h="175146">
                <a:tc>
                  <a:txBody>
                    <a:bodyPr/>
                    <a:lstStyle/>
                    <a:p>
                      <a:pPr algn="l" fontAlgn="ctr"/>
                      <a:r>
                        <a:rPr lang="en-CA" sz="1100" b="0" i="0" u="none" strike="noStrike">
                          <a:solidFill>
                            <a:srgbClr val="000000"/>
                          </a:solidFill>
                          <a:effectLst/>
                          <a:latin typeface="Calibri" panose="020F0502020204030204" pitchFamily="34" charset="0"/>
                        </a:rPr>
                        <a:t>Expenditures &gt; $25,000</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145968812"/>
                  </a:ext>
                </a:extLst>
              </a:tr>
              <a:tr h="175146">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15.0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827117153"/>
                  </a:ext>
                </a:extLst>
              </a:tr>
              <a:tr h="175146">
                <a:tc>
                  <a:txBody>
                    <a:bodyPr/>
                    <a:lstStyle/>
                    <a:p>
                      <a:pPr algn="l" fontAlgn="ctr"/>
                      <a:r>
                        <a:rPr lang="en-CA" sz="1100" b="0" i="0" u="none" strike="noStrike">
                          <a:solidFill>
                            <a:srgbClr val="000000"/>
                          </a:solidFill>
                          <a:effectLst/>
                          <a:latin typeface="Calibri" panose="020F0502020204030204" pitchFamily="34" charset="0"/>
                        </a:rPr>
                        <a:t>New Hires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76.0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6.3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19998688"/>
                  </a:ext>
                </a:extLst>
              </a:tr>
              <a:tr h="181882">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34.0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dirty="0">
                          <a:solidFill>
                            <a:srgbClr val="000000"/>
                          </a:solidFill>
                          <a:effectLst/>
                          <a:latin typeface="Calibri" panose="020F0502020204030204" pitchFamily="34" charset="0"/>
                        </a:rPr>
                        <a:t>2.8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214628319"/>
                  </a:ext>
                </a:extLst>
              </a:tr>
            </a:tbl>
          </a:graphicData>
        </a:graphic>
      </p:graphicFrame>
    </p:spTree>
    <p:extLst>
      <p:ext uri="{BB962C8B-B14F-4D97-AF65-F5344CB8AC3E}">
        <p14:creationId xmlns:p14="http://schemas.microsoft.com/office/powerpoint/2010/main" val="1511529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C0748D7-97D4-4B15-92D6-7D5F4D19AA48}"/>
              </a:ext>
            </a:extLst>
          </p:cNvPr>
          <p:cNvSpPr/>
          <p:nvPr/>
        </p:nvSpPr>
        <p:spPr>
          <a:xfrm>
            <a:off x="1242000" y="929337"/>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LTC Indicators - Narrative</a:t>
            </a:r>
          </a:p>
        </p:txBody>
      </p:sp>
      <p:sp>
        <p:nvSpPr>
          <p:cNvPr id="4" name="Slide Number Placeholder 3">
            <a:extLst>
              <a:ext uri="{FF2B5EF4-FFF2-40B4-BE49-F238E27FC236}">
                <a16:creationId xmlns:a16="http://schemas.microsoft.com/office/drawing/2014/main" id="{8DE98C37-CA9C-4CD2-A63E-3B86A98E7AC4}"/>
              </a:ext>
            </a:extLst>
          </p:cNvPr>
          <p:cNvSpPr txBox="1">
            <a:spLocks/>
          </p:cNvSpPr>
          <p:nvPr/>
        </p:nvSpPr>
        <p:spPr>
          <a:xfrm>
            <a:off x="4153989" y="6492875"/>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accent5"/>
                </a:solidFill>
              </a:rPr>
              <a:t>Page </a:t>
            </a:r>
            <a:fld id="{9CD38EA4-8A41-7F4F-9455-93DA50595FFF}" type="slidenum">
              <a:rPr lang="en-US" smtClean="0">
                <a:solidFill>
                  <a:schemeClr val="accent5"/>
                </a:solidFill>
              </a:rPr>
              <a:pPr/>
              <a:t>2</a:t>
            </a:fld>
            <a:endParaRPr lang="en-US" dirty="0">
              <a:solidFill>
                <a:schemeClr val="accent5"/>
              </a:solidFill>
            </a:endParaRPr>
          </a:p>
        </p:txBody>
      </p:sp>
      <p:graphicFrame>
        <p:nvGraphicFramePr>
          <p:cNvPr id="3" name="Table 2">
            <a:extLst>
              <a:ext uri="{FF2B5EF4-FFF2-40B4-BE49-F238E27FC236}">
                <a16:creationId xmlns:a16="http://schemas.microsoft.com/office/drawing/2014/main" id="{75FB15D3-CA56-410F-BBC9-A4300E6CDE8D}"/>
              </a:ext>
            </a:extLst>
          </p:cNvPr>
          <p:cNvGraphicFramePr>
            <a:graphicFrameLocks noGrp="1"/>
          </p:cNvGraphicFramePr>
          <p:nvPr>
            <p:extLst>
              <p:ext uri="{D42A27DB-BD31-4B8C-83A1-F6EECF244321}">
                <p14:modId xmlns:p14="http://schemas.microsoft.com/office/powerpoint/2010/main" val="1687445542"/>
              </p:ext>
            </p:extLst>
          </p:nvPr>
        </p:nvGraphicFramePr>
        <p:xfrm>
          <a:off x="457200" y="1758305"/>
          <a:ext cx="8229600" cy="4170257"/>
        </p:xfrm>
        <a:graphic>
          <a:graphicData uri="http://schemas.openxmlformats.org/drawingml/2006/table">
            <a:tbl>
              <a:tblPr/>
              <a:tblGrid>
                <a:gridCol w="1631008">
                  <a:extLst>
                    <a:ext uri="{9D8B030D-6E8A-4147-A177-3AD203B41FA5}">
                      <a16:colId xmlns:a16="http://schemas.microsoft.com/office/drawing/2014/main" val="1106550859"/>
                    </a:ext>
                  </a:extLst>
                </a:gridCol>
                <a:gridCol w="521923">
                  <a:extLst>
                    <a:ext uri="{9D8B030D-6E8A-4147-A177-3AD203B41FA5}">
                      <a16:colId xmlns:a16="http://schemas.microsoft.com/office/drawing/2014/main" val="466659695"/>
                    </a:ext>
                  </a:extLst>
                </a:gridCol>
                <a:gridCol w="6076669">
                  <a:extLst>
                    <a:ext uri="{9D8B030D-6E8A-4147-A177-3AD203B41FA5}">
                      <a16:colId xmlns:a16="http://schemas.microsoft.com/office/drawing/2014/main" val="563272100"/>
                    </a:ext>
                  </a:extLst>
                </a:gridCol>
              </a:tblGrid>
              <a:tr h="244651">
                <a:tc>
                  <a:txBody>
                    <a:bodyPr/>
                    <a:lstStyle/>
                    <a:p>
                      <a:pPr algn="l" fontAlgn="ctr"/>
                      <a:r>
                        <a:rPr lang="en-CA" sz="1000" b="1" i="0" u="none" strike="noStrike">
                          <a:solidFill>
                            <a:srgbClr val="000000"/>
                          </a:solidFill>
                          <a:effectLst/>
                          <a:latin typeface="Calibri" panose="020F0502020204030204" pitchFamily="34" charset="0"/>
                        </a:rPr>
                        <a:t>Parkwood Mennonite Home</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a:noFill/>
                    </a:lnT>
                    <a:lnB w="1270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000" b="1" i="0" u="none" strike="noStrike">
                          <a:solidFill>
                            <a:srgbClr val="000000"/>
                          </a:solidFill>
                          <a:effectLst/>
                          <a:latin typeface="Calibri" panose="020F0502020204030204" pitchFamily="34" charset="0"/>
                        </a:rPr>
                        <a:t>January</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a:noFill/>
                    </a:lnT>
                    <a:lnB w="12700" cap="flat" cmpd="sng" algn="ctr">
                      <a:solidFill>
                        <a:srgbClr val="548235"/>
                      </a:solidFill>
                      <a:prstDash val="solid"/>
                      <a:round/>
                      <a:headEnd type="none" w="med" len="med"/>
                      <a:tailEnd type="none" w="med" len="med"/>
                    </a:lnB>
                    <a:solidFill>
                      <a:srgbClr val="C6E0B4"/>
                    </a:solidFill>
                  </a:tcPr>
                </a:tc>
                <a:tc>
                  <a:txBody>
                    <a:bodyPr/>
                    <a:lstStyle/>
                    <a:p>
                      <a:pPr algn="l" fontAlgn="ctr"/>
                      <a:r>
                        <a:rPr lang="en-CA" sz="1000" b="1" i="0" u="none" strike="noStrike">
                          <a:solidFill>
                            <a:srgbClr val="000000"/>
                          </a:solidFill>
                          <a:effectLst/>
                          <a:latin typeface="Calibri" panose="020F0502020204030204" pitchFamily="34" charset="0"/>
                        </a:rPr>
                        <a:t>2022</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a:noFill/>
                    </a:lnT>
                    <a:lnB w="1270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42699248"/>
                  </a:ext>
                </a:extLst>
              </a:tr>
              <a:tr h="290785">
                <a:tc>
                  <a:txBody>
                    <a:bodyPr/>
                    <a:lstStyle/>
                    <a:p>
                      <a:pPr algn="l" fontAlgn="ctr"/>
                      <a:r>
                        <a:rPr lang="en-CA" sz="1000" b="1" i="0" u="none" strike="noStrike">
                          <a:solidFill>
                            <a:srgbClr val="FFFFFF"/>
                          </a:solidFill>
                          <a:effectLst/>
                          <a:latin typeface="Calibri" panose="020F0502020204030204" pitchFamily="34" charset="0"/>
                        </a:rPr>
                        <a:t>`</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900" b="1" i="0" u="none" strike="noStrike">
                          <a:solidFill>
                            <a:srgbClr val="FFFFFF"/>
                          </a:solidFill>
                          <a:effectLst/>
                          <a:latin typeface="Calibri" panose="020F0502020204030204" pitchFamily="34" charset="0"/>
                        </a:rPr>
                        <a:t>January</a:t>
                      </a:r>
                      <a:br>
                        <a:rPr lang="en-CA" sz="900" b="1" i="0" u="none" strike="noStrike">
                          <a:solidFill>
                            <a:srgbClr val="FFFFFF"/>
                          </a:solidFill>
                          <a:effectLst/>
                          <a:latin typeface="Calibri" panose="020F0502020204030204" pitchFamily="34" charset="0"/>
                        </a:rPr>
                      </a:br>
                      <a:r>
                        <a:rPr lang="en-CA" sz="900" b="1" i="0" u="none" strike="noStrike">
                          <a:solidFill>
                            <a:srgbClr val="FFFFFF"/>
                          </a:solidFill>
                          <a:effectLst/>
                          <a:latin typeface="Calibri" panose="020F0502020204030204" pitchFamily="34" charset="0"/>
                        </a:rPr>
                        <a:t>Number</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tc>
                  <a:txBody>
                    <a:bodyPr/>
                    <a:lstStyle/>
                    <a:p>
                      <a:pPr algn="l" fontAlgn="ctr"/>
                      <a:r>
                        <a:rPr lang="en-CA" sz="900" b="1" i="0" u="none" strike="noStrike">
                          <a:solidFill>
                            <a:srgbClr val="FFFFFF"/>
                          </a:solidFill>
                          <a:effectLst/>
                          <a:latin typeface="Calibri" panose="020F0502020204030204" pitchFamily="34" charset="0"/>
                        </a:rPr>
                        <a:t>January 2022 - Narrative</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extLst>
                  <a:ext uri="{0D108BD9-81ED-4DB2-BD59-A6C34878D82A}">
                    <a16:rowId xmlns:a16="http://schemas.microsoft.com/office/drawing/2014/main" val="3404605508"/>
                  </a:ext>
                </a:extLst>
              </a:tr>
              <a:tr h="139801">
                <a:tc>
                  <a:txBody>
                    <a:bodyPr/>
                    <a:lstStyle/>
                    <a:p>
                      <a:pPr algn="l" fontAlgn="ctr"/>
                      <a:r>
                        <a:rPr lang="en-CA" sz="800" b="1" i="0" u="none" strike="noStrike">
                          <a:solidFill>
                            <a:srgbClr val="FFFFFF"/>
                          </a:solidFill>
                          <a:effectLst/>
                          <a:latin typeface="Calibri" panose="020F0502020204030204" pitchFamily="34" charset="0"/>
                        </a:rPr>
                        <a:t>% Monthly Occupancy</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800" b="0" i="0" u="none" strike="noStrike">
                          <a:solidFill>
                            <a:srgbClr val="000000"/>
                          </a:solidFill>
                          <a:effectLst/>
                          <a:latin typeface="Calibri" panose="020F0502020204030204" pitchFamily="34" charset="0"/>
                        </a:rPr>
                        <a:t>91.16%</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We continue to admit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1270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588874733"/>
                  </a:ext>
                </a:extLst>
              </a:tr>
              <a:tr h="139801">
                <a:tc>
                  <a:txBody>
                    <a:bodyPr/>
                    <a:lstStyle/>
                    <a:p>
                      <a:pPr algn="l" fontAlgn="ctr"/>
                      <a:r>
                        <a:rPr lang="en-CA" sz="800" b="0" i="0" u="none" strike="noStrike">
                          <a:solidFill>
                            <a:srgbClr val="000000"/>
                          </a:solidFill>
                          <a:effectLst/>
                          <a:latin typeface="Calibri" panose="020F0502020204030204" pitchFamily="34" charset="0"/>
                        </a:rPr>
                        <a:t>Admissions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Three residents were admitted to G08B, G11B, G20A on  Bauman Homestead,</a:t>
                      </a:r>
                    </a:p>
                  </a:txBody>
                  <a:tcPr marL="5592" marR="5592" marT="5592" marB="0" anchor="ctr">
                    <a:lnL w="1270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1613662526"/>
                  </a:ext>
                </a:extLst>
              </a:tr>
              <a:tr h="134209">
                <a:tc>
                  <a:txBody>
                    <a:bodyPr/>
                    <a:lstStyle/>
                    <a:p>
                      <a:pPr algn="l" fontAlgn="ctr"/>
                      <a:r>
                        <a:rPr lang="en-CA" sz="800" b="0" i="0" u="none" strike="noStrike">
                          <a:solidFill>
                            <a:srgbClr val="000000"/>
                          </a:solidFill>
                          <a:effectLst/>
                          <a:latin typeface="Calibri" panose="020F0502020204030204" pitchFamily="34" charset="0"/>
                        </a:rPr>
                        <a:t>Discharges / Deaths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b"/>
                      <a:r>
                        <a:rPr lang="en-US" sz="800" b="0" i="0" u="none" strike="noStrike">
                          <a:solidFill>
                            <a:srgbClr val="000000"/>
                          </a:solidFill>
                          <a:effectLst/>
                          <a:latin typeface="Calibri" panose="020F0502020204030204" pitchFamily="34" charset="0"/>
                        </a:rPr>
                        <a:t>Two residents from Snyders Corner passed away and one from Bauman Homestead</a:t>
                      </a:r>
                    </a:p>
                  </a:txBody>
                  <a:tcPr marL="5592" marR="5592" marT="5592" marB="0" anchor="b">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210415862"/>
                  </a:ext>
                </a:extLst>
              </a:tr>
              <a:tr h="134209">
                <a:tc>
                  <a:txBody>
                    <a:bodyPr/>
                    <a:lstStyle/>
                    <a:p>
                      <a:pPr algn="l" fontAlgn="ctr"/>
                      <a:r>
                        <a:rPr lang="en-CA" sz="800" b="0" i="0" u="none" strike="noStrike">
                          <a:solidFill>
                            <a:srgbClr val="000000"/>
                          </a:solidFill>
                          <a:effectLst/>
                          <a:latin typeface="Calibri" panose="020F0502020204030204" pitchFamily="34" charset="0"/>
                        </a:rPr>
                        <a:t>Complaints (</a:t>
                      </a:r>
                      <a:r>
                        <a:rPr lang="en-CA" sz="800" b="0" i="1" u="none" strike="noStrike">
                          <a:solidFill>
                            <a:srgbClr val="000000"/>
                          </a:solidFill>
                          <a:effectLst/>
                          <a:latin typeface="Calibri" panose="020F0502020204030204" pitchFamily="34" charset="0"/>
                        </a:rPr>
                        <a:t>Resident</a:t>
                      </a:r>
                      <a:r>
                        <a:rPr lang="en-CA" sz="800" b="0" i="0" u="none" strike="noStrike">
                          <a:solidFill>
                            <a:srgbClr val="000000"/>
                          </a:solidFill>
                          <a:effectLst/>
                          <a:latin typeface="Calibri" panose="020F0502020204030204" pitchFamily="34" charset="0"/>
                        </a:rPr>
                        <a:t>)</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609299473"/>
                  </a:ext>
                </a:extLst>
              </a:tr>
              <a:tr h="134209">
                <a:tc>
                  <a:txBody>
                    <a:bodyPr/>
                    <a:lstStyle/>
                    <a:p>
                      <a:pPr algn="l" fontAlgn="ctr"/>
                      <a:r>
                        <a:rPr lang="en-CA" sz="800" b="0" i="0" u="none" strike="noStrike">
                          <a:solidFill>
                            <a:srgbClr val="000000"/>
                          </a:solidFill>
                          <a:effectLst/>
                          <a:latin typeface="Calibri" panose="020F0502020204030204" pitchFamily="34" charset="0"/>
                        </a:rPr>
                        <a:t>Code Training (</a:t>
                      </a:r>
                      <a:r>
                        <a:rPr lang="en-CA" sz="700" b="0" i="1" u="none" strike="noStrike">
                          <a:solidFill>
                            <a:srgbClr val="000000"/>
                          </a:solidFill>
                          <a:effectLst/>
                          <a:latin typeface="Calibri" panose="020F0502020204030204" pitchFamily="34" charset="0"/>
                        </a:rPr>
                        <a:t>name codes</a:t>
                      </a:r>
                      <a:r>
                        <a:rPr lang="en-CA" sz="800" b="0" i="0" u="none" strike="noStrike">
                          <a:solidFill>
                            <a:srgbClr val="000000"/>
                          </a:solidFill>
                          <a:effectLst/>
                          <a:latin typeface="Calibri" panose="020F0502020204030204" pitchFamily="34" charset="0"/>
                        </a:rPr>
                        <a:t>)</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The home will resume code drills in March</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2277931488"/>
                  </a:ext>
                </a:extLst>
              </a:tr>
              <a:tr h="134209">
                <a:tc>
                  <a:txBody>
                    <a:bodyPr/>
                    <a:lstStyle/>
                    <a:p>
                      <a:pPr algn="l" fontAlgn="ctr"/>
                      <a:r>
                        <a:rPr lang="en-CA" sz="800" b="0" i="0" u="none" strike="noStrike">
                          <a:solidFill>
                            <a:srgbClr val="000000"/>
                          </a:solidFill>
                          <a:effectLst/>
                          <a:latin typeface="Calibri" panose="020F0502020204030204" pitchFamily="34" charset="0"/>
                        </a:rPr>
                        <a:t>Fire Drills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Written Code Red review was completed. A full fire drill was not possible due to outbreak.</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2121482102"/>
                  </a:ext>
                </a:extLst>
              </a:tr>
              <a:tr h="536835">
                <a:tc>
                  <a:txBody>
                    <a:bodyPr/>
                    <a:lstStyle/>
                    <a:p>
                      <a:pPr algn="l" fontAlgn="ctr"/>
                      <a:r>
                        <a:rPr lang="en-CA" sz="800" b="0" i="0" u="none" strike="noStrike">
                          <a:solidFill>
                            <a:srgbClr val="000000"/>
                          </a:solidFill>
                          <a:effectLst/>
                          <a:latin typeface="Calibri" panose="020F0502020204030204" pitchFamily="34" charset="0"/>
                        </a:rPr>
                        <a:t>Critical Incidents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2</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1) A male resident (known as a wandering resident) was found sitting on female resident's bed touching her arms and chest area. No injuries were found.  The incident was reported to, reviewed and closed by the Ministry of Long Term Care                                                            2)  A COVID-19 disease outbreak was reported to the Ministry of Long Term Care after 3 employees tested positive within the 48 hours of infectious time period.</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702690065"/>
                  </a:ext>
                </a:extLst>
              </a:tr>
              <a:tr h="134209">
                <a:tc>
                  <a:txBody>
                    <a:bodyPr/>
                    <a:lstStyle/>
                    <a:p>
                      <a:pPr algn="l" fontAlgn="ctr"/>
                      <a:r>
                        <a:rPr lang="en-CA" sz="800" b="0" i="0" u="none" strike="noStrike">
                          <a:solidFill>
                            <a:srgbClr val="000000"/>
                          </a:solidFill>
                          <a:effectLst/>
                          <a:latin typeface="Calibri" panose="020F0502020204030204" pitchFamily="34" charset="0"/>
                        </a:rPr>
                        <a:t>Legislative Inspections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474736120"/>
                  </a:ext>
                </a:extLst>
              </a:tr>
              <a:tr h="134209">
                <a:tc>
                  <a:txBody>
                    <a:bodyPr/>
                    <a:lstStyle/>
                    <a:p>
                      <a:pPr algn="l" fontAlgn="ctr"/>
                      <a:r>
                        <a:rPr lang="en-CA" sz="800" b="0" i="0" u="none" strike="noStrike">
                          <a:solidFill>
                            <a:srgbClr val="000000"/>
                          </a:solidFill>
                          <a:effectLst/>
                          <a:latin typeface="Calibri" panose="020F0502020204030204" pitchFamily="34" charset="0"/>
                        </a:rPr>
                        <a:t>Non-Compliance </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398601565"/>
                  </a:ext>
                </a:extLst>
              </a:tr>
              <a:tr h="134209">
                <a:tc>
                  <a:txBody>
                    <a:bodyPr/>
                    <a:lstStyle/>
                    <a:p>
                      <a:pPr algn="l" fontAlgn="ctr"/>
                      <a:r>
                        <a:rPr lang="en-CA" sz="800" b="0" i="0" u="none" strike="noStrike">
                          <a:solidFill>
                            <a:srgbClr val="000000"/>
                          </a:solidFill>
                          <a:effectLst/>
                          <a:latin typeface="Calibri" panose="020F0502020204030204" pitchFamily="34" charset="0"/>
                        </a:rPr>
                        <a:t>Expenditures over $25,000</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528216386"/>
                  </a:ext>
                </a:extLst>
              </a:tr>
              <a:tr h="268417">
                <a:tc>
                  <a:txBody>
                    <a:bodyPr/>
                    <a:lstStyle/>
                    <a:p>
                      <a:pPr algn="l" fontAlgn="ctr"/>
                      <a:r>
                        <a:rPr lang="en-CA" sz="800" b="0" i="0" u="none" strike="noStrike">
                          <a:solidFill>
                            <a:srgbClr val="000000"/>
                          </a:solidFill>
                          <a:effectLst/>
                          <a:latin typeface="Calibri" panose="020F0502020204030204" pitchFamily="34" charset="0"/>
                        </a:rPr>
                        <a:t>Employee Complaints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Staff break rooms were moved from Snyders and Webers dens to the Fellowship hall.  Staff complained about not having enough privacy and not having access to microwave, toaster coffee maker</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854385582"/>
                  </a:ext>
                </a:extLst>
              </a:tr>
              <a:tr h="268417">
                <a:tc>
                  <a:txBody>
                    <a:bodyPr/>
                    <a:lstStyle/>
                    <a:p>
                      <a:pPr algn="l" fontAlgn="ctr"/>
                      <a:r>
                        <a:rPr lang="en-CA" sz="800" b="0" i="0" u="none" strike="noStrike">
                          <a:solidFill>
                            <a:srgbClr val="000000"/>
                          </a:solidFill>
                          <a:effectLst/>
                          <a:latin typeface="Calibri" panose="020F0502020204030204" pitchFamily="34" charset="0"/>
                        </a:rPr>
                        <a:t>New Hires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12</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One screener/swabber was hired, 11 nursing staff (3 RPN's, 1 RN -Assistant Director of Care, 5 RSA's (students), 1 dietary aide, Director Programs)</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3901062177"/>
                  </a:ext>
                </a:extLst>
              </a:tr>
              <a:tr h="134209">
                <a:tc>
                  <a:txBody>
                    <a:bodyPr/>
                    <a:lstStyle/>
                    <a:p>
                      <a:pPr algn="l" fontAlgn="ctr"/>
                      <a:r>
                        <a:rPr lang="en-CA" sz="800" b="0" i="0" u="none" strike="noStrike">
                          <a:solidFill>
                            <a:srgbClr val="000000"/>
                          </a:solidFill>
                          <a:effectLst/>
                          <a:latin typeface="Calibri" panose="020F0502020204030204" pitchFamily="34" charset="0"/>
                        </a:rPr>
                        <a:t>Terminations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2</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One RPN transitioning from Parkwood to Fairview, One dietary employee</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638422573"/>
                  </a:ext>
                </a:extLst>
              </a:tr>
              <a:tr h="134209">
                <a:tc>
                  <a:txBody>
                    <a:bodyPr/>
                    <a:lstStyle/>
                    <a:p>
                      <a:pPr algn="l" fontAlgn="ctr"/>
                      <a:r>
                        <a:rPr lang="en-CA" sz="800" b="1" i="0" u="none" strike="noStrike">
                          <a:solidFill>
                            <a:srgbClr val="000000"/>
                          </a:solidFill>
                          <a:effectLst/>
                          <a:latin typeface="Calibri" panose="020F0502020204030204" pitchFamily="34" charset="0"/>
                        </a:rPr>
                        <a:t>Successes/Challenges/Events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548478094"/>
                  </a:ext>
                </a:extLst>
              </a:tr>
              <a:tr h="402626">
                <a:tc>
                  <a:txBody>
                    <a:bodyPr/>
                    <a:lstStyle/>
                    <a:p>
                      <a:pPr algn="r" fontAlgn="ctr"/>
                      <a:r>
                        <a:rPr lang="en-CA" sz="800" b="1" i="0" u="none" strike="noStrike">
                          <a:solidFill>
                            <a:srgbClr val="000000"/>
                          </a:solidFill>
                          <a:effectLst/>
                          <a:latin typeface="Calibri" panose="020F0502020204030204" pitchFamily="34" charset="0"/>
                        </a:rPr>
                        <a:t>Success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Rozina from Fairview has transitioned to Parkwood as Director of Care.  Michelle Rak continues to support the transition as she moves into her new role as Director of Clinical Services.  Christy K joined Parkwood on the last day of January as the Assistant Director of Care.  Rozina and Christy are terrific additions to the nursing leadership team.</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2771814030"/>
                  </a:ext>
                </a:extLst>
              </a:tr>
              <a:tr h="402626">
                <a:tc>
                  <a:txBody>
                    <a:bodyPr/>
                    <a:lstStyle/>
                    <a:p>
                      <a:pPr algn="r" fontAlgn="ctr"/>
                      <a:r>
                        <a:rPr lang="en-CA" sz="800" b="1" i="0" u="none" strike="noStrike">
                          <a:solidFill>
                            <a:srgbClr val="000000"/>
                          </a:solidFill>
                          <a:effectLst/>
                          <a:latin typeface="Calibri" panose="020F0502020204030204" pitchFamily="34" charset="0"/>
                        </a:rPr>
                        <a:t>Challenge</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January was a challenging month due to the Omicron variant.  Our staffing was impacted greatly as team members were required to be off work for 10-14 days due to exposure or covid positive testing.  The LTC home was declared in outbreak after 3 employees tested positive with in the 48hour infectious period.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237626238"/>
                  </a:ext>
                </a:extLst>
              </a:tr>
              <a:tr h="268417">
                <a:tc>
                  <a:txBody>
                    <a:bodyPr/>
                    <a:lstStyle/>
                    <a:p>
                      <a:pPr algn="r" fontAlgn="ctr"/>
                      <a:r>
                        <a:rPr lang="en-CA" sz="800" b="1" i="0" u="none" strike="noStrike">
                          <a:solidFill>
                            <a:srgbClr val="000000"/>
                          </a:solidFill>
                          <a:effectLst/>
                          <a:latin typeface="Calibri" panose="020F0502020204030204" pitchFamily="34" charset="0"/>
                        </a:rPr>
                        <a:t>Events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dirty="0">
                          <a:solidFill>
                            <a:srgbClr val="000000"/>
                          </a:solidFill>
                          <a:effectLst/>
                          <a:latin typeface="Calibri" panose="020F0502020204030204" pitchFamily="34" charset="0"/>
                        </a:rPr>
                        <a:t>Initiation of Staff Schedule Care implementation for Parkwood. This is a welcome change for scheduling and will support a more efficient and accurate process for Parkwood payroll.</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782468022"/>
                  </a:ext>
                </a:extLst>
              </a:tr>
            </a:tbl>
          </a:graphicData>
        </a:graphic>
      </p:graphicFrame>
    </p:spTree>
    <p:extLst>
      <p:ext uri="{BB962C8B-B14F-4D97-AF65-F5344CB8AC3E}">
        <p14:creationId xmlns:p14="http://schemas.microsoft.com/office/powerpoint/2010/main" val="474228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127864" y="6388372"/>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3</a:t>
            </a:fld>
            <a:endParaRPr lang="en-US" dirty="0">
              <a:solidFill>
                <a:schemeClr val="accent5"/>
              </a:solidFill>
            </a:endParaRPr>
          </a:p>
        </p:txBody>
      </p:sp>
      <p:sp>
        <p:nvSpPr>
          <p:cNvPr id="5" name="Rectangle 4">
            <a:extLst>
              <a:ext uri="{FF2B5EF4-FFF2-40B4-BE49-F238E27FC236}">
                <a16:creationId xmlns:a16="http://schemas.microsoft.com/office/drawing/2014/main" id="{3C0748D7-97D4-4B15-92D6-7D5F4D19AA48}"/>
              </a:ext>
            </a:extLst>
          </p:cNvPr>
          <p:cNvSpPr/>
          <p:nvPr/>
        </p:nvSpPr>
        <p:spPr>
          <a:xfrm>
            <a:off x="1242000" y="962139"/>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Suites Indicators</a:t>
            </a:r>
          </a:p>
        </p:txBody>
      </p:sp>
      <p:graphicFrame>
        <p:nvGraphicFramePr>
          <p:cNvPr id="2" name="Table 1">
            <a:extLst>
              <a:ext uri="{FF2B5EF4-FFF2-40B4-BE49-F238E27FC236}">
                <a16:creationId xmlns:a16="http://schemas.microsoft.com/office/drawing/2014/main" id="{75C52D6F-A901-4C2E-A08D-C0518013C416}"/>
              </a:ext>
            </a:extLst>
          </p:cNvPr>
          <p:cNvGraphicFramePr>
            <a:graphicFrameLocks noGrp="1"/>
          </p:cNvGraphicFramePr>
          <p:nvPr/>
        </p:nvGraphicFramePr>
        <p:xfrm>
          <a:off x="457201" y="1844285"/>
          <a:ext cx="8229597" cy="3002742"/>
        </p:xfrm>
        <a:graphic>
          <a:graphicData uri="http://schemas.openxmlformats.org/drawingml/2006/table">
            <a:tbl>
              <a:tblPr/>
              <a:tblGrid>
                <a:gridCol w="2099502">
                  <a:extLst>
                    <a:ext uri="{9D8B030D-6E8A-4147-A177-3AD203B41FA5}">
                      <a16:colId xmlns:a16="http://schemas.microsoft.com/office/drawing/2014/main" val="3418979496"/>
                    </a:ext>
                  </a:extLst>
                </a:gridCol>
                <a:gridCol w="449091">
                  <a:extLst>
                    <a:ext uri="{9D8B030D-6E8A-4147-A177-3AD203B41FA5}">
                      <a16:colId xmlns:a16="http://schemas.microsoft.com/office/drawing/2014/main" val="3310800232"/>
                    </a:ext>
                  </a:extLst>
                </a:gridCol>
                <a:gridCol w="404182">
                  <a:extLst>
                    <a:ext uri="{9D8B030D-6E8A-4147-A177-3AD203B41FA5}">
                      <a16:colId xmlns:a16="http://schemas.microsoft.com/office/drawing/2014/main" val="408887198"/>
                    </a:ext>
                  </a:extLst>
                </a:gridCol>
                <a:gridCol w="426637">
                  <a:extLst>
                    <a:ext uri="{9D8B030D-6E8A-4147-A177-3AD203B41FA5}">
                      <a16:colId xmlns:a16="http://schemas.microsoft.com/office/drawing/2014/main" val="2681517765"/>
                    </a:ext>
                  </a:extLst>
                </a:gridCol>
                <a:gridCol w="460319">
                  <a:extLst>
                    <a:ext uri="{9D8B030D-6E8A-4147-A177-3AD203B41FA5}">
                      <a16:colId xmlns:a16="http://schemas.microsoft.com/office/drawing/2014/main" val="615405271"/>
                    </a:ext>
                  </a:extLst>
                </a:gridCol>
                <a:gridCol w="482773">
                  <a:extLst>
                    <a:ext uri="{9D8B030D-6E8A-4147-A177-3AD203B41FA5}">
                      <a16:colId xmlns:a16="http://schemas.microsoft.com/office/drawing/2014/main" val="2208227334"/>
                    </a:ext>
                  </a:extLst>
                </a:gridCol>
                <a:gridCol w="449091">
                  <a:extLst>
                    <a:ext uri="{9D8B030D-6E8A-4147-A177-3AD203B41FA5}">
                      <a16:colId xmlns:a16="http://schemas.microsoft.com/office/drawing/2014/main" val="3082195082"/>
                    </a:ext>
                  </a:extLst>
                </a:gridCol>
                <a:gridCol w="404182">
                  <a:extLst>
                    <a:ext uri="{9D8B030D-6E8A-4147-A177-3AD203B41FA5}">
                      <a16:colId xmlns:a16="http://schemas.microsoft.com/office/drawing/2014/main" val="2330191431"/>
                    </a:ext>
                  </a:extLst>
                </a:gridCol>
                <a:gridCol w="404182">
                  <a:extLst>
                    <a:ext uri="{9D8B030D-6E8A-4147-A177-3AD203B41FA5}">
                      <a16:colId xmlns:a16="http://schemas.microsoft.com/office/drawing/2014/main" val="2159793598"/>
                    </a:ext>
                  </a:extLst>
                </a:gridCol>
                <a:gridCol w="404182">
                  <a:extLst>
                    <a:ext uri="{9D8B030D-6E8A-4147-A177-3AD203B41FA5}">
                      <a16:colId xmlns:a16="http://schemas.microsoft.com/office/drawing/2014/main" val="3832788462"/>
                    </a:ext>
                  </a:extLst>
                </a:gridCol>
                <a:gridCol w="404182">
                  <a:extLst>
                    <a:ext uri="{9D8B030D-6E8A-4147-A177-3AD203B41FA5}">
                      <a16:colId xmlns:a16="http://schemas.microsoft.com/office/drawing/2014/main" val="529095680"/>
                    </a:ext>
                  </a:extLst>
                </a:gridCol>
                <a:gridCol w="404182">
                  <a:extLst>
                    <a:ext uri="{9D8B030D-6E8A-4147-A177-3AD203B41FA5}">
                      <a16:colId xmlns:a16="http://schemas.microsoft.com/office/drawing/2014/main" val="3984385263"/>
                    </a:ext>
                  </a:extLst>
                </a:gridCol>
                <a:gridCol w="460319">
                  <a:extLst>
                    <a:ext uri="{9D8B030D-6E8A-4147-A177-3AD203B41FA5}">
                      <a16:colId xmlns:a16="http://schemas.microsoft.com/office/drawing/2014/main" val="1406057877"/>
                    </a:ext>
                  </a:extLst>
                </a:gridCol>
                <a:gridCol w="449091">
                  <a:extLst>
                    <a:ext uri="{9D8B030D-6E8A-4147-A177-3AD203B41FA5}">
                      <a16:colId xmlns:a16="http://schemas.microsoft.com/office/drawing/2014/main" val="579080374"/>
                    </a:ext>
                  </a:extLst>
                </a:gridCol>
                <a:gridCol w="527682">
                  <a:extLst>
                    <a:ext uri="{9D8B030D-6E8A-4147-A177-3AD203B41FA5}">
                      <a16:colId xmlns:a16="http://schemas.microsoft.com/office/drawing/2014/main" val="2297488946"/>
                    </a:ext>
                  </a:extLst>
                </a:gridCol>
              </a:tblGrid>
              <a:tr h="532173">
                <a:tc>
                  <a:txBody>
                    <a:bodyPr/>
                    <a:lstStyle/>
                    <a:p>
                      <a:pPr algn="l" fontAlgn="ctr"/>
                      <a:r>
                        <a:rPr lang="en-CA" sz="1200" b="1" i="0" u="none" strike="noStrike">
                          <a:solidFill>
                            <a:srgbClr val="FFFFFF"/>
                          </a:solidFill>
                          <a:effectLst/>
                          <a:latin typeface="Calibri" panose="020F0502020204030204" pitchFamily="34" charset="0"/>
                        </a:rPr>
                        <a:t>Parkwood Suites Indicators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1100" b="1" i="0" u="none" strike="noStrike">
                          <a:solidFill>
                            <a:srgbClr val="FFFFFF"/>
                          </a:solidFill>
                          <a:effectLst/>
                          <a:latin typeface="Calibri" panose="020F0502020204030204" pitchFamily="34" charset="0"/>
                        </a:rPr>
                        <a:t>Feb. 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Sum</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Average</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extLst>
                  <a:ext uri="{0D108BD9-81ED-4DB2-BD59-A6C34878D82A}">
                    <a16:rowId xmlns:a16="http://schemas.microsoft.com/office/drawing/2014/main" val="1276049917"/>
                  </a:ext>
                </a:extLst>
              </a:tr>
              <a:tr h="193671">
                <a:tc>
                  <a:txBody>
                    <a:bodyPr/>
                    <a:lstStyle/>
                    <a:p>
                      <a:pPr algn="l" fontAlgn="ctr"/>
                      <a:r>
                        <a:rPr lang="en-CA" sz="1100" b="1" i="0" u="none" strike="noStrike">
                          <a:solidFill>
                            <a:srgbClr val="FFFFFF"/>
                          </a:solidFill>
                          <a:effectLst/>
                          <a:latin typeface="Calibri" panose="020F0502020204030204" pitchFamily="34" charset="0"/>
                        </a:rPr>
                        <a:t># Monthly Occupancy Suites (77)</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53.0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4.4</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990953891"/>
                  </a:ext>
                </a:extLst>
              </a:tr>
              <a:tr h="175146">
                <a:tc>
                  <a:txBody>
                    <a:bodyPr/>
                    <a:lstStyle/>
                    <a:p>
                      <a:pPr algn="l" fontAlgn="ctr"/>
                      <a:r>
                        <a:rPr lang="en-CA" sz="1100" b="1" i="0" u="none" strike="noStrike">
                          <a:solidFill>
                            <a:srgbClr val="FFFFFF"/>
                          </a:solidFill>
                          <a:effectLst/>
                          <a:latin typeface="Calibri" panose="020F0502020204030204" pitchFamily="34" charset="0"/>
                        </a:rPr>
                        <a:t># Monthly Occupancy GH (18)</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18.0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1.5</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473281660"/>
                  </a:ext>
                </a:extLst>
              </a:tr>
              <a:tr h="175146">
                <a:tc>
                  <a:txBody>
                    <a:bodyPr/>
                    <a:lstStyle/>
                    <a:p>
                      <a:pPr algn="l" fontAlgn="ctr"/>
                      <a:r>
                        <a:rPr lang="en-CA" sz="1100" b="0" i="0" u="none" strike="noStrike">
                          <a:solidFill>
                            <a:srgbClr val="000000"/>
                          </a:solidFill>
                          <a:effectLst/>
                          <a:latin typeface="Calibri" panose="020F0502020204030204" pitchFamily="34" charset="0"/>
                        </a:rPr>
                        <a:t>Admissions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26.0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686574432"/>
                  </a:ext>
                </a:extLst>
              </a:tr>
              <a:tr h="175146">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20.0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1.7</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031291515"/>
                  </a:ext>
                </a:extLst>
              </a:tr>
              <a:tr h="175146">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0.1</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297084142"/>
                  </a:ext>
                </a:extLst>
              </a:tr>
              <a:tr h="175146">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6.0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0.5</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953239615"/>
                  </a:ext>
                </a:extLst>
              </a:tr>
              <a:tr h="175146">
                <a:tc>
                  <a:txBody>
                    <a:bodyPr/>
                    <a:lstStyle/>
                    <a:p>
                      <a:pPr algn="l" fontAlgn="ctr"/>
                      <a:r>
                        <a:rPr lang="en-CA" sz="1100" b="0" i="0" u="none" strike="noStrike">
                          <a:solidFill>
                            <a:srgbClr val="000000"/>
                          </a:solidFill>
                          <a:effectLst/>
                          <a:latin typeface="Calibri" panose="020F0502020204030204" pitchFamily="34" charset="0"/>
                        </a:rPr>
                        <a:t>Fire Drills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28.0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024469195"/>
                  </a:ext>
                </a:extLst>
              </a:tr>
              <a:tr h="175146">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734254008"/>
                  </a:ext>
                </a:extLst>
              </a:tr>
              <a:tr h="175146">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3.0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075225757"/>
                  </a:ext>
                </a:extLst>
              </a:tr>
              <a:tr h="175146">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351286184"/>
                  </a:ext>
                </a:extLst>
              </a:tr>
              <a:tr h="175146">
                <a:tc>
                  <a:txBody>
                    <a:bodyPr/>
                    <a:lstStyle/>
                    <a:p>
                      <a:pPr algn="l" fontAlgn="ctr"/>
                      <a:r>
                        <a:rPr lang="en-CA" sz="1100" b="0" i="0" u="none" strike="noStrike">
                          <a:solidFill>
                            <a:srgbClr val="000000"/>
                          </a:solidFill>
                          <a:effectLst/>
                          <a:latin typeface="Calibri" panose="020F0502020204030204" pitchFamily="34" charset="0"/>
                        </a:rPr>
                        <a:t>Expenditures &gt; $25,000</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81524564"/>
                  </a:ext>
                </a:extLst>
              </a:tr>
              <a:tr h="175146">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046748200"/>
                  </a:ext>
                </a:extLst>
              </a:tr>
              <a:tr h="175146">
                <a:tc>
                  <a:txBody>
                    <a:bodyPr/>
                    <a:lstStyle/>
                    <a:p>
                      <a:pPr algn="l" fontAlgn="ctr"/>
                      <a:r>
                        <a:rPr lang="en-CA" sz="1100" b="0" i="0" u="none" strike="noStrike">
                          <a:solidFill>
                            <a:srgbClr val="000000"/>
                          </a:solidFill>
                          <a:effectLst/>
                          <a:latin typeface="Calibri" panose="020F0502020204030204" pitchFamily="34" charset="0"/>
                        </a:rPr>
                        <a:t>New Hires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1.7</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204869202"/>
                  </a:ext>
                </a:extLst>
              </a:tr>
              <a:tr h="175146">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14.0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dirty="0">
                          <a:solidFill>
                            <a:srgbClr val="000000"/>
                          </a:solidFill>
                          <a:effectLst/>
                          <a:latin typeface="Calibri" panose="020F0502020204030204" pitchFamily="34" charset="0"/>
                        </a:rPr>
                        <a:t>1.2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114784618"/>
                  </a:ext>
                </a:extLst>
              </a:tr>
            </a:tbl>
          </a:graphicData>
        </a:graphic>
      </p:graphicFrame>
    </p:spTree>
    <p:extLst>
      <p:ext uri="{BB962C8B-B14F-4D97-AF65-F5344CB8AC3E}">
        <p14:creationId xmlns:p14="http://schemas.microsoft.com/office/powerpoint/2010/main" val="2698878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153989" y="6476409"/>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4</a:t>
            </a:fld>
            <a:endParaRPr lang="en-US" dirty="0">
              <a:solidFill>
                <a:schemeClr val="accent5"/>
              </a:solidFill>
            </a:endParaRPr>
          </a:p>
        </p:txBody>
      </p:sp>
      <p:sp>
        <p:nvSpPr>
          <p:cNvPr id="5" name="Rectangle 4">
            <a:extLst>
              <a:ext uri="{FF2B5EF4-FFF2-40B4-BE49-F238E27FC236}">
                <a16:creationId xmlns:a16="http://schemas.microsoft.com/office/drawing/2014/main" id="{3C0748D7-97D4-4B15-92D6-7D5F4D19AA48}"/>
              </a:ext>
            </a:extLst>
          </p:cNvPr>
          <p:cNvSpPr/>
          <p:nvPr/>
        </p:nvSpPr>
        <p:spPr>
          <a:xfrm>
            <a:off x="1242000" y="983731"/>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Suites Indicators - Narrative</a:t>
            </a:r>
          </a:p>
        </p:txBody>
      </p:sp>
      <p:graphicFrame>
        <p:nvGraphicFramePr>
          <p:cNvPr id="3" name="Table 2">
            <a:extLst>
              <a:ext uri="{FF2B5EF4-FFF2-40B4-BE49-F238E27FC236}">
                <a16:creationId xmlns:a16="http://schemas.microsoft.com/office/drawing/2014/main" id="{0DE4615A-1279-47EF-9DD6-B9B2F6FA2CC2}"/>
              </a:ext>
            </a:extLst>
          </p:cNvPr>
          <p:cNvGraphicFramePr>
            <a:graphicFrameLocks noGrp="1"/>
          </p:cNvGraphicFramePr>
          <p:nvPr>
            <p:extLst>
              <p:ext uri="{D42A27DB-BD31-4B8C-83A1-F6EECF244321}">
                <p14:modId xmlns:p14="http://schemas.microsoft.com/office/powerpoint/2010/main" val="3846880244"/>
              </p:ext>
            </p:extLst>
          </p:nvPr>
        </p:nvGraphicFramePr>
        <p:xfrm>
          <a:off x="457200" y="1858175"/>
          <a:ext cx="8229600" cy="4400587"/>
        </p:xfrm>
        <a:graphic>
          <a:graphicData uri="http://schemas.openxmlformats.org/drawingml/2006/table">
            <a:tbl>
              <a:tblPr/>
              <a:tblGrid>
                <a:gridCol w="1631008">
                  <a:extLst>
                    <a:ext uri="{9D8B030D-6E8A-4147-A177-3AD203B41FA5}">
                      <a16:colId xmlns:a16="http://schemas.microsoft.com/office/drawing/2014/main" val="1777319435"/>
                    </a:ext>
                  </a:extLst>
                </a:gridCol>
                <a:gridCol w="521923">
                  <a:extLst>
                    <a:ext uri="{9D8B030D-6E8A-4147-A177-3AD203B41FA5}">
                      <a16:colId xmlns:a16="http://schemas.microsoft.com/office/drawing/2014/main" val="2339030371"/>
                    </a:ext>
                  </a:extLst>
                </a:gridCol>
                <a:gridCol w="6076669">
                  <a:extLst>
                    <a:ext uri="{9D8B030D-6E8A-4147-A177-3AD203B41FA5}">
                      <a16:colId xmlns:a16="http://schemas.microsoft.com/office/drawing/2014/main" val="2362214840"/>
                    </a:ext>
                  </a:extLst>
                </a:gridCol>
              </a:tblGrid>
              <a:tr h="430131">
                <a:tc>
                  <a:txBody>
                    <a:bodyPr/>
                    <a:lstStyle/>
                    <a:p>
                      <a:pPr algn="l" fontAlgn="ctr"/>
                      <a:r>
                        <a:rPr lang="en-CA" sz="1000" b="1" i="0" u="none" strike="noStrike">
                          <a:solidFill>
                            <a:srgbClr val="FFFFFF"/>
                          </a:solidFill>
                          <a:effectLst/>
                          <a:latin typeface="Calibri" panose="020F0502020204030204" pitchFamily="34" charset="0"/>
                        </a:rPr>
                        <a:t>Parkwood Suites Indicators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900" b="1" i="0" u="none" strike="noStrike">
                          <a:solidFill>
                            <a:srgbClr val="FFFFFF"/>
                          </a:solidFill>
                          <a:effectLst/>
                          <a:latin typeface="Calibri" panose="020F0502020204030204" pitchFamily="34" charset="0"/>
                        </a:rPr>
                        <a:t>Jan.</a:t>
                      </a:r>
                      <a:br>
                        <a:rPr lang="en-CA" sz="900" b="1" i="0" u="none" strike="noStrike">
                          <a:solidFill>
                            <a:srgbClr val="FFFFFF"/>
                          </a:solidFill>
                          <a:effectLst/>
                          <a:latin typeface="Calibri" panose="020F0502020204030204" pitchFamily="34" charset="0"/>
                        </a:rPr>
                      </a:br>
                      <a:r>
                        <a:rPr lang="en-CA" sz="900" b="1" i="0" u="none" strike="noStrike">
                          <a:solidFill>
                            <a:srgbClr val="FFFFFF"/>
                          </a:solidFill>
                          <a:effectLst/>
                          <a:latin typeface="Calibri" panose="020F0502020204030204" pitchFamily="34" charset="0"/>
                        </a:rPr>
                        <a:t>Number</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l" fontAlgn="ctr"/>
                      <a:r>
                        <a:rPr lang="en-CA" sz="900" b="1" i="0" u="none" strike="noStrike">
                          <a:solidFill>
                            <a:srgbClr val="FFFFFF"/>
                          </a:solidFill>
                          <a:effectLst/>
                          <a:latin typeface="Calibri" panose="020F0502020204030204" pitchFamily="34" charset="0"/>
                        </a:rPr>
                        <a:t>January 2022 - Narrative</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extLst>
                  <a:ext uri="{0D108BD9-81ED-4DB2-BD59-A6C34878D82A}">
                    <a16:rowId xmlns:a16="http://schemas.microsoft.com/office/drawing/2014/main" val="455598325"/>
                  </a:ext>
                </a:extLst>
              </a:tr>
              <a:tr h="198523">
                <a:tc>
                  <a:txBody>
                    <a:bodyPr/>
                    <a:lstStyle/>
                    <a:p>
                      <a:pPr algn="l" fontAlgn="ctr"/>
                      <a:r>
                        <a:rPr lang="en-CA" sz="800" b="1" i="0" u="none" strike="noStrike">
                          <a:solidFill>
                            <a:srgbClr val="FFFFFF"/>
                          </a:solidFill>
                          <a:effectLst/>
                          <a:latin typeface="Calibri" panose="020F0502020204030204" pitchFamily="34" charset="0"/>
                        </a:rPr>
                        <a:t># Monthly Occupancy Suites (77)</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800" b="0" i="0" u="none" strike="noStrike">
                          <a:solidFill>
                            <a:srgbClr val="000000"/>
                          </a:solidFill>
                          <a:effectLst/>
                          <a:latin typeface="Calibri" panose="020F0502020204030204" pitchFamily="34" charset="0"/>
                        </a:rPr>
                        <a:t>74</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3 Suites were in transition in the month of January</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2902370928"/>
                  </a:ext>
                </a:extLst>
              </a:tr>
              <a:tr h="198523">
                <a:tc>
                  <a:txBody>
                    <a:bodyPr/>
                    <a:lstStyle/>
                    <a:p>
                      <a:pPr algn="l" fontAlgn="ctr"/>
                      <a:r>
                        <a:rPr lang="en-CA" sz="800" b="1" i="0" u="none" strike="noStrike">
                          <a:solidFill>
                            <a:srgbClr val="FFFFFF"/>
                          </a:solidFill>
                          <a:effectLst/>
                          <a:latin typeface="Calibri" panose="020F0502020204030204" pitchFamily="34" charset="0"/>
                        </a:rPr>
                        <a:t># Monthly Occupancy GH (18)</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800" b="0" i="0" u="none" strike="noStrike">
                          <a:solidFill>
                            <a:srgbClr val="000000"/>
                          </a:solidFill>
                          <a:effectLst/>
                          <a:latin typeface="Calibri" panose="020F0502020204030204" pitchFamily="34" charset="0"/>
                        </a:rPr>
                        <a:t>18</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395124504"/>
                  </a:ext>
                </a:extLst>
              </a:tr>
              <a:tr h="198523">
                <a:tc>
                  <a:txBody>
                    <a:bodyPr/>
                    <a:lstStyle/>
                    <a:p>
                      <a:pPr algn="l" fontAlgn="ctr"/>
                      <a:r>
                        <a:rPr lang="en-CA" sz="800" b="0" i="0" u="none" strike="noStrike">
                          <a:solidFill>
                            <a:srgbClr val="000000"/>
                          </a:solidFill>
                          <a:effectLst/>
                          <a:latin typeface="Calibri" panose="020F0502020204030204" pitchFamily="34" charset="0"/>
                        </a:rPr>
                        <a:t>Admissions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One resident moved into the Suites on January 21</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2001331878"/>
                  </a:ext>
                </a:extLst>
              </a:tr>
              <a:tr h="198523">
                <a:tc>
                  <a:txBody>
                    <a:bodyPr/>
                    <a:lstStyle/>
                    <a:p>
                      <a:pPr algn="l" fontAlgn="ctr"/>
                      <a:r>
                        <a:rPr lang="en-CA" sz="800" b="0" i="0" u="none" strike="noStrike">
                          <a:solidFill>
                            <a:srgbClr val="000000"/>
                          </a:solidFill>
                          <a:effectLst/>
                          <a:latin typeface="Calibri" panose="020F0502020204030204" pitchFamily="34" charset="0"/>
                        </a:rPr>
                        <a:t>Discharges / Deaths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3137180462"/>
                  </a:ext>
                </a:extLst>
              </a:tr>
              <a:tr h="198523">
                <a:tc>
                  <a:txBody>
                    <a:bodyPr/>
                    <a:lstStyle/>
                    <a:p>
                      <a:pPr algn="l" fontAlgn="ctr"/>
                      <a:r>
                        <a:rPr lang="en-CA" sz="800" b="0" i="0" u="none" strike="noStrike">
                          <a:solidFill>
                            <a:srgbClr val="000000"/>
                          </a:solidFill>
                          <a:effectLst/>
                          <a:latin typeface="Calibri" panose="020F0502020204030204" pitchFamily="34" charset="0"/>
                        </a:rPr>
                        <a:t>Complaints (</a:t>
                      </a:r>
                      <a:r>
                        <a:rPr lang="en-CA" sz="800" b="0" i="1" u="none" strike="noStrike">
                          <a:solidFill>
                            <a:srgbClr val="000000"/>
                          </a:solidFill>
                          <a:effectLst/>
                          <a:latin typeface="Calibri" panose="020F0502020204030204" pitchFamily="34" charset="0"/>
                        </a:rPr>
                        <a:t>Resident</a:t>
                      </a:r>
                      <a:r>
                        <a:rPr lang="en-CA" sz="800" b="0" i="0" u="none" strike="noStrike">
                          <a:solidFill>
                            <a:srgbClr val="000000"/>
                          </a:solidFill>
                          <a:effectLst/>
                          <a:latin typeface="Calibri" panose="020F0502020204030204" pitchFamily="34" charset="0"/>
                        </a:rPr>
                        <a:t>)</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1682012390"/>
                  </a:ext>
                </a:extLst>
              </a:tr>
              <a:tr h="198523">
                <a:tc>
                  <a:txBody>
                    <a:bodyPr/>
                    <a:lstStyle/>
                    <a:p>
                      <a:pPr algn="l" fontAlgn="ctr"/>
                      <a:r>
                        <a:rPr lang="en-CA" sz="800" b="0" i="0" u="none" strike="noStrike">
                          <a:solidFill>
                            <a:srgbClr val="000000"/>
                          </a:solidFill>
                          <a:effectLst/>
                          <a:latin typeface="Calibri" panose="020F0502020204030204" pitchFamily="34" charset="0"/>
                        </a:rPr>
                        <a:t>Code Training (</a:t>
                      </a:r>
                      <a:r>
                        <a:rPr lang="en-CA" sz="700" b="0" i="1" u="none" strike="noStrike">
                          <a:solidFill>
                            <a:srgbClr val="000000"/>
                          </a:solidFill>
                          <a:effectLst/>
                          <a:latin typeface="Calibri" panose="020F0502020204030204" pitchFamily="34" charset="0"/>
                        </a:rPr>
                        <a:t>name codes</a:t>
                      </a:r>
                      <a:r>
                        <a:rPr lang="en-CA" sz="800" b="0" i="0" u="none" strike="noStrike">
                          <a:solidFill>
                            <a:srgbClr val="000000"/>
                          </a:solidFill>
                          <a:effectLst/>
                          <a:latin typeface="Calibri" panose="020F0502020204030204" pitchFamily="34" charset="0"/>
                        </a:rPr>
                        <a:t>)</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Code Drills will resume in March</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3441713411"/>
                  </a:ext>
                </a:extLst>
              </a:tr>
              <a:tr h="198523">
                <a:tc>
                  <a:txBody>
                    <a:bodyPr/>
                    <a:lstStyle/>
                    <a:p>
                      <a:pPr algn="l" fontAlgn="ctr"/>
                      <a:r>
                        <a:rPr lang="en-CA" sz="800" b="0" i="0" u="none" strike="noStrike">
                          <a:solidFill>
                            <a:srgbClr val="000000"/>
                          </a:solidFill>
                          <a:effectLst/>
                          <a:latin typeface="Calibri" panose="020F0502020204030204" pitchFamily="34" charset="0"/>
                        </a:rPr>
                        <a:t>Fire Drills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Written Code Red review was completed. A full fire drill was not possible due to outbreak.</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206149218"/>
                  </a:ext>
                </a:extLst>
              </a:tr>
              <a:tr h="198523">
                <a:tc>
                  <a:txBody>
                    <a:bodyPr/>
                    <a:lstStyle/>
                    <a:p>
                      <a:pPr algn="l" fontAlgn="ctr"/>
                      <a:r>
                        <a:rPr lang="en-CA" sz="800" b="0" i="0" u="none" strike="noStrike">
                          <a:solidFill>
                            <a:srgbClr val="000000"/>
                          </a:solidFill>
                          <a:effectLst/>
                          <a:latin typeface="Calibri" panose="020F0502020204030204" pitchFamily="34" charset="0"/>
                        </a:rPr>
                        <a:t>Critical Incidents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755729662"/>
                  </a:ext>
                </a:extLst>
              </a:tr>
              <a:tr h="198523">
                <a:tc>
                  <a:txBody>
                    <a:bodyPr/>
                    <a:lstStyle/>
                    <a:p>
                      <a:pPr algn="l" fontAlgn="ctr"/>
                      <a:r>
                        <a:rPr lang="en-CA" sz="800" b="0" i="0" u="none" strike="noStrike">
                          <a:solidFill>
                            <a:srgbClr val="000000"/>
                          </a:solidFill>
                          <a:effectLst/>
                          <a:latin typeface="Calibri" panose="020F0502020204030204" pitchFamily="34" charset="0"/>
                        </a:rPr>
                        <a:t>Legislative Inspections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599799761"/>
                  </a:ext>
                </a:extLst>
              </a:tr>
              <a:tr h="198523">
                <a:tc>
                  <a:txBody>
                    <a:bodyPr/>
                    <a:lstStyle/>
                    <a:p>
                      <a:pPr algn="l" fontAlgn="ctr"/>
                      <a:r>
                        <a:rPr lang="en-CA" sz="800" b="0" i="0" u="none" strike="noStrike">
                          <a:solidFill>
                            <a:srgbClr val="000000"/>
                          </a:solidFill>
                          <a:effectLst/>
                          <a:latin typeface="Calibri" panose="020F0502020204030204" pitchFamily="34" charset="0"/>
                        </a:rPr>
                        <a:t>Non-Compliance </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037442756"/>
                  </a:ext>
                </a:extLst>
              </a:tr>
              <a:tr h="198523">
                <a:tc>
                  <a:txBody>
                    <a:bodyPr/>
                    <a:lstStyle/>
                    <a:p>
                      <a:pPr algn="l" fontAlgn="ctr"/>
                      <a:r>
                        <a:rPr lang="en-CA" sz="800" b="0" i="0" u="none" strike="noStrike">
                          <a:solidFill>
                            <a:srgbClr val="000000"/>
                          </a:solidFill>
                          <a:effectLst/>
                          <a:latin typeface="Calibri" panose="020F0502020204030204" pitchFamily="34" charset="0"/>
                        </a:rPr>
                        <a:t>Expenditures over $25,000</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1699248468"/>
                  </a:ext>
                </a:extLst>
              </a:tr>
              <a:tr h="198523">
                <a:tc>
                  <a:txBody>
                    <a:bodyPr/>
                    <a:lstStyle/>
                    <a:p>
                      <a:pPr algn="l" fontAlgn="ctr"/>
                      <a:r>
                        <a:rPr lang="en-CA" sz="800" b="0" i="0" u="none" strike="noStrike">
                          <a:solidFill>
                            <a:srgbClr val="000000"/>
                          </a:solidFill>
                          <a:effectLst/>
                          <a:latin typeface="Calibri" panose="020F0502020204030204" pitchFamily="34" charset="0"/>
                        </a:rPr>
                        <a:t>Employee Complaints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3849291912"/>
                  </a:ext>
                </a:extLst>
              </a:tr>
              <a:tr h="198523">
                <a:tc>
                  <a:txBody>
                    <a:bodyPr/>
                    <a:lstStyle/>
                    <a:p>
                      <a:pPr algn="l" fontAlgn="ctr"/>
                      <a:r>
                        <a:rPr lang="en-CA" sz="800" b="0" i="0" u="none" strike="noStrike">
                          <a:solidFill>
                            <a:srgbClr val="000000"/>
                          </a:solidFill>
                          <a:effectLst/>
                          <a:latin typeface="Calibri" panose="020F0502020204030204" pitchFamily="34" charset="0"/>
                        </a:rPr>
                        <a:t>New Hires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Casual Care Attendant hired to support staffing</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458084435"/>
                  </a:ext>
                </a:extLst>
              </a:tr>
              <a:tr h="198523">
                <a:tc>
                  <a:txBody>
                    <a:bodyPr/>
                    <a:lstStyle/>
                    <a:p>
                      <a:pPr algn="l" fontAlgn="ctr"/>
                      <a:r>
                        <a:rPr lang="en-CA" sz="800" b="0" i="0" u="none" strike="noStrike">
                          <a:solidFill>
                            <a:srgbClr val="000000"/>
                          </a:solidFill>
                          <a:effectLst/>
                          <a:latin typeface="Calibri" panose="020F0502020204030204" pitchFamily="34" charset="0"/>
                        </a:rPr>
                        <a:t>Terminations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RPN gave notice after 6 orientation shifts.</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4033283963"/>
                  </a:ext>
                </a:extLst>
              </a:tr>
              <a:tr h="198523">
                <a:tc>
                  <a:txBody>
                    <a:bodyPr/>
                    <a:lstStyle/>
                    <a:p>
                      <a:pPr algn="l" fontAlgn="ctr"/>
                      <a:r>
                        <a:rPr lang="en-CA" sz="800" b="1" i="0" u="none" strike="noStrike">
                          <a:solidFill>
                            <a:srgbClr val="000000"/>
                          </a:solidFill>
                          <a:effectLst/>
                          <a:latin typeface="Calibri" panose="020F0502020204030204" pitchFamily="34" charset="0"/>
                        </a:rPr>
                        <a:t>Successes/Challenges/Events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438682609"/>
                  </a:ext>
                </a:extLst>
              </a:tr>
              <a:tr h="397044">
                <a:tc>
                  <a:txBody>
                    <a:bodyPr/>
                    <a:lstStyle/>
                    <a:p>
                      <a:pPr algn="r" fontAlgn="ctr"/>
                      <a:r>
                        <a:rPr lang="en-CA" sz="800" b="1" i="0" u="none" strike="noStrike">
                          <a:solidFill>
                            <a:srgbClr val="000000"/>
                          </a:solidFill>
                          <a:effectLst/>
                          <a:latin typeface="Calibri" panose="020F0502020204030204" pitchFamily="34" charset="0"/>
                        </a:rPr>
                        <a:t>Success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Jennifer King officially moved into her role as Director Retirement and Independent Living.  Steve Pawelko continues to oversee and support Jennifer as she embraces her new role. Students from Acadamy of Learning are working with staff in the Suites for their placement.</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4203622500"/>
                  </a:ext>
                </a:extLst>
              </a:tr>
              <a:tr h="397044">
                <a:tc>
                  <a:txBody>
                    <a:bodyPr/>
                    <a:lstStyle/>
                    <a:p>
                      <a:pPr algn="r" fontAlgn="ctr"/>
                      <a:r>
                        <a:rPr lang="en-CA" sz="800" b="1" i="0" u="none" strike="noStrike">
                          <a:solidFill>
                            <a:srgbClr val="000000"/>
                          </a:solidFill>
                          <a:effectLst/>
                          <a:latin typeface="Calibri" panose="020F0502020204030204" pitchFamily="34" charset="0"/>
                        </a:rPr>
                        <a:t>Challenge</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January was a challenging month due to the Omicron variant.  Our staffing was impacted greatly as team members were required to be off work for 10-14 days due to exposure or covid positive testing.  The impact of isolation was cause for concern for the resident living in the suites.</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3837322893"/>
                  </a:ext>
                </a:extLst>
              </a:tr>
              <a:tr h="198523">
                <a:tc>
                  <a:txBody>
                    <a:bodyPr/>
                    <a:lstStyle/>
                    <a:p>
                      <a:pPr algn="r" fontAlgn="ctr"/>
                      <a:r>
                        <a:rPr lang="en-CA" sz="800" b="1" i="0" u="none" strike="noStrike">
                          <a:solidFill>
                            <a:srgbClr val="000000"/>
                          </a:solidFill>
                          <a:effectLst/>
                          <a:latin typeface="Calibri" panose="020F0502020204030204" pitchFamily="34" charset="0"/>
                        </a:rPr>
                        <a:t>Events</a:t>
                      </a:r>
                    </a:p>
                  </a:txBody>
                  <a:tcPr marL="5592" marR="5592" marT="5592"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l" fontAlgn="ctr"/>
                      <a:r>
                        <a:rPr lang="en-US" sz="800" b="0" i="0" u="none" strike="noStrike" dirty="0">
                          <a:solidFill>
                            <a:srgbClr val="000000"/>
                          </a:solidFill>
                          <a:effectLst/>
                          <a:latin typeface="Calibri" panose="020F0502020204030204" pitchFamily="34" charset="0"/>
                        </a:rPr>
                        <a:t>Staff </a:t>
                      </a:r>
                      <a:r>
                        <a:rPr lang="en-US" sz="800" b="0" i="0" u="none" strike="noStrike" dirty="0" err="1">
                          <a:solidFill>
                            <a:srgbClr val="000000"/>
                          </a:solidFill>
                          <a:effectLst/>
                          <a:latin typeface="Calibri" panose="020F0502020204030204" pitchFamily="34" charset="0"/>
                        </a:rPr>
                        <a:t>Scheudle</a:t>
                      </a:r>
                      <a:r>
                        <a:rPr lang="en-US" sz="800" b="0" i="0" u="none" strike="noStrike" dirty="0">
                          <a:solidFill>
                            <a:srgbClr val="000000"/>
                          </a:solidFill>
                          <a:effectLst/>
                          <a:latin typeface="Calibri" panose="020F0502020204030204" pitchFamily="34" charset="0"/>
                        </a:rPr>
                        <a:t> Care will also be implemented in the Suites.</a:t>
                      </a:r>
                    </a:p>
                  </a:txBody>
                  <a:tcPr marL="5592" marR="5592" marT="5592"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973073779"/>
                  </a:ext>
                </a:extLst>
              </a:tr>
            </a:tbl>
          </a:graphicData>
        </a:graphic>
      </p:graphicFrame>
    </p:spTree>
    <p:extLst>
      <p:ext uri="{BB962C8B-B14F-4D97-AF65-F5344CB8AC3E}">
        <p14:creationId xmlns:p14="http://schemas.microsoft.com/office/powerpoint/2010/main" val="1885973255"/>
      </p:ext>
    </p:extLst>
  </p:cSld>
  <p:clrMapOvr>
    <a:masterClrMapping/>
  </p:clrMapOvr>
</p:sld>
</file>

<file path=ppt/theme/theme1.xml><?xml version="1.0" encoding="utf-8"?>
<a:theme xmlns:a="http://schemas.openxmlformats.org/drawingml/2006/main" name="Office Theme">
  <a:themeElements>
    <a:clrScheme name="Fairview &amp; Parkwood Mennonite Homes">
      <a:dk1>
        <a:sysClr val="windowText" lastClr="000000"/>
      </a:dk1>
      <a:lt1>
        <a:sysClr val="window" lastClr="FFFFFF"/>
      </a:lt1>
      <a:dk2>
        <a:srgbClr val="444444"/>
      </a:dk2>
      <a:lt2>
        <a:srgbClr val="82BDDD"/>
      </a:lt2>
      <a:accent1>
        <a:srgbClr val="CF5A0B"/>
      </a:accent1>
      <a:accent2>
        <a:srgbClr val="AFBF76"/>
      </a:accent2>
      <a:accent3>
        <a:srgbClr val="82BDDD"/>
      </a:accent3>
      <a:accent4>
        <a:srgbClr val="444444"/>
      </a:accent4>
      <a:accent5>
        <a:srgbClr val="CF5A0B"/>
      </a:accent5>
      <a:accent6>
        <a:srgbClr val="AFBF76"/>
      </a:accent6>
      <a:hlink>
        <a:srgbClr val="444444"/>
      </a:hlink>
      <a:folHlink>
        <a:srgbClr val="CF5A0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12248</TotalTime>
  <Words>1281</Words>
  <Application>Microsoft Office PowerPoint</Application>
  <PresentationFormat>On-screen Show (4:3)</PresentationFormat>
  <Paragraphs>557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Office Theme</vt:lpstr>
      <vt:lpstr>PowerPoint Presentation</vt:lpstr>
      <vt:lpstr>PowerPoint Presentation</vt:lpstr>
      <vt:lpstr>PowerPoint Presentation</vt:lpstr>
      <vt:lpstr>PowerPoint Presentation</vt:lpstr>
    </vt:vector>
  </TitlesOfParts>
  <Company>MarsPh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Stella Ruza</dc:creator>
  <cp:lastModifiedBy>Alex Normandeau</cp:lastModifiedBy>
  <cp:revision>497</cp:revision>
  <cp:lastPrinted>2020-02-18T20:24:00Z</cp:lastPrinted>
  <dcterms:created xsi:type="dcterms:W3CDTF">2013-03-14T15:42:44Z</dcterms:created>
  <dcterms:modified xsi:type="dcterms:W3CDTF">2022-02-22T23:51:09Z</dcterms:modified>
</cp:coreProperties>
</file>