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authors.xml" ContentType="application/vnd.ms-powerpoint.author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1"/>
  </p:notesMasterIdLst>
  <p:sldIdLst>
    <p:sldId id="256" r:id="rId5"/>
    <p:sldId id="296" r:id="rId6"/>
    <p:sldId id="310" r:id="rId7"/>
    <p:sldId id="311" r:id="rId8"/>
    <p:sldId id="313" r:id="rId9"/>
    <p:sldId id="314" r:id="rId10"/>
    <p:sldId id="323" r:id="rId11"/>
    <p:sldId id="316" r:id="rId12"/>
    <p:sldId id="317" r:id="rId13"/>
    <p:sldId id="318" r:id="rId14"/>
    <p:sldId id="319" r:id="rId15"/>
    <p:sldId id="320" r:id="rId16"/>
    <p:sldId id="324" r:id="rId17"/>
    <p:sldId id="281" r:id="rId18"/>
    <p:sldId id="322" r:id="rId19"/>
    <p:sldId id="321"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2999839-038F-5203-8BAA-6FB91CB3EDB9}" name="Lisa Levin" initials="LL" userId="S::llevin@advantageontario.ca::87e9e48a-8a06-4d17-bb86-37a78c89308c"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3328E"/>
    <a:srgbClr val="582C83"/>
    <a:srgbClr val="00A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94648"/>
  </p:normalViewPr>
  <p:slideViewPr>
    <p:cSldViewPr snapToGrid="0">
      <p:cViewPr varScale="1">
        <p:scale>
          <a:sx n="108" d="100"/>
          <a:sy n="108" d="100"/>
        </p:scale>
        <p:origin x="678" y="10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1398"/>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8/10/relationships/authors" Targe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EDA2DFA-4895-4E81-B4A3-8B38DAD3976A}" type="datetimeFigureOut">
              <a:rPr lang="en-CA" smtClean="0"/>
              <a:t>2022-02-08</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B02DA3B-7607-4365-84BC-001E4B11DCC4}" type="slidenum">
              <a:rPr lang="en-CA" smtClean="0"/>
              <a:t>‹#›</a:t>
            </a:fld>
            <a:endParaRPr lang="en-CA"/>
          </a:p>
        </p:txBody>
      </p:sp>
    </p:spTree>
    <p:extLst>
      <p:ext uri="{BB962C8B-B14F-4D97-AF65-F5344CB8AC3E}">
        <p14:creationId xmlns:p14="http://schemas.microsoft.com/office/powerpoint/2010/main" val="33617301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7B02DA3B-7607-4365-84BC-001E4B11DCC4}" type="slidenum">
              <a:rPr lang="en-CA" smtClean="0"/>
              <a:t>2</a:t>
            </a:fld>
            <a:endParaRPr lang="en-CA"/>
          </a:p>
        </p:txBody>
      </p:sp>
    </p:spTree>
    <p:extLst>
      <p:ext uri="{BB962C8B-B14F-4D97-AF65-F5344CB8AC3E}">
        <p14:creationId xmlns:p14="http://schemas.microsoft.com/office/powerpoint/2010/main" val="3066576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7B02DA3B-7607-4365-84BC-001E4B11DCC4}" type="slidenum">
              <a:rPr lang="en-CA" smtClean="0"/>
              <a:t>3</a:t>
            </a:fld>
            <a:endParaRPr lang="en-CA"/>
          </a:p>
        </p:txBody>
      </p:sp>
    </p:spTree>
    <p:extLst>
      <p:ext uri="{BB962C8B-B14F-4D97-AF65-F5344CB8AC3E}">
        <p14:creationId xmlns:p14="http://schemas.microsoft.com/office/powerpoint/2010/main" val="198331941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A"/>
          </a:p>
        </p:txBody>
      </p:sp>
      <p:sp>
        <p:nvSpPr>
          <p:cNvPr id="6" name="Slide Number Placeholder 5"/>
          <p:cNvSpPr>
            <a:spLocks noGrp="1"/>
          </p:cNvSpPr>
          <p:nvPr>
            <p:ph type="sldNum" sz="quarter" idx="12"/>
          </p:nvPr>
        </p:nvSpPr>
        <p:spPr/>
        <p:txBody>
          <a:bodyPr/>
          <a:lstStyle/>
          <a:p>
            <a:r>
              <a:rPr lang="en-CA"/>
              <a:t>Page </a:t>
            </a:r>
            <a:fld id="{8EE247E6-A9F7-45F5-B149-D9C906D4DF9D}" type="slidenum">
              <a:rPr lang="en-CA" smtClean="0"/>
              <a:pPr/>
              <a:t>‹#›</a:t>
            </a:fld>
            <a:endParaRPr lang="en-CA"/>
          </a:p>
        </p:txBody>
      </p:sp>
      <p:cxnSp>
        <p:nvCxnSpPr>
          <p:cNvPr id="9" name="Straight Connector 8"/>
          <p:cNvCxnSpPr/>
          <p:nvPr userDrawn="1"/>
        </p:nvCxnSpPr>
        <p:spPr>
          <a:xfrm>
            <a:off x="838200" y="6285470"/>
            <a:ext cx="10515599"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77867" y="256618"/>
            <a:ext cx="2743200" cy="1200150"/>
          </a:xfrm>
          <a:prstGeom prst="rect">
            <a:avLst/>
          </a:prstGeom>
        </p:spPr>
      </p:pic>
    </p:spTree>
    <p:extLst>
      <p:ext uri="{BB962C8B-B14F-4D97-AF65-F5344CB8AC3E}">
        <p14:creationId xmlns:p14="http://schemas.microsoft.com/office/powerpoint/2010/main" val="26394544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10"/>
          </p:nvPr>
        </p:nvSpPr>
        <p:spPr/>
        <p:txBody>
          <a:bodyPr/>
          <a:lstStyle/>
          <a:p>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EE247E6-A9F7-45F5-B149-D9C906D4DF9D}" type="slidenum">
              <a:rPr lang="en-CA" smtClean="0"/>
              <a:t>‹#›</a:t>
            </a:fld>
            <a:endParaRPr lang="en-CA"/>
          </a:p>
        </p:txBody>
      </p:sp>
    </p:spTree>
    <p:extLst>
      <p:ext uri="{BB962C8B-B14F-4D97-AF65-F5344CB8AC3E}">
        <p14:creationId xmlns:p14="http://schemas.microsoft.com/office/powerpoint/2010/main" val="16898372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C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10"/>
          </p:nvPr>
        </p:nvSpPr>
        <p:spPr/>
        <p:txBody>
          <a:bodyPr/>
          <a:lstStyle/>
          <a:p>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EE247E6-A9F7-45F5-B149-D9C906D4DF9D}" type="slidenum">
              <a:rPr lang="en-CA" smtClean="0"/>
              <a:t>‹#›</a:t>
            </a:fld>
            <a:endParaRPr lang="en-CA"/>
          </a:p>
        </p:txBody>
      </p:sp>
    </p:spTree>
    <p:extLst>
      <p:ext uri="{BB962C8B-B14F-4D97-AF65-F5344CB8AC3E}">
        <p14:creationId xmlns:p14="http://schemas.microsoft.com/office/powerpoint/2010/main" val="39074538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9401432" cy="1325563"/>
          </a:xfrm>
        </p:spPr>
        <p:txBody>
          <a:bodyPr>
            <a:normAutofit/>
          </a:bodyPr>
          <a:lstStyle>
            <a:lvl1pPr>
              <a:defRPr sz="3000">
                <a:latin typeface="Arial" panose="020B0604020202020204" pitchFamily="34" charset="0"/>
                <a:cs typeface="Arial" panose="020B0604020202020204" pitchFamily="34" charset="0"/>
              </a:defRPr>
            </a:lvl1pPr>
          </a:lstStyle>
          <a:p>
            <a:r>
              <a:rPr lang="en-US"/>
              <a:t>Click to edit Master title style</a:t>
            </a:r>
            <a:endParaRPr lang="en-CA"/>
          </a:p>
        </p:txBody>
      </p:sp>
      <p:sp>
        <p:nvSpPr>
          <p:cNvPr id="3" name="Content Placeholder 2"/>
          <p:cNvSpPr>
            <a:spLocks noGrp="1"/>
          </p:cNvSpPr>
          <p:nvPr>
            <p:ph idx="1"/>
          </p:nvPr>
        </p:nvSpPr>
        <p:spPr/>
        <p:txBody>
          <a:bodyPr>
            <a:normAutofit/>
          </a:bodyPr>
          <a:lstStyle>
            <a:lvl1pPr>
              <a:defRPr sz="20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20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8" name="Slide Number Placeholder 5"/>
          <p:cNvSpPr>
            <a:spLocks noGrp="1"/>
          </p:cNvSpPr>
          <p:nvPr>
            <p:ph type="sldNum" sz="quarter" idx="12"/>
          </p:nvPr>
        </p:nvSpPr>
        <p:spPr>
          <a:xfrm>
            <a:off x="8610600" y="6356350"/>
            <a:ext cx="2743200" cy="365125"/>
          </a:xfrm>
        </p:spPr>
        <p:txBody>
          <a:bodyPr/>
          <a:lstStyle/>
          <a:p>
            <a:r>
              <a:rPr lang="en-CA"/>
              <a:t>Page </a:t>
            </a:r>
            <a:fld id="{8EE247E6-A9F7-45F5-B149-D9C906D4DF9D}" type="slidenum">
              <a:rPr lang="en-CA" smtClean="0"/>
              <a:pPr/>
              <a:t>‹#›</a:t>
            </a:fld>
            <a:endParaRPr lang="en-CA"/>
          </a:p>
        </p:txBody>
      </p:sp>
      <p:cxnSp>
        <p:nvCxnSpPr>
          <p:cNvPr id="9" name="Straight Connector 8"/>
          <p:cNvCxnSpPr/>
          <p:nvPr userDrawn="1"/>
        </p:nvCxnSpPr>
        <p:spPr>
          <a:xfrm>
            <a:off x="838200" y="6285470"/>
            <a:ext cx="10515599"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77867" y="256618"/>
            <a:ext cx="2743200" cy="1200150"/>
          </a:xfrm>
          <a:prstGeom prst="rect">
            <a:avLst/>
          </a:prstGeom>
        </p:spPr>
      </p:pic>
    </p:spTree>
    <p:extLst>
      <p:ext uri="{BB962C8B-B14F-4D97-AF65-F5344CB8AC3E}">
        <p14:creationId xmlns:p14="http://schemas.microsoft.com/office/powerpoint/2010/main" val="2758880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C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EE247E6-A9F7-45F5-B149-D9C906D4DF9D}" type="slidenum">
              <a:rPr lang="en-CA" smtClean="0"/>
              <a:t>‹#›</a:t>
            </a:fld>
            <a:endParaRPr lang="en-CA"/>
          </a:p>
        </p:txBody>
      </p:sp>
    </p:spTree>
    <p:extLst>
      <p:ext uri="{BB962C8B-B14F-4D97-AF65-F5344CB8AC3E}">
        <p14:creationId xmlns:p14="http://schemas.microsoft.com/office/powerpoint/2010/main" val="24299268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p:cNvSpPr>
            <a:spLocks noGrp="1"/>
          </p:cNvSpPr>
          <p:nvPr>
            <p:ph type="dt" sz="half" idx="10"/>
          </p:nvPr>
        </p:nvSpPr>
        <p:spPr/>
        <p:txBody>
          <a:bodyPr/>
          <a:lstStyle/>
          <a:p>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EE247E6-A9F7-45F5-B149-D9C906D4DF9D}" type="slidenum">
              <a:rPr lang="en-CA" smtClean="0"/>
              <a:t>‹#›</a:t>
            </a:fld>
            <a:endParaRPr lang="en-CA"/>
          </a:p>
        </p:txBody>
      </p:sp>
    </p:spTree>
    <p:extLst>
      <p:ext uri="{BB962C8B-B14F-4D97-AF65-F5344CB8AC3E}">
        <p14:creationId xmlns:p14="http://schemas.microsoft.com/office/powerpoint/2010/main" val="23045611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C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p:cNvSpPr>
            <a:spLocks noGrp="1"/>
          </p:cNvSpPr>
          <p:nvPr>
            <p:ph type="dt" sz="half" idx="10"/>
          </p:nvPr>
        </p:nvSpPr>
        <p:spPr/>
        <p:txBody>
          <a:bodyPr/>
          <a:lstStyle/>
          <a:p>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8EE247E6-A9F7-45F5-B149-D9C906D4DF9D}" type="slidenum">
              <a:rPr lang="en-CA" smtClean="0"/>
              <a:t>‹#›</a:t>
            </a:fld>
            <a:endParaRPr lang="en-CA"/>
          </a:p>
        </p:txBody>
      </p:sp>
    </p:spTree>
    <p:extLst>
      <p:ext uri="{BB962C8B-B14F-4D97-AF65-F5344CB8AC3E}">
        <p14:creationId xmlns:p14="http://schemas.microsoft.com/office/powerpoint/2010/main" val="16398455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Date Placeholder 2"/>
          <p:cNvSpPr>
            <a:spLocks noGrp="1"/>
          </p:cNvSpPr>
          <p:nvPr>
            <p:ph type="dt" sz="half" idx="10"/>
          </p:nvPr>
        </p:nvSpPr>
        <p:spPr/>
        <p:txBody>
          <a:bodyPr/>
          <a:lstStyle/>
          <a:p>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8EE247E6-A9F7-45F5-B149-D9C906D4DF9D}" type="slidenum">
              <a:rPr lang="en-CA" smtClean="0"/>
              <a:t>‹#›</a:t>
            </a:fld>
            <a:endParaRPr lang="en-CA"/>
          </a:p>
        </p:txBody>
      </p:sp>
    </p:spTree>
    <p:extLst>
      <p:ext uri="{BB962C8B-B14F-4D97-AF65-F5344CB8AC3E}">
        <p14:creationId xmlns:p14="http://schemas.microsoft.com/office/powerpoint/2010/main" val="5205129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8EE247E6-A9F7-45F5-B149-D9C906D4DF9D}" type="slidenum">
              <a:rPr lang="en-CA" smtClean="0"/>
              <a:t>‹#›</a:t>
            </a:fld>
            <a:endParaRPr lang="en-CA"/>
          </a:p>
        </p:txBody>
      </p:sp>
    </p:spTree>
    <p:extLst>
      <p:ext uri="{BB962C8B-B14F-4D97-AF65-F5344CB8AC3E}">
        <p14:creationId xmlns:p14="http://schemas.microsoft.com/office/powerpoint/2010/main" val="16858732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EE247E6-A9F7-45F5-B149-D9C906D4DF9D}" type="slidenum">
              <a:rPr lang="en-CA" smtClean="0"/>
              <a:t>‹#›</a:t>
            </a:fld>
            <a:endParaRPr lang="en-CA"/>
          </a:p>
        </p:txBody>
      </p:sp>
    </p:spTree>
    <p:extLst>
      <p:ext uri="{BB962C8B-B14F-4D97-AF65-F5344CB8AC3E}">
        <p14:creationId xmlns:p14="http://schemas.microsoft.com/office/powerpoint/2010/main" val="7761548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EE247E6-A9F7-45F5-B149-D9C906D4DF9D}" type="slidenum">
              <a:rPr lang="en-CA" smtClean="0"/>
              <a:t>‹#›</a:t>
            </a:fld>
            <a:endParaRPr lang="en-CA"/>
          </a:p>
        </p:txBody>
      </p:sp>
    </p:spTree>
    <p:extLst>
      <p:ext uri="{BB962C8B-B14F-4D97-AF65-F5344CB8AC3E}">
        <p14:creationId xmlns:p14="http://schemas.microsoft.com/office/powerpoint/2010/main" val="17142830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C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E247E6-A9F7-45F5-B149-D9C906D4DF9D}" type="slidenum">
              <a:rPr lang="en-CA" smtClean="0"/>
              <a:t>‹#›</a:t>
            </a:fld>
            <a:endParaRPr lang="en-CA"/>
          </a:p>
        </p:txBody>
      </p:sp>
    </p:spTree>
    <p:extLst>
      <p:ext uri="{BB962C8B-B14F-4D97-AF65-F5344CB8AC3E}">
        <p14:creationId xmlns:p14="http://schemas.microsoft.com/office/powerpoint/2010/main" val="36602670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hyperlink" Target="mailto:onero@advantageontario.ca"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A person posing for the camera&#10;&#10;Description automatically generated">
            <a:extLst>
              <a:ext uri="{FF2B5EF4-FFF2-40B4-BE49-F238E27FC236}">
                <a16:creationId xmlns:a16="http://schemas.microsoft.com/office/drawing/2014/main" id="{27D0673C-334E-4766-A9D9-E600A291F9BA}"/>
              </a:ext>
            </a:extLst>
          </p:cNvPr>
          <p:cNvPicPr>
            <a:picLocks noChangeAspect="1"/>
          </p:cNvPicPr>
          <p:nvPr/>
        </p:nvPicPr>
        <p:blipFill>
          <a:blip r:embed="rId2"/>
          <a:stretch>
            <a:fillRect/>
          </a:stretch>
        </p:blipFill>
        <p:spPr>
          <a:xfrm>
            <a:off x="0" y="-464"/>
            <a:ext cx="12212442" cy="6858464"/>
          </a:xfrm>
          <a:prstGeom prst="rect">
            <a:avLst/>
          </a:prstGeom>
        </p:spPr>
      </p:pic>
      <p:sp>
        <p:nvSpPr>
          <p:cNvPr id="5" name="TextBox 4"/>
          <p:cNvSpPr txBox="1"/>
          <p:nvPr/>
        </p:nvSpPr>
        <p:spPr>
          <a:xfrm>
            <a:off x="852691" y="2388908"/>
            <a:ext cx="7305417" cy="1815882"/>
          </a:xfrm>
          <a:prstGeom prst="rect">
            <a:avLst/>
          </a:prstGeom>
          <a:noFill/>
        </p:spPr>
        <p:txBody>
          <a:bodyPr wrap="square" lIns="91440" tIns="45720" rIns="91440" bIns="45720" rtlCol="0" anchor="t">
            <a:spAutoFit/>
          </a:bodyPr>
          <a:lstStyle/>
          <a:p>
            <a:r>
              <a:rPr lang="en-US" sz="2800" b="1" dirty="0">
                <a:solidFill>
                  <a:srgbClr val="582C83"/>
                </a:solidFill>
                <a:latin typeface="Arial"/>
                <a:cs typeface="Arial"/>
              </a:rPr>
              <a:t>Fixing Long-Term Care Act- Proposed Regulation Amendments Feedback</a:t>
            </a:r>
          </a:p>
          <a:p>
            <a:endParaRPr lang="en-CA" sz="2800" b="1" dirty="0">
              <a:solidFill>
                <a:srgbClr val="582C83"/>
              </a:solidFill>
              <a:latin typeface="Arial"/>
              <a:cs typeface="Arial"/>
            </a:endParaRPr>
          </a:p>
          <a:p>
            <a:r>
              <a:rPr lang="en-CA" sz="2800" dirty="0">
                <a:solidFill>
                  <a:srgbClr val="582C83"/>
                </a:solidFill>
                <a:latin typeface="Arial"/>
                <a:cs typeface="Arial"/>
              </a:rPr>
              <a:t>February 4, 2022</a:t>
            </a:r>
            <a:endParaRPr lang="en-CA" sz="2800" dirty="0">
              <a:solidFill>
                <a:srgbClr val="582C83"/>
              </a:solidFill>
              <a:latin typeface="Arial"/>
              <a:cs typeface="Arial" panose="020B0604020202020204" pitchFamily="34" charset="0"/>
            </a:endParaRPr>
          </a:p>
        </p:txBody>
      </p:sp>
      <p:sp>
        <p:nvSpPr>
          <p:cNvPr id="3" name="Slide Number Placeholder 2">
            <a:extLst>
              <a:ext uri="{FF2B5EF4-FFF2-40B4-BE49-F238E27FC236}">
                <a16:creationId xmlns:a16="http://schemas.microsoft.com/office/drawing/2014/main" id="{F16F60F5-F31F-4C1D-944B-C976ED5B9F52}"/>
              </a:ext>
            </a:extLst>
          </p:cNvPr>
          <p:cNvSpPr>
            <a:spLocks noGrp="1"/>
          </p:cNvSpPr>
          <p:nvPr>
            <p:ph type="sldNum" sz="quarter" idx="12"/>
          </p:nvPr>
        </p:nvSpPr>
        <p:spPr/>
        <p:txBody>
          <a:bodyPr/>
          <a:lstStyle/>
          <a:p>
            <a:r>
              <a:rPr lang="en-CA"/>
              <a:t>Page </a:t>
            </a:r>
            <a:fld id="{8EE247E6-A9F7-45F5-B149-D9C906D4DF9D}" type="slidenum">
              <a:rPr lang="en-CA" smtClean="0"/>
              <a:pPr/>
              <a:t>1</a:t>
            </a:fld>
            <a:endParaRPr lang="en-CA"/>
          </a:p>
        </p:txBody>
      </p:sp>
      <p:pic>
        <p:nvPicPr>
          <p:cNvPr id="6" name="Picture 5">
            <a:extLst>
              <a:ext uri="{FF2B5EF4-FFF2-40B4-BE49-F238E27FC236}">
                <a16:creationId xmlns:a16="http://schemas.microsoft.com/office/drawing/2014/main" id="{4FC152E4-8A95-4E20-8317-522B82A6FB33}"/>
              </a:ext>
            </a:extLst>
          </p:cNvPr>
          <p:cNvPicPr/>
          <p:nvPr/>
        </p:nvPicPr>
        <p:blipFill>
          <a:blip r:embed="rId3"/>
          <a:stretch>
            <a:fillRect/>
          </a:stretch>
        </p:blipFill>
        <p:spPr>
          <a:xfrm>
            <a:off x="361101" y="328518"/>
            <a:ext cx="4753340" cy="818357"/>
          </a:xfrm>
          <a:prstGeom prst="rect">
            <a:avLst/>
          </a:prstGeom>
        </p:spPr>
      </p:pic>
    </p:spTree>
    <p:extLst>
      <p:ext uri="{BB962C8B-B14F-4D97-AF65-F5344CB8AC3E}">
        <p14:creationId xmlns:p14="http://schemas.microsoft.com/office/powerpoint/2010/main" val="1474549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A1118C4-20A1-4806-9CAC-674B178D0746}"/>
              </a:ext>
            </a:extLst>
          </p:cNvPr>
          <p:cNvSpPr>
            <a:spLocks noGrp="1"/>
          </p:cNvSpPr>
          <p:nvPr>
            <p:ph type="sldNum" sz="quarter" idx="12"/>
          </p:nvPr>
        </p:nvSpPr>
        <p:spPr/>
        <p:txBody>
          <a:bodyPr/>
          <a:lstStyle/>
          <a:p>
            <a:r>
              <a:rPr lang="en-CA"/>
              <a:t>Page </a:t>
            </a:r>
            <a:fld id="{8EE247E6-A9F7-45F5-B149-D9C906D4DF9D}" type="slidenum">
              <a:rPr lang="en-CA" smtClean="0"/>
              <a:pPr/>
              <a:t>10</a:t>
            </a:fld>
            <a:endParaRPr lang="en-CA"/>
          </a:p>
        </p:txBody>
      </p:sp>
      <p:graphicFrame>
        <p:nvGraphicFramePr>
          <p:cNvPr id="6" name="Content Placeholder 5">
            <a:extLst>
              <a:ext uri="{FF2B5EF4-FFF2-40B4-BE49-F238E27FC236}">
                <a16:creationId xmlns:a16="http://schemas.microsoft.com/office/drawing/2014/main" id="{8F24423A-F503-405A-B2A9-48BE04B73EBB}"/>
              </a:ext>
            </a:extLst>
          </p:cNvPr>
          <p:cNvGraphicFramePr>
            <a:graphicFrameLocks noGrp="1"/>
          </p:cNvGraphicFramePr>
          <p:nvPr>
            <p:ph idx="1"/>
            <p:extLst>
              <p:ext uri="{D42A27DB-BD31-4B8C-83A1-F6EECF244321}">
                <p14:modId xmlns:p14="http://schemas.microsoft.com/office/powerpoint/2010/main" val="3400541308"/>
              </p:ext>
            </p:extLst>
          </p:nvPr>
        </p:nvGraphicFramePr>
        <p:xfrm>
          <a:off x="514323" y="1391729"/>
          <a:ext cx="10839477" cy="4676648"/>
        </p:xfrm>
        <a:graphic>
          <a:graphicData uri="http://schemas.openxmlformats.org/drawingml/2006/table">
            <a:tbl>
              <a:tblPr firstRow="1" firstCol="1" bandRow="1"/>
              <a:tblGrid>
                <a:gridCol w="834030">
                  <a:extLst>
                    <a:ext uri="{9D8B030D-6E8A-4147-A177-3AD203B41FA5}">
                      <a16:colId xmlns:a16="http://schemas.microsoft.com/office/drawing/2014/main" val="2265653106"/>
                    </a:ext>
                  </a:extLst>
                </a:gridCol>
                <a:gridCol w="2300897">
                  <a:extLst>
                    <a:ext uri="{9D8B030D-6E8A-4147-A177-3AD203B41FA5}">
                      <a16:colId xmlns:a16="http://schemas.microsoft.com/office/drawing/2014/main" val="2543013657"/>
                    </a:ext>
                  </a:extLst>
                </a:gridCol>
                <a:gridCol w="7704550">
                  <a:extLst>
                    <a:ext uri="{9D8B030D-6E8A-4147-A177-3AD203B41FA5}">
                      <a16:colId xmlns:a16="http://schemas.microsoft.com/office/drawing/2014/main" val="3995758745"/>
                    </a:ext>
                  </a:extLst>
                </a:gridCol>
              </a:tblGrid>
              <a:tr h="4572000">
                <a:tc>
                  <a:txBody>
                    <a:bodyPr/>
                    <a:lstStyle/>
                    <a:p>
                      <a:pPr marL="0" marR="0">
                        <a:lnSpc>
                          <a:spcPct val="107000"/>
                        </a:lnSpc>
                        <a:spcBef>
                          <a:spcPts val="0"/>
                        </a:spcBef>
                        <a:spcAft>
                          <a:spcPts val="0"/>
                        </a:spcAft>
                      </a:pPr>
                      <a:r>
                        <a:rPr lang="en-US" sz="240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269-71</a:t>
                      </a:r>
                      <a:endParaRPr lang="en-US" sz="20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FFFFFF"/>
                    </a:solidFill>
                  </a:tcPr>
                </a:tc>
                <a:tc>
                  <a:txBody>
                    <a:bodyPr/>
                    <a:lstStyle/>
                    <a:p>
                      <a:pPr marL="0" marR="0">
                        <a:lnSpc>
                          <a:spcPct val="107000"/>
                        </a:lnSpc>
                        <a:spcBef>
                          <a:spcPts val="0"/>
                        </a:spcBef>
                        <a:spcAft>
                          <a:spcPts val="0"/>
                        </a:spcAft>
                      </a:pPr>
                      <a:r>
                        <a:rPr lang="en-US" sz="2400" b="1" dirty="0">
                          <a:solidFill>
                            <a:srgbClr val="7030A0"/>
                          </a:solidFill>
                          <a:effectLst/>
                          <a:latin typeface="Franklin Gothic Book" panose="020B0503020102020204" pitchFamily="34" charset="0"/>
                          <a:ea typeface="Calibri" panose="020F0502020204030204" pitchFamily="34" charset="0"/>
                          <a:cs typeface="Times New Roman" panose="02020603050405020304" pitchFamily="18" charset="0"/>
                        </a:rPr>
                        <a:t>Emergency plans</a:t>
                      </a:r>
                      <a:endParaRPr lang="en-US" sz="2000" b="1" dirty="0">
                        <a:solidFill>
                          <a:srgbClr val="7030A0"/>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24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 </a:t>
                      </a:r>
                      <a:endParaRPr lang="en-US"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24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Compare to LTCHA R230</a:t>
                      </a:r>
                      <a:endParaRPr lang="en-US"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FFFFFF"/>
                    </a:solidFill>
                  </a:tcPr>
                </a:tc>
                <a:tc>
                  <a:txBody>
                    <a:bodyPr/>
                    <a:lstStyle/>
                    <a:p>
                      <a:pPr marL="0" marR="0">
                        <a:lnSpc>
                          <a:spcPct val="107000"/>
                        </a:lnSpc>
                        <a:spcBef>
                          <a:spcPts val="0"/>
                        </a:spcBef>
                        <a:spcAft>
                          <a:spcPts val="0"/>
                        </a:spcAft>
                      </a:pPr>
                      <a:r>
                        <a:rPr lang="en-US" sz="24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Additional requirements:</a:t>
                      </a:r>
                      <a:endParaRPr lang="en-US"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24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More detail on who to consult while developing/updating</a:t>
                      </a:r>
                      <a:endParaRPr lang="en-US"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24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Four additional events to plan for, </a:t>
                      </a:r>
                      <a:endParaRPr lang="en-US"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24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More requirements for evacuation planning</a:t>
                      </a:r>
                      <a:endParaRPr lang="en-US"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24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Specification for resources and equipment and entities in responding to emergencies – and their role and how home will consult with them</a:t>
                      </a:r>
                      <a:endParaRPr lang="en-US"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24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Plan for provision of food, fluid, and drugs</a:t>
                      </a:r>
                      <a:endParaRPr lang="en-US"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24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Specification for plan activation</a:t>
                      </a:r>
                      <a:endParaRPr lang="en-US"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24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Specifications for communication </a:t>
                      </a:r>
                      <a:endParaRPr lang="en-US"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24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 </a:t>
                      </a:r>
                      <a:endParaRPr lang="en-US"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FFFFFF"/>
                    </a:solidFill>
                  </a:tcPr>
                </a:tc>
                <a:extLst>
                  <a:ext uri="{0D108BD9-81ED-4DB2-BD59-A6C34878D82A}">
                    <a16:rowId xmlns:a16="http://schemas.microsoft.com/office/drawing/2014/main" val="3528556649"/>
                  </a:ext>
                </a:extLst>
              </a:tr>
            </a:tbl>
          </a:graphicData>
        </a:graphic>
      </p:graphicFrame>
    </p:spTree>
    <p:extLst>
      <p:ext uri="{BB962C8B-B14F-4D97-AF65-F5344CB8AC3E}">
        <p14:creationId xmlns:p14="http://schemas.microsoft.com/office/powerpoint/2010/main" val="2603397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A1118C4-20A1-4806-9CAC-674B178D0746}"/>
              </a:ext>
            </a:extLst>
          </p:cNvPr>
          <p:cNvSpPr>
            <a:spLocks noGrp="1"/>
          </p:cNvSpPr>
          <p:nvPr>
            <p:ph type="sldNum" sz="quarter" idx="12"/>
          </p:nvPr>
        </p:nvSpPr>
        <p:spPr/>
        <p:txBody>
          <a:bodyPr/>
          <a:lstStyle/>
          <a:p>
            <a:r>
              <a:rPr lang="en-CA"/>
              <a:t>Page </a:t>
            </a:r>
            <a:fld id="{8EE247E6-A9F7-45F5-B149-D9C906D4DF9D}" type="slidenum">
              <a:rPr lang="en-CA" smtClean="0"/>
              <a:pPr/>
              <a:t>11</a:t>
            </a:fld>
            <a:endParaRPr lang="en-CA"/>
          </a:p>
        </p:txBody>
      </p:sp>
      <p:graphicFrame>
        <p:nvGraphicFramePr>
          <p:cNvPr id="6" name="Content Placeholder 5">
            <a:extLst>
              <a:ext uri="{FF2B5EF4-FFF2-40B4-BE49-F238E27FC236}">
                <a16:creationId xmlns:a16="http://schemas.microsoft.com/office/drawing/2014/main" id="{8F24423A-F503-405A-B2A9-48BE04B73EBB}"/>
              </a:ext>
            </a:extLst>
          </p:cNvPr>
          <p:cNvGraphicFramePr>
            <a:graphicFrameLocks noGrp="1"/>
          </p:cNvGraphicFramePr>
          <p:nvPr>
            <p:ph idx="1"/>
            <p:extLst>
              <p:ext uri="{D42A27DB-BD31-4B8C-83A1-F6EECF244321}">
                <p14:modId xmlns:p14="http://schemas.microsoft.com/office/powerpoint/2010/main" val="3247481023"/>
              </p:ext>
            </p:extLst>
          </p:nvPr>
        </p:nvGraphicFramePr>
        <p:xfrm>
          <a:off x="514323" y="1391729"/>
          <a:ext cx="10839477" cy="4875721"/>
        </p:xfrm>
        <a:graphic>
          <a:graphicData uri="http://schemas.openxmlformats.org/drawingml/2006/table">
            <a:tbl>
              <a:tblPr firstRow="1" firstCol="1" bandRow="1"/>
              <a:tblGrid>
                <a:gridCol w="598450">
                  <a:extLst>
                    <a:ext uri="{9D8B030D-6E8A-4147-A177-3AD203B41FA5}">
                      <a16:colId xmlns:a16="http://schemas.microsoft.com/office/drawing/2014/main" val="2265653106"/>
                    </a:ext>
                  </a:extLst>
                </a:gridCol>
                <a:gridCol w="2536477">
                  <a:extLst>
                    <a:ext uri="{9D8B030D-6E8A-4147-A177-3AD203B41FA5}">
                      <a16:colId xmlns:a16="http://schemas.microsoft.com/office/drawing/2014/main" val="2543013657"/>
                    </a:ext>
                  </a:extLst>
                </a:gridCol>
                <a:gridCol w="7704550">
                  <a:extLst>
                    <a:ext uri="{9D8B030D-6E8A-4147-A177-3AD203B41FA5}">
                      <a16:colId xmlns:a16="http://schemas.microsoft.com/office/drawing/2014/main" val="3995758745"/>
                    </a:ext>
                  </a:extLst>
                </a:gridCol>
              </a:tblGrid>
              <a:tr h="4572000">
                <a:tc>
                  <a:txBody>
                    <a:bodyPr/>
                    <a:lstStyle/>
                    <a:p>
                      <a:pPr marL="0" marR="0">
                        <a:lnSpc>
                          <a:spcPct val="107000"/>
                        </a:lnSpc>
                        <a:spcBef>
                          <a:spcPts val="0"/>
                        </a:spcBef>
                        <a:spcAft>
                          <a:spcPts val="0"/>
                        </a:spcAft>
                      </a:pPr>
                      <a:r>
                        <a:rPr lang="en-US" sz="200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269-71</a:t>
                      </a:r>
                      <a:endParaRPr lang="en-US"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FFFFFF"/>
                    </a:solidFill>
                  </a:tcPr>
                </a:tc>
                <a:tc>
                  <a:txBody>
                    <a:bodyPr/>
                    <a:lstStyle/>
                    <a:p>
                      <a:pPr marL="0" marR="0">
                        <a:lnSpc>
                          <a:spcPct val="107000"/>
                        </a:lnSpc>
                        <a:spcBef>
                          <a:spcPts val="0"/>
                        </a:spcBef>
                        <a:spcAft>
                          <a:spcPts val="0"/>
                        </a:spcAft>
                      </a:pPr>
                      <a:r>
                        <a:rPr lang="en-US" sz="2000" b="1" dirty="0">
                          <a:solidFill>
                            <a:srgbClr val="7030A0"/>
                          </a:solidFill>
                          <a:effectLst/>
                          <a:latin typeface="Franklin Gothic Book" panose="020B0503020102020204" pitchFamily="34" charset="0"/>
                          <a:ea typeface="Calibri" panose="020F0502020204030204" pitchFamily="34" charset="0"/>
                          <a:cs typeface="Times New Roman" panose="02020603050405020304" pitchFamily="18" charset="0"/>
                        </a:rPr>
                        <a:t>Emergency plans</a:t>
                      </a:r>
                      <a:endParaRPr lang="en-US" sz="1800" b="1" dirty="0">
                        <a:solidFill>
                          <a:srgbClr val="7030A0"/>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20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 </a:t>
                      </a:r>
                      <a:endParaRPr lang="en-US"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20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Compare to LTCHA R230</a:t>
                      </a:r>
                      <a:endParaRPr lang="en-US"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FFFFFF"/>
                    </a:solidFill>
                  </a:tcPr>
                </a:tc>
                <a:tc>
                  <a:txBody>
                    <a:bodyPr/>
                    <a:lstStyle/>
                    <a:p>
                      <a:pPr marL="0" marR="0">
                        <a:lnSpc>
                          <a:spcPct val="107000"/>
                        </a:lnSpc>
                        <a:spcBef>
                          <a:spcPts val="0"/>
                        </a:spcBef>
                        <a:spcAft>
                          <a:spcPts val="0"/>
                        </a:spcAft>
                      </a:pPr>
                      <a:r>
                        <a:rPr lang="en-US" sz="20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Additional requirements:</a:t>
                      </a:r>
                      <a:endParaRPr lang="en-US"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457200" marR="0" lvl="0" indent="-457200">
                        <a:lnSpc>
                          <a:spcPct val="107000"/>
                        </a:lnSpc>
                        <a:spcBef>
                          <a:spcPts val="0"/>
                        </a:spcBef>
                        <a:spcAft>
                          <a:spcPts val="0"/>
                        </a:spcAft>
                        <a:buFont typeface="+mj-lt"/>
                        <a:buAutoNum type="arabicPeriod" startAt="8"/>
                      </a:pPr>
                      <a:r>
                        <a:rPr lang="en-US" sz="20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Evaluation within 30 days following emergency declared over, including feedback from entities involved in emergency</a:t>
                      </a:r>
                      <a:endParaRPr lang="en-US"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startAt="8"/>
                      </a:pPr>
                      <a:r>
                        <a:rPr lang="en-US" sz="20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Additional events subject to testing (gas leaks, boil water advisories)</a:t>
                      </a:r>
                      <a:endParaRPr lang="en-US"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startAt="8"/>
                      </a:pPr>
                      <a:r>
                        <a:rPr lang="en-US" sz="20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Additional requirements relating to recovery from emergency*</a:t>
                      </a:r>
                      <a:endParaRPr lang="en-US"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startAt="8"/>
                      </a:pPr>
                      <a:r>
                        <a:rPr lang="en-US" sz="20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Additional requirements for pandemic and epidemic planning</a:t>
                      </a:r>
                      <a:endParaRPr lang="en-US"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startAt="8"/>
                      </a:pPr>
                      <a:r>
                        <a:rPr lang="en-US" sz="20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MOH must be invited to participate in emergency planning relating to matters with "public health significance"</a:t>
                      </a:r>
                      <a:endParaRPr lang="en-US"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startAt="8"/>
                      </a:pPr>
                      <a:r>
                        <a:rPr lang="en-US" sz="20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IPAC Lead must be involved with respect to emergency planning for pandemics and outbreaks</a:t>
                      </a:r>
                      <a:endParaRPr lang="en-US"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startAt="8"/>
                      </a:pPr>
                      <a:r>
                        <a:rPr lang="en-US" sz="20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Requirements and content relating to attestation in A90 – attesting to compliance with emergency planning requirements (LTCHA R230)</a:t>
                      </a:r>
                      <a:endParaRPr lang="en-US"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20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 </a:t>
                      </a:r>
                      <a:endParaRPr lang="en-US"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FFFFFF"/>
                    </a:solidFill>
                  </a:tcPr>
                </a:tc>
                <a:extLst>
                  <a:ext uri="{0D108BD9-81ED-4DB2-BD59-A6C34878D82A}">
                    <a16:rowId xmlns:a16="http://schemas.microsoft.com/office/drawing/2014/main" val="3528556649"/>
                  </a:ext>
                </a:extLst>
              </a:tr>
            </a:tbl>
          </a:graphicData>
        </a:graphic>
      </p:graphicFrame>
    </p:spTree>
    <p:extLst>
      <p:ext uri="{BB962C8B-B14F-4D97-AF65-F5344CB8AC3E}">
        <p14:creationId xmlns:p14="http://schemas.microsoft.com/office/powerpoint/2010/main" val="2875794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A1118C4-20A1-4806-9CAC-674B178D0746}"/>
              </a:ext>
            </a:extLst>
          </p:cNvPr>
          <p:cNvSpPr>
            <a:spLocks noGrp="1"/>
          </p:cNvSpPr>
          <p:nvPr>
            <p:ph type="sldNum" sz="quarter" idx="12"/>
          </p:nvPr>
        </p:nvSpPr>
        <p:spPr/>
        <p:txBody>
          <a:bodyPr/>
          <a:lstStyle/>
          <a:p>
            <a:r>
              <a:rPr lang="en-CA"/>
              <a:t>Page </a:t>
            </a:r>
            <a:fld id="{8EE247E6-A9F7-45F5-B149-D9C906D4DF9D}" type="slidenum">
              <a:rPr lang="en-CA" smtClean="0"/>
              <a:pPr/>
              <a:t>12</a:t>
            </a:fld>
            <a:endParaRPr lang="en-CA"/>
          </a:p>
        </p:txBody>
      </p:sp>
      <p:graphicFrame>
        <p:nvGraphicFramePr>
          <p:cNvPr id="5" name="Content Placeholder 4">
            <a:extLst>
              <a:ext uri="{FF2B5EF4-FFF2-40B4-BE49-F238E27FC236}">
                <a16:creationId xmlns:a16="http://schemas.microsoft.com/office/drawing/2014/main" id="{7CD3AEAD-90C0-444F-92EE-B6099A28D90E}"/>
              </a:ext>
            </a:extLst>
          </p:cNvPr>
          <p:cNvGraphicFramePr>
            <a:graphicFrameLocks noGrp="1"/>
          </p:cNvGraphicFramePr>
          <p:nvPr>
            <p:ph idx="1"/>
            <p:extLst>
              <p:ext uri="{D42A27DB-BD31-4B8C-83A1-F6EECF244321}">
                <p14:modId xmlns:p14="http://schemas.microsoft.com/office/powerpoint/2010/main" val="855775173"/>
              </p:ext>
            </p:extLst>
          </p:nvPr>
        </p:nvGraphicFramePr>
        <p:xfrm>
          <a:off x="731299" y="1481709"/>
          <a:ext cx="10442978" cy="4676648"/>
        </p:xfrm>
        <a:graphic>
          <a:graphicData uri="http://schemas.openxmlformats.org/drawingml/2006/table">
            <a:tbl>
              <a:tblPr firstRow="1" firstCol="1" bandRow="1"/>
              <a:tblGrid>
                <a:gridCol w="710043">
                  <a:extLst>
                    <a:ext uri="{9D8B030D-6E8A-4147-A177-3AD203B41FA5}">
                      <a16:colId xmlns:a16="http://schemas.microsoft.com/office/drawing/2014/main" val="4120233133"/>
                    </a:ext>
                  </a:extLst>
                </a:gridCol>
                <a:gridCol w="2310211">
                  <a:extLst>
                    <a:ext uri="{9D8B030D-6E8A-4147-A177-3AD203B41FA5}">
                      <a16:colId xmlns:a16="http://schemas.microsoft.com/office/drawing/2014/main" val="1443724857"/>
                    </a:ext>
                  </a:extLst>
                </a:gridCol>
                <a:gridCol w="7422724">
                  <a:extLst>
                    <a:ext uri="{9D8B030D-6E8A-4147-A177-3AD203B41FA5}">
                      <a16:colId xmlns:a16="http://schemas.microsoft.com/office/drawing/2014/main" val="213296023"/>
                    </a:ext>
                  </a:extLst>
                </a:gridCol>
              </a:tblGrid>
              <a:tr h="4655620">
                <a:tc>
                  <a:txBody>
                    <a:bodyPr/>
                    <a:lstStyle/>
                    <a:p>
                      <a:pPr marL="0" marR="0">
                        <a:lnSpc>
                          <a:spcPct val="107000"/>
                        </a:lnSpc>
                        <a:spcBef>
                          <a:spcPts val="0"/>
                        </a:spcBef>
                        <a:spcAft>
                          <a:spcPts val="0"/>
                        </a:spcAft>
                      </a:pPr>
                      <a:r>
                        <a:rPr lang="en-US" sz="240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350</a:t>
                      </a:r>
                      <a:endParaRPr lang="en-US" sz="20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FFFFFF"/>
                    </a:solidFill>
                  </a:tcPr>
                </a:tc>
                <a:tc>
                  <a:txBody>
                    <a:bodyPr/>
                    <a:lstStyle/>
                    <a:p>
                      <a:pPr marL="0" marR="0">
                        <a:lnSpc>
                          <a:spcPct val="107000"/>
                        </a:lnSpc>
                        <a:spcBef>
                          <a:spcPts val="0"/>
                        </a:spcBef>
                        <a:spcAft>
                          <a:spcPts val="0"/>
                        </a:spcAft>
                      </a:pPr>
                      <a:r>
                        <a:rPr lang="en-US" sz="2400" b="1" dirty="0">
                          <a:solidFill>
                            <a:srgbClr val="582C83"/>
                          </a:solidFill>
                          <a:effectLst/>
                          <a:latin typeface="Franklin Gothic Book" panose="020B0503020102020204" pitchFamily="34" charset="0"/>
                          <a:ea typeface="Calibri" panose="020F0502020204030204" pitchFamily="34" charset="0"/>
                          <a:cs typeface="Times New Roman" panose="02020603050405020304" pitchFamily="18" charset="0"/>
                        </a:rPr>
                        <a:t>Administrative monetary penalties</a:t>
                      </a:r>
                      <a:endParaRPr lang="en-US" sz="2000" b="1" dirty="0">
                        <a:solidFill>
                          <a:srgbClr val="582C83"/>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24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 </a:t>
                      </a:r>
                      <a:endParaRPr lang="en-US"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24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In existing regulation but not proclaimed.</a:t>
                      </a:r>
                      <a:endParaRPr lang="en-US"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FFFFFF"/>
                    </a:solidFill>
                  </a:tcPr>
                </a:tc>
                <a:tc>
                  <a:txBody>
                    <a:bodyPr/>
                    <a:lstStyle/>
                    <a:p>
                      <a:pPr marL="0" marR="0">
                        <a:lnSpc>
                          <a:spcPct val="107000"/>
                        </a:lnSpc>
                        <a:spcBef>
                          <a:spcPts val="0"/>
                        </a:spcBef>
                        <a:spcAft>
                          <a:spcPts val="0"/>
                        </a:spcAft>
                      </a:pPr>
                      <a:r>
                        <a:rPr lang="en-US" sz="24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Director or inspector may issue AMP with a compliance order. Director may issue AMP after an inspector referral.</a:t>
                      </a:r>
                      <a:endParaRPr lang="en-US"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24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 </a:t>
                      </a:r>
                      <a:endParaRPr lang="en-US"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24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Table in regulation sets out requirements subject to AMPS and amount of AMP.</a:t>
                      </a:r>
                      <a:endParaRPr lang="en-US"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24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 </a:t>
                      </a:r>
                      <a:endParaRPr lang="en-US"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24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Rules for AMP amounts for continuing non-compliance.</a:t>
                      </a:r>
                      <a:endParaRPr lang="en-US"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24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 </a:t>
                      </a:r>
                      <a:endParaRPr lang="en-US"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24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Mandatory AMPs for repeat non-compliance with 3 years if compliance orders were issue for the initial and repeat non-compliance. (LTCHA R299.2)</a:t>
                      </a:r>
                      <a:endParaRPr lang="en-US"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24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 </a:t>
                      </a:r>
                      <a:endParaRPr lang="en-US"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FFFFFF"/>
                    </a:solidFill>
                  </a:tcPr>
                </a:tc>
                <a:extLst>
                  <a:ext uri="{0D108BD9-81ED-4DB2-BD59-A6C34878D82A}">
                    <a16:rowId xmlns:a16="http://schemas.microsoft.com/office/drawing/2014/main" val="2476330862"/>
                  </a:ext>
                </a:extLst>
              </a:tr>
            </a:tbl>
          </a:graphicData>
        </a:graphic>
      </p:graphicFrame>
    </p:spTree>
    <p:extLst>
      <p:ext uri="{BB962C8B-B14F-4D97-AF65-F5344CB8AC3E}">
        <p14:creationId xmlns:p14="http://schemas.microsoft.com/office/powerpoint/2010/main" val="643701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77A5791-5C4E-44D2-A3A7-E12A4BAF61F4}"/>
              </a:ext>
            </a:extLst>
          </p:cNvPr>
          <p:cNvSpPr>
            <a:spLocks noGrp="1"/>
          </p:cNvSpPr>
          <p:nvPr>
            <p:ph type="sldNum" sz="quarter" idx="12"/>
          </p:nvPr>
        </p:nvSpPr>
        <p:spPr/>
        <p:txBody>
          <a:bodyPr/>
          <a:lstStyle/>
          <a:p>
            <a:fld id="{8EE247E6-A9F7-45F5-B149-D9C906D4DF9D}" type="slidenum">
              <a:rPr lang="en-CA" smtClean="0"/>
              <a:t>13</a:t>
            </a:fld>
            <a:endParaRPr lang="en-CA"/>
          </a:p>
        </p:txBody>
      </p:sp>
      <p:pic>
        <p:nvPicPr>
          <p:cNvPr id="4" name="Picture 3">
            <a:extLst>
              <a:ext uri="{FF2B5EF4-FFF2-40B4-BE49-F238E27FC236}">
                <a16:creationId xmlns:a16="http://schemas.microsoft.com/office/drawing/2014/main" id="{FE790007-9814-4AB0-9414-7641ABA34AB6}"/>
              </a:ext>
            </a:extLst>
          </p:cNvPr>
          <p:cNvPicPr>
            <a:picLocks noChangeAspect="1"/>
          </p:cNvPicPr>
          <p:nvPr/>
        </p:nvPicPr>
        <p:blipFill>
          <a:blip r:embed="rId2"/>
          <a:stretch>
            <a:fillRect/>
          </a:stretch>
        </p:blipFill>
        <p:spPr>
          <a:xfrm>
            <a:off x="562113" y="920454"/>
            <a:ext cx="11315747" cy="5017092"/>
          </a:xfrm>
          <a:prstGeom prst="rect">
            <a:avLst/>
          </a:prstGeom>
        </p:spPr>
      </p:pic>
    </p:spTree>
    <p:extLst>
      <p:ext uri="{BB962C8B-B14F-4D97-AF65-F5344CB8AC3E}">
        <p14:creationId xmlns:p14="http://schemas.microsoft.com/office/powerpoint/2010/main" val="21025072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1053" y="1295400"/>
            <a:ext cx="9295015" cy="533400"/>
          </a:xfrm>
        </p:spPr>
        <p:txBody>
          <a:bodyPr>
            <a:normAutofit fontScale="90000"/>
          </a:bodyPr>
          <a:lstStyle/>
          <a:p>
            <a:pPr>
              <a:lnSpc>
                <a:spcPct val="100000"/>
              </a:lnSpc>
            </a:pPr>
            <a:r>
              <a:rPr lang="en-CA" sz="3300" b="1">
                <a:solidFill>
                  <a:srgbClr val="582C83"/>
                </a:solidFill>
                <a:latin typeface="Arial"/>
                <a:cs typeface="Arial"/>
              </a:rPr>
              <a:t>Thank you</a:t>
            </a:r>
            <a:endParaRPr lang="en-CA" b="1">
              <a:solidFill>
                <a:srgbClr val="582C83"/>
              </a:solidFill>
              <a:latin typeface="Arial"/>
              <a:cs typeface="Arial"/>
            </a:endParaRPr>
          </a:p>
        </p:txBody>
      </p:sp>
      <p:cxnSp>
        <p:nvCxnSpPr>
          <p:cNvPr id="5" name="Straight Connector 4"/>
          <p:cNvCxnSpPr/>
          <p:nvPr/>
        </p:nvCxnSpPr>
        <p:spPr>
          <a:xfrm>
            <a:off x="961053" y="1828800"/>
            <a:ext cx="10392747" cy="0"/>
          </a:xfrm>
          <a:prstGeom prst="line">
            <a:avLst/>
          </a:prstGeom>
          <a:ln>
            <a:solidFill>
              <a:schemeClr val="tx1">
                <a:lumMod val="50000"/>
                <a:lumOff val="50000"/>
              </a:schemeClr>
            </a:solidFill>
          </a:ln>
        </p:spPr>
        <p:style>
          <a:lnRef idx="1">
            <a:schemeClr val="dk1"/>
          </a:lnRef>
          <a:fillRef idx="0">
            <a:schemeClr val="dk1"/>
          </a:fillRef>
          <a:effectRef idx="0">
            <a:schemeClr val="dk1"/>
          </a:effectRef>
          <a:fontRef idx="minor">
            <a:schemeClr val="tx1"/>
          </a:fontRef>
        </p:style>
      </p:cxnSp>
      <p:sp>
        <p:nvSpPr>
          <p:cNvPr id="4" name="Content Placeholder 2">
            <a:extLst>
              <a:ext uri="{FF2B5EF4-FFF2-40B4-BE49-F238E27FC236}">
                <a16:creationId xmlns:a16="http://schemas.microsoft.com/office/drawing/2014/main" id="{2F3346BC-B71B-41B1-A00E-7835CE742E23}"/>
              </a:ext>
            </a:extLst>
          </p:cNvPr>
          <p:cNvSpPr>
            <a:spLocks noGrp="1"/>
          </p:cNvSpPr>
          <p:nvPr>
            <p:ph idx="1"/>
          </p:nvPr>
        </p:nvSpPr>
        <p:spPr>
          <a:xfrm>
            <a:off x="961053" y="1879602"/>
            <a:ext cx="10033518" cy="3183467"/>
          </a:xfrm>
        </p:spPr>
        <p:txBody>
          <a:bodyPr vert="horz" lIns="91440" tIns="45720" rIns="91440" bIns="45720" rtlCol="0" anchor="t">
            <a:normAutofit/>
          </a:bodyPr>
          <a:lstStyle/>
          <a:p>
            <a:pPr marL="0" indent="0">
              <a:buClr>
                <a:srgbClr val="7B6469"/>
              </a:buClr>
              <a:buNone/>
            </a:pPr>
            <a:r>
              <a:rPr lang="en-CA" dirty="0">
                <a:latin typeface="Franklin Gothic Book" panose="020B0503020102020204" pitchFamily="34" charset="0"/>
                <a:cs typeface="Arial"/>
              </a:rPr>
              <a:t>If you have any further comments and feedback, please send them to:</a:t>
            </a:r>
          </a:p>
          <a:p>
            <a:pPr marL="0" indent="0">
              <a:buClr>
                <a:srgbClr val="7B6469"/>
              </a:buClr>
              <a:buNone/>
            </a:pPr>
            <a:endParaRPr lang="en-CA" dirty="0">
              <a:latin typeface="Franklin Gothic Book" panose="020B0503020102020204" pitchFamily="34" charset="0"/>
              <a:cs typeface="Arial"/>
            </a:endParaRPr>
          </a:p>
          <a:p>
            <a:pPr marL="0" indent="0">
              <a:buClr>
                <a:srgbClr val="7B6469"/>
              </a:buClr>
              <a:buNone/>
            </a:pPr>
            <a:r>
              <a:rPr lang="en-CA" dirty="0">
                <a:latin typeface="Franklin Gothic Book" panose="020B0503020102020204" pitchFamily="34" charset="0"/>
                <a:cs typeface="Arial"/>
              </a:rPr>
              <a:t>Olivia Nero</a:t>
            </a:r>
          </a:p>
          <a:p>
            <a:pPr marL="0" indent="0">
              <a:buClr>
                <a:srgbClr val="7B6469"/>
              </a:buClr>
              <a:buNone/>
            </a:pPr>
            <a:r>
              <a:rPr lang="en-CA" dirty="0">
                <a:latin typeface="Franklin Gothic Book" panose="020B0503020102020204" pitchFamily="34" charset="0"/>
                <a:cs typeface="Arial"/>
              </a:rPr>
              <a:t>Director, Public Policy </a:t>
            </a:r>
          </a:p>
          <a:p>
            <a:pPr marL="0" indent="0">
              <a:buClr>
                <a:srgbClr val="7B6469"/>
              </a:buClr>
              <a:buNone/>
            </a:pPr>
            <a:r>
              <a:rPr lang="en-CA" dirty="0">
                <a:latin typeface="Franklin Gothic Book" panose="020B0503020102020204" pitchFamily="34" charset="0"/>
                <a:cs typeface="Arial"/>
                <a:hlinkClick r:id="rId2"/>
              </a:rPr>
              <a:t>onero@advantageontario.ca</a:t>
            </a:r>
            <a:endParaRPr lang="en-CA" dirty="0">
              <a:latin typeface="Franklin Gothic Book" panose="020B0503020102020204" pitchFamily="34" charset="0"/>
              <a:cs typeface="Arial"/>
            </a:endParaRPr>
          </a:p>
          <a:p>
            <a:pPr marL="0" indent="0">
              <a:buClr>
                <a:srgbClr val="7B6469"/>
              </a:buClr>
              <a:buNone/>
            </a:pPr>
            <a:endParaRPr lang="en-CA" dirty="0">
              <a:latin typeface="Georgia"/>
              <a:cs typeface="Arial"/>
            </a:endParaRPr>
          </a:p>
          <a:p>
            <a:pPr marL="0" indent="0">
              <a:buClr>
                <a:srgbClr val="7B6469"/>
              </a:buClr>
              <a:buNone/>
            </a:pPr>
            <a:endParaRPr lang="en-CA" dirty="0">
              <a:latin typeface="Georgia"/>
              <a:cs typeface="Arial"/>
            </a:endParaRPr>
          </a:p>
        </p:txBody>
      </p:sp>
      <p:sp>
        <p:nvSpPr>
          <p:cNvPr id="3" name="Slide Number Placeholder 2">
            <a:extLst>
              <a:ext uri="{FF2B5EF4-FFF2-40B4-BE49-F238E27FC236}">
                <a16:creationId xmlns:a16="http://schemas.microsoft.com/office/drawing/2014/main" id="{B01457FE-9EEB-445C-989F-2DB8ED18E8EC}"/>
              </a:ext>
            </a:extLst>
          </p:cNvPr>
          <p:cNvSpPr>
            <a:spLocks noGrp="1"/>
          </p:cNvSpPr>
          <p:nvPr>
            <p:ph type="sldNum" sz="quarter" idx="12"/>
          </p:nvPr>
        </p:nvSpPr>
        <p:spPr/>
        <p:txBody>
          <a:bodyPr/>
          <a:lstStyle/>
          <a:p>
            <a:r>
              <a:rPr lang="en-CA"/>
              <a:t>Page </a:t>
            </a:r>
            <a:fld id="{8EE247E6-A9F7-45F5-B149-D9C906D4DF9D}" type="slidenum">
              <a:rPr lang="en-CA" smtClean="0"/>
              <a:pPr/>
              <a:t>14</a:t>
            </a:fld>
            <a:endParaRPr lang="en-CA"/>
          </a:p>
        </p:txBody>
      </p:sp>
    </p:spTree>
    <p:extLst>
      <p:ext uri="{BB962C8B-B14F-4D97-AF65-F5344CB8AC3E}">
        <p14:creationId xmlns:p14="http://schemas.microsoft.com/office/powerpoint/2010/main" val="10167957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A1118C4-20A1-4806-9CAC-674B178D0746}"/>
              </a:ext>
            </a:extLst>
          </p:cNvPr>
          <p:cNvSpPr>
            <a:spLocks noGrp="1"/>
          </p:cNvSpPr>
          <p:nvPr>
            <p:ph type="sldNum" sz="quarter" idx="12"/>
          </p:nvPr>
        </p:nvSpPr>
        <p:spPr/>
        <p:txBody>
          <a:bodyPr/>
          <a:lstStyle/>
          <a:p>
            <a:r>
              <a:rPr lang="en-CA"/>
              <a:t>Page </a:t>
            </a:r>
            <a:fld id="{8EE247E6-A9F7-45F5-B149-D9C906D4DF9D}" type="slidenum">
              <a:rPr lang="en-CA" smtClean="0"/>
              <a:pPr/>
              <a:t>15</a:t>
            </a:fld>
            <a:endParaRPr lang="en-CA"/>
          </a:p>
        </p:txBody>
      </p:sp>
      <p:graphicFrame>
        <p:nvGraphicFramePr>
          <p:cNvPr id="6" name="Content Placeholder 5">
            <a:extLst>
              <a:ext uri="{FF2B5EF4-FFF2-40B4-BE49-F238E27FC236}">
                <a16:creationId xmlns:a16="http://schemas.microsoft.com/office/drawing/2014/main" id="{C2A88D50-8D67-451E-8C6B-52371F3B9052}"/>
              </a:ext>
            </a:extLst>
          </p:cNvPr>
          <p:cNvGraphicFramePr>
            <a:graphicFrameLocks noGrp="1"/>
          </p:cNvGraphicFramePr>
          <p:nvPr>
            <p:ph idx="1"/>
            <p:extLst>
              <p:ext uri="{D42A27DB-BD31-4B8C-83A1-F6EECF244321}">
                <p14:modId xmlns:p14="http://schemas.microsoft.com/office/powerpoint/2010/main" val="2809078810"/>
              </p:ext>
            </p:extLst>
          </p:nvPr>
        </p:nvGraphicFramePr>
        <p:xfrm>
          <a:off x="962979" y="1589722"/>
          <a:ext cx="10266041" cy="5268278"/>
        </p:xfrm>
        <a:graphic>
          <a:graphicData uri="http://schemas.openxmlformats.org/drawingml/2006/table">
            <a:tbl>
              <a:tblPr firstRow="1" firstCol="1" bandRow="1"/>
              <a:tblGrid>
                <a:gridCol w="566791">
                  <a:extLst>
                    <a:ext uri="{9D8B030D-6E8A-4147-A177-3AD203B41FA5}">
                      <a16:colId xmlns:a16="http://schemas.microsoft.com/office/drawing/2014/main" val="1484145471"/>
                    </a:ext>
                  </a:extLst>
                </a:gridCol>
                <a:gridCol w="2402291">
                  <a:extLst>
                    <a:ext uri="{9D8B030D-6E8A-4147-A177-3AD203B41FA5}">
                      <a16:colId xmlns:a16="http://schemas.microsoft.com/office/drawing/2014/main" val="3478636739"/>
                    </a:ext>
                  </a:extLst>
                </a:gridCol>
                <a:gridCol w="7296959">
                  <a:extLst>
                    <a:ext uri="{9D8B030D-6E8A-4147-A177-3AD203B41FA5}">
                      <a16:colId xmlns:a16="http://schemas.microsoft.com/office/drawing/2014/main" val="2599218038"/>
                    </a:ext>
                  </a:extLst>
                </a:gridCol>
              </a:tblGrid>
              <a:tr h="4446492">
                <a:tc>
                  <a:txBody>
                    <a:bodyPr/>
                    <a:lstStyle/>
                    <a:p>
                      <a:pPr marL="0" marR="0">
                        <a:lnSpc>
                          <a:spcPct val="107000"/>
                        </a:lnSpc>
                        <a:spcBef>
                          <a:spcPts val="0"/>
                        </a:spcBef>
                        <a:spcAft>
                          <a:spcPts val="0"/>
                        </a:spcAft>
                      </a:pPr>
                      <a:r>
                        <a:rPr lang="en-US" sz="180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4</a:t>
                      </a:r>
                      <a:endParaRPr lang="en-US" sz="16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nSpc>
                          <a:spcPct val="107000"/>
                        </a:lnSpc>
                        <a:spcBef>
                          <a:spcPts val="0"/>
                        </a:spcBef>
                        <a:spcAft>
                          <a:spcPts val="0"/>
                        </a:spcAft>
                      </a:pPr>
                      <a:r>
                        <a:rPr lang="en-US" sz="1800" b="1" dirty="0">
                          <a:solidFill>
                            <a:srgbClr val="93328E"/>
                          </a:solidFill>
                          <a:effectLst/>
                          <a:latin typeface="Franklin Gothic Book" panose="020B0503020102020204" pitchFamily="34" charset="0"/>
                          <a:ea typeface="Calibri" panose="020F0502020204030204" pitchFamily="34" charset="0"/>
                          <a:cs typeface="Times New Roman" panose="02020603050405020304" pitchFamily="18" charset="0"/>
                        </a:rPr>
                        <a:t>Definition of "Caregiver" </a:t>
                      </a:r>
                      <a:r>
                        <a:rPr lang="en-US" sz="18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for the purpose of the Act and Regulation. </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8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 </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8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New definition. Summary: </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8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 </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18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Family, friend or important person</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18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At least 16</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18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Provides paid or unpaid support or assistance</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18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Designated in writing</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8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 </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8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 </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nSpc>
                          <a:spcPct val="107000"/>
                        </a:lnSpc>
                        <a:spcBef>
                          <a:spcPts val="0"/>
                        </a:spcBef>
                        <a:spcAft>
                          <a:spcPts val="0"/>
                        </a:spcAft>
                      </a:pPr>
                      <a:r>
                        <a:rPr lang="en-US" sz="18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Material additions:</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18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Recognized in preamble and Bill of Rights (A3)</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18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IPAC must have educational component (A23)</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18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Experience survey must include caregivers A(43)</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18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Caregivers are essential visitors and must under visitor policy have access during pandemic and outbreaks (R268) (see 268 for new visitor policy)</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363927330"/>
                  </a:ext>
                </a:extLst>
              </a:tr>
            </a:tbl>
          </a:graphicData>
        </a:graphic>
      </p:graphicFrame>
    </p:spTree>
    <p:extLst>
      <p:ext uri="{BB962C8B-B14F-4D97-AF65-F5344CB8AC3E}">
        <p14:creationId xmlns:p14="http://schemas.microsoft.com/office/powerpoint/2010/main" val="37502610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A1118C4-20A1-4806-9CAC-674B178D0746}"/>
              </a:ext>
            </a:extLst>
          </p:cNvPr>
          <p:cNvSpPr>
            <a:spLocks noGrp="1"/>
          </p:cNvSpPr>
          <p:nvPr>
            <p:ph type="sldNum" sz="quarter" idx="12"/>
          </p:nvPr>
        </p:nvSpPr>
        <p:spPr/>
        <p:txBody>
          <a:bodyPr/>
          <a:lstStyle/>
          <a:p>
            <a:r>
              <a:rPr lang="en-CA"/>
              <a:t>Page </a:t>
            </a:r>
            <a:fld id="{8EE247E6-A9F7-45F5-B149-D9C906D4DF9D}" type="slidenum">
              <a:rPr lang="en-CA" smtClean="0"/>
              <a:pPr/>
              <a:t>16</a:t>
            </a:fld>
            <a:endParaRPr lang="en-CA"/>
          </a:p>
        </p:txBody>
      </p:sp>
      <p:graphicFrame>
        <p:nvGraphicFramePr>
          <p:cNvPr id="6" name="Content Placeholder 5">
            <a:extLst>
              <a:ext uri="{FF2B5EF4-FFF2-40B4-BE49-F238E27FC236}">
                <a16:creationId xmlns:a16="http://schemas.microsoft.com/office/drawing/2014/main" id="{3B34E06E-9049-4267-ABF1-78CEA6B49E76}"/>
              </a:ext>
            </a:extLst>
          </p:cNvPr>
          <p:cNvGraphicFramePr>
            <a:graphicFrameLocks noGrp="1"/>
          </p:cNvGraphicFramePr>
          <p:nvPr>
            <p:ph idx="1"/>
            <p:extLst>
              <p:ext uri="{D42A27DB-BD31-4B8C-83A1-F6EECF244321}">
                <p14:modId xmlns:p14="http://schemas.microsoft.com/office/powerpoint/2010/main" val="2361590149"/>
              </p:ext>
            </p:extLst>
          </p:nvPr>
        </p:nvGraphicFramePr>
        <p:xfrm>
          <a:off x="421334" y="2476250"/>
          <a:ext cx="8683625" cy="769684"/>
        </p:xfrm>
        <a:graphic>
          <a:graphicData uri="http://schemas.openxmlformats.org/drawingml/2006/table">
            <a:tbl>
              <a:tblPr firstRow="1" firstCol="1" bandRow="1"/>
              <a:tblGrid>
                <a:gridCol w="570558">
                  <a:extLst>
                    <a:ext uri="{9D8B030D-6E8A-4147-A177-3AD203B41FA5}">
                      <a16:colId xmlns:a16="http://schemas.microsoft.com/office/drawing/2014/main" val="2221636488"/>
                    </a:ext>
                  </a:extLst>
                </a:gridCol>
                <a:gridCol w="1940867">
                  <a:extLst>
                    <a:ext uri="{9D8B030D-6E8A-4147-A177-3AD203B41FA5}">
                      <a16:colId xmlns:a16="http://schemas.microsoft.com/office/drawing/2014/main" val="4103243083"/>
                    </a:ext>
                  </a:extLst>
                </a:gridCol>
                <a:gridCol w="6172200">
                  <a:extLst>
                    <a:ext uri="{9D8B030D-6E8A-4147-A177-3AD203B41FA5}">
                      <a16:colId xmlns:a16="http://schemas.microsoft.com/office/drawing/2014/main" val="2453005459"/>
                    </a:ext>
                  </a:extLst>
                </a:gridCol>
              </a:tblGrid>
              <a:tr h="0">
                <a:tc>
                  <a:txBody>
                    <a:bodyPr/>
                    <a:lstStyle/>
                    <a:p>
                      <a:pPr marL="0" marR="0">
                        <a:lnSpc>
                          <a:spcPct val="107000"/>
                        </a:lnSpc>
                        <a:spcBef>
                          <a:spcPts val="0"/>
                        </a:spcBef>
                        <a:spcAft>
                          <a:spcPts val="0"/>
                        </a:spcAft>
                      </a:pPr>
                      <a:r>
                        <a:rPr lang="en-US" sz="160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268</a:t>
                      </a:r>
                      <a:endParaRPr lang="en-US" sz="16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nSpc>
                          <a:spcPct val="107000"/>
                        </a:lnSpc>
                        <a:spcBef>
                          <a:spcPts val="0"/>
                        </a:spcBef>
                        <a:spcAft>
                          <a:spcPts val="0"/>
                        </a:spcAft>
                      </a:pPr>
                      <a:r>
                        <a:rPr lang="en-US" sz="1600" b="1" dirty="0">
                          <a:solidFill>
                            <a:srgbClr val="93328E"/>
                          </a:solidFill>
                          <a:effectLst/>
                          <a:latin typeface="Franklin Gothic Book" panose="020B0503020102020204" pitchFamily="34" charset="0"/>
                          <a:ea typeface="Calibri" panose="020F0502020204030204" pitchFamily="34" charset="0"/>
                          <a:cs typeface="Times New Roman" panose="02020603050405020304" pitchFamily="18" charset="0"/>
                        </a:rPr>
                        <a:t>Visitor policy</a:t>
                      </a:r>
                      <a:endParaRPr lang="en-US" sz="1600" b="1" dirty="0">
                        <a:solidFill>
                          <a:srgbClr val="93328E"/>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nSpc>
                          <a:spcPct val="107000"/>
                        </a:lnSpc>
                        <a:spcBef>
                          <a:spcPts val="0"/>
                        </a:spcBef>
                        <a:spcAft>
                          <a:spcPts val="0"/>
                        </a:spcAft>
                      </a:pPr>
                      <a:r>
                        <a:rPr lang="en-US" sz="16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New. Visitor policy required with minimum required content set out. Homes must retain visitor logs for 30 days.</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6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 </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3526613911"/>
                  </a:ext>
                </a:extLst>
              </a:tr>
            </a:tbl>
          </a:graphicData>
        </a:graphic>
      </p:graphicFrame>
      <p:graphicFrame>
        <p:nvGraphicFramePr>
          <p:cNvPr id="7" name="Table 6">
            <a:extLst>
              <a:ext uri="{FF2B5EF4-FFF2-40B4-BE49-F238E27FC236}">
                <a16:creationId xmlns:a16="http://schemas.microsoft.com/office/drawing/2014/main" id="{853F61E6-65EE-493C-9469-874974B6DEF6}"/>
              </a:ext>
            </a:extLst>
          </p:cNvPr>
          <p:cNvGraphicFramePr>
            <a:graphicFrameLocks noGrp="1"/>
          </p:cNvGraphicFramePr>
          <p:nvPr>
            <p:extLst>
              <p:ext uri="{D42A27DB-BD31-4B8C-83A1-F6EECF244321}">
                <p14:modId xmlns:p14="http://schemas.microsoft.com/office/powerpoint/2010/main" val="3688637833"/>
              </p:ext>
            </p:extLst>
          </p:nvPr>
        </p:nvGraphicFramePr>
        <p:xfrm>
          <a:off x="421334" y="773183"/>
          <a:ext cx="8683625" cy="1552448"/>
        </p:xfrm>
        <a:graphic>
          <a:graphicData uri="http://schemas.openxmlformats.org/drawingml/2006/table">
            <a:tbl>
              <a:tblPr firstRow="1" firstCol="1" bandRow="1"/>
              <a:tblGrid>
                <a:gridCol w="524063">
                  <a:extLst>
                    <a:ext uri="{9D8B030D-6E8A-4147-A177-3AD203B41FA5}">
                      <a16:colId xmlns:a16="http://schemas.microsoft.com/office/drawing/2014/main" val="3145979816"/>
                    </a:ext>
                  </a:extLst>
                </a:gridCol>
                <a:gridCol w="1987362">
                  <a:extLst>
                    <a:ext uri="{9D8B030D-6E8A-4147-A177-3AD203B41FA5}">
                      <a16:colId xmlns:a16="http://schemas.microsoft.com/office/drawing/2014/main" val="2482003831"/>
                    </a:ext>
                  </a:extLst>
                </a:gridCol>
                <a:gridCol w="6172200">
                  <a:extLst>
                    <a:ext uri="{9D8B030D-6E8A-4147-A177-3AD203B41FA5}">
                      <a16:colId xmlns:a16="http://schemas.microsoft.com/office/drawing/2014/main" val="1352982238"/>
                    </a:ext>
                  </a:extLst>
                </a:gridCol>
              </a:tblGrid>
              <a:tr h="0">
                <a:tc>
                  <a:txBody>
                    <a:bodyPr/>
                    <a:lstStyle/>
                    <a:p>
                      <a:pPr marL="0" marR="0">
                        <a:lnSpc>
                          <a:spcPct val="107000"/>
                        </a:lnSpc>
                        <a:spcBef>
                          <a:spcPts val="0"/>
                        </a:spcBef>
                        <a:spcAft>
                          <a:spcPts val="0"/>
                        </a:spcAft>
                      </a:pPr>
                      <a:r>
                        <a:rPr lang="en-US" sz="160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252</a:t>
                      </a:r>
                      <a:endParaRPr lang="en-US" sz="16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nSpc>
                          <a:spcPct val="107000"/>
                        </a:lnSpc>
                        <a:spcBef>
                          <a:spcPts val="0"/>
                        </a:spcBef>
                        <a:spcAft>
                          <a:spcPts val="0"/>
                        </a:spcAft>
                      </a:pPr>
                      <a:r>
                        <a:rPr lang="en-US" sz="1600" b="1" dirty="0">
                          <a:solidFill>
                            <a:srgbClr val="93328E"/>
                          </a:solidFill>
                          <a:effectLst/>
                          <a:latin typeface="Franklin Gothic Book" panose="020B0503020102020204" pitchFamily="34" charset="0"/>
                          <a:ea typeface="Calibri" panose="020F0502020204030204" pitchFamily="34" charset="0"/>
                          <a:cs typeface="Times New Roman" panose="02020603050405020304" pitchFamily="18" charset="0"/>
                        </a:rPr>
                        <a:t>Medical Director </a:t>
                      </a:r>
                      <a:endParaRPr lang="en-US" sz="1600" b="1" dirty="0">
                        <a:solidFill>
                          <a:srgbClr val="93328E"/>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nSpc>
                          <a:spcPct val="107000"/>
                        </a:lnSpc>
                        <a:spcBef>
                          <a:spcPts val="0"/>
                        </a:spcBef>
                        <a:spcAft>
                          <a:spcPts val="0"/>
                        </a:spcAft>
                      </a:pPr>
                      <a:r>
                        <a:rPr lang="en-US" sz="16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Agreement to include completion of Medical Director course, other training, and minimum hours - 6 month transition period. </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6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 </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6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New responsibility re oversight of resident clinical care. (LTCHA R79-81)</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6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 </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2205409652"/>
                  </a:ext>
                </a:extLst>
              </a:tr>
            </a:tbl>
          </a:graphicData>
        </a:graphic>
      </p:graphicFrame>
      <p:graphicFrame>
        <p:nvGraphicFramePr>
          <p:cNvPr id="8" name="Table 7">
            <a:extLst>
              <a:ext uri="{FF2B5EF4-FFF2-40B4-BE49-F238E27FC236}">
                <a16:creationId xmlns:a16="http://schemas.microsoft.com/office/drawing/2014/main" id="{0F18B93B-BA97-4DB4-BCF8-48A86149FE46}"/>
              </a:ext>
            </a:extLst>
          </p:cNvPr>
          <p:cNvGraphicFramePr>
            <a:graphicFrameLocks noGrp="1"/>
          </p:cNvGraphicFramePr>
          <p:nvPr>
            <p:extLst>
              <p:ext uri="{D42A27DB-BD31-4B8C-83A1-F6EECF244321}">
                <p14:modId xmlns:p14="http://schemas.microsoft.com/office/powerpoint/2010/main" val="2855643199"/>
              </p:ext>
            </p:extLst>
          </p:nvPr>
        </p:nvGraphicFramePr>
        <p:xfrm>
          <a:off x="421334" y="3415014"/>
          <a:ext cx="8683625" cy="1291527"/>
        </p:xfrm>
        <a:graphic>
          <a:graphicData uri="http://schemas.openxmlformats.org/drawingml/2006/table">
            <a:tbl>
              <a:tblPr firstRow="1" firstCol="1" bandRow="1"/>
              <a:tblGrid>
                <a:gridCol w="570558">
                  <a:extLst>
                    <a:ext uri="{9D8B030D-6E8A-4147-A177-3AD203B41FA5}">
                      <a16:colId xmlns:a16="http://schemas.microsoft.com/office/drawing/2014/main" val="58226470"/>
                    </a:ext>
                  </a:extLst>
                </a:gridCol>
                <a:gridCol w="1940867">
                  <a:extLst>
                    <a:ext uri="{9D8B030D-6E8A-4147-A177-3AD203B41FA5}">
                      <a16:colId xmlns:a16="http://schemas.microsoft.com/office/drawing/2014/main" val="2807055421"/>
                    </a:ext>
                  </a:extLst>
                </a:gridCol>
                <a:gridCol w="6172200">
                  <a:extLst>
                    <a:ext uri="{9D8B030D-6E8A-4147-A177-3AD203B41FA5}">
                      <a16:colId xmlns:a16="http://schemas.microsoft.com/office/drawing/2014/main" val="766518156"/>
                    </a:ext>
                  </a:extLst>
                </a:gridCol>
              </a:tblGrid>
              <a:tr h="0">
                <a:tc>
                  <a:txBody>
                    <a:bodyPr/>
                    <a:lstStyle/>
                    <a:p>
                      <a:pPr marL="0" marR="0">
                        <a:lnSpc>
                          <a:spcPct val="107000"/>
                        </a:lnSpc>
                        <a:spcBef>
                          <a:spcPts val="0"/>
                        </a:spcBef>
                        <a:spcAft>
                          <a:spcPts val="0"/>
                        </a:spcAft>
                      </a:pPr>
                      <a:r>
                        <a:rPr lang="en-US" sz="160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272</a:t>
                      </a:r>
                      <a:endParaRPr lang="en-US" sz="16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nSpc>
                          <a:spcPct val="107000"/>
                        </a:lnSpc>
                        <a:spcBef>
                          <a:spcPts val="0"/>
                        </a:spcBef>
                        <a:spcAft>
                          <a:spcPts val="0"/>
                        </a:spcAft>
                      </a:pPr>
                      <a:r>
                        <a:rPr lang="en-US" sz="1600" b="1" dirty="0">
                          <a:solidFill>
                            <a:srgbClr val="93328E"/>
                          </a:solidFill>
                          <a:effectLst/>
                          <a:latin typeface="Franklin Gothic Book" panose="020B0503020102020204" pitchFamily="34" charset="0"/>
                          <a:ea typeface="Calibri" panose="020F0502020204030204" pitchFamily="34" charset="0"/>
                          <a:cs typeface="Times New Roman" panose="02020603050405020304" pitchFamily="18" charset="0"/>
                        </a:rPr>
                        <a:t>Website</a:t>
                      </a:r>
                      <a:endParaRPr lang="en-US" sz="1600" b="1" dirty="0">
                        <a:solidFill>
                          <a:srgbClr val="93328E"/>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nSpc>
                          <a:spcPct val="107000"/>
                        </a:lnSpc>
                        <a:spcBef>
                          <a:spcPts val="0"/>
                        </a:spcBef>
                        <a:spcAft>
                          <a:spcPts val="0"/>
                        </a:spcAft>
                      </a:pPr>
                      <a:r>
                        <a:rPr lang="en-US" sz="16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New. Licensee must have a website with required content, including contact information for administrator, ND and IPAC lead, and Ministry toll-free number for making complaints, and emergency plan and visitor policy. 6 months transition period.</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6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 </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531980932"/>
                  </a:ext>
                </a:extLst>
              </a:tr>
            </a:tbl>
          </a:graphicData>
        </a:graphic>
      </p:graphicFrame>
      <p:graphicFrame>
        <p:nvGraphicFramePr>
          <p:cNvPr id="9" name="Table 8">
            <a:extLst>
              <a:ext uri="{FF2B5EF4-FFF2-40B4-BE49-F238E27FC236}">
                <a16:creationId xmlns:a16="http://schemas.microsoft.com/office/drawing/2014/main" id="{833D52C7-9A81-4800-8AFA-BBE6825C3F62}"/>
              </a:ext>
            </a:extLst>
          </p:cNvPr>
          <p:cNvGraphicFramePr>
            <a:graphicFrameLocks noGrp="1"/>
          </p:cNvGraphicFramePr>
          <p:nvPr>
            <p:extLst>
              <p:ext uri="{D42A27DB-BD31-4B8C-83A1-F6EECF244321}">
                <p14:modId xmlns:p14="http://schemas.microsoft.com/office/powerpoint/2010/main" val="3386117385"/>
              </p:ext>
            </p:extLst>
          </p:nvPr>
        </p:nvGraphicFramePr>
        <p:xfrm>
          <a:off x="421334" y="4875621"/>
          <a:ext cx="8683625" cy="1552448"/>
        </p:xfrm>
        <a:graphic>
          <a:graphicData uri="http://schemas.openxmlformats.org/drawingml/2006/table">
            <a:tbl>
              <a:tblPr firstRow="1" firstCol="1" bandRow="1"/>
              <a:tblGrid>
                <a:gridCol w="570558">
                  <a:extLst>
                    <a:ext uri="{9D8B030D-6E8A-4147-A177-3AD203B41FA5}">
                      <a16:colId xmlns:a16="http://schemas.microsoft.com/office/drawing/2014/main" val="889659675"/>
                    </a:ext>
                  </a:extLst>
                </a:gridCol>
                <a:gridCol w="1940867">
                  <a:extLst>
                    <a:ext uri="{9D8B030D-6E8A-4147-A177-3AD203B41FA5}">
                      <a16:colId xmlns:a16="http://schemas.microsoft.com/office/drawing/2014/main" val="3304861615"/>
                    </a:ext>
                  </a:extLst>
                </a:gridCol>
                <a:gridCol w="6172200">
                  <a:extLst>
                    <a:ext uri="{9D8B030D-6E8A-4147-A177-3AD203B41FA5}">
                      <a16:colId xmlns:a16="http://schemas.microsoft.com/office/drawing/2014/main" val="1960543967"/>
                    </a:ext>
                  </a:extLst>
                </a:gridCol>
              </a:tblGrid>
              <a:tr h="0">
                <a:tc>
                  <a:txBody>
                    <a:bodyPr/>
                    <a:lstStyle/>
                    <a:p>
                      <a:pPr marL="0" marR="0">
                        <a:lnSpc>
                          <a:spcPct val="107000"/>
                        </a:lnSpc>
                        <a:spcBef>
                          <a:spcPts val="0"/>
                        </a:spcBef>
                        <a:spcAft>
                          <a:spcPts val="0"/>
                        </a:spcAft>
                      </a:pPr>
                      <a:r>
                        <a:rPr lang="en-US" sz="160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279-83</a:t>
                      </a:r>
                      <a:endParaRPr lang="en-US" sz="16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nSpc>
                          <a:spcPct val="107000"/>
                        </a:lnSpc>
                        <a:spcBef>
                          <a:spcPts val="0"/>
                        </a:spcBef>
                        <a:spcAft>
                          <a:spcPts val="0"/>
                        </a:spcAft>
                      </a:pPr>
                      <a:r>
                        <a:rPr lang="en-US" sz="1600" b="1" dirty="0">
                          <a:solidFill>
                            <a:srgbClr val="93328E"/>
                          </a:solidFill>
                          <a:effectLst/>
                          <a:latin typeface="Franklin Gothic Book" panose="020B0503020102020204" pitchFamily="34" charset="0"/>
                          <a:ea typeface="Calibri" panose="020F0502020204030204" pitchFamily="34" charset="0"/>
                          <a:cs typeface="Times New Roman" panose="02020603050405020304" pitchFamily="18" charset="0"/>
                        </a:rPr>
                        <a:t>Staff and volunteer records</a:t>
                      </a:r>
                      <a:endParaRPr lang="en-US" sz="1600" b="1" dirty="0">
                        <a:solidFill>
                          <a:srgbClr val="93328E"/>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nSpc>
                          <a:spcPct val="107000"/>
                        </a:lnSpc>
                        <a:spcBef>
                          <a:spcPts val="0"/>
                        </a:spcBef>
                        <a:spcAft>
                          <a:spcPts val="0"/>
                        </a:spcAft>
                      </a:pPr>
                      <a:r>
                        <a:rPr lang="en-US" sz="16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Additional content relating to screening records.</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6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 </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6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 Records for volunteers and board members who have responsibilities at more than one home must be kept at each home (like staff currently).</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6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 </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2616417834"/>
                  </a:ext>
                </a:extLst>
              </a:tr>
            </a:tbl>
          </a:graphicData>
        </a:graphic>
      </p:graphicFrame>
    </p:spTree>
    <p:extLst>
      <p:ext uri="{BB962C8B-B14F-4D97-AF65-F5344CB8AC3E}">
        <p14:creationId xmlns:p14="http://schemas.microsoft.com/office/powerpoint/2010/main" val="36279388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1053" y="1346202"/>
            <a:ext cx="9295015" cy="533400"/>
          </a:xfrm>
        </p:spPr>
        <p:txBody>
          <a:bodyPr>
            <a:normAutofit fontScale="90000"/>
          </a:bodyPr>
          <a:lstStyle/>
          <a:p>
            <a:pPr>
              <a:lnSpc>
                <a:spcPct val="100000"/>
              </a:lnSpc>
            </a:pPr>
            <a:r>
              <a:rPr lang="en-CA" sz="3300" b="1">
                <a:solidFill>
                  <a:srgbClr val="582C83"/>
                </a:solidFill>
                <a:latin typeface="Arial"/>
                <a:cs typeface="Arial"/>
              </a:rPr>
              <a:t>Overview</a:t>
            </a:r>
            <a:br>
              <a:rPr lang="en-CA" b="1">
                <a:latin typeface="Arial"/>
              </a:rPr>
            </a:br>
            <a:endParaRPr lang="en-CA" b="1">
              <a:solidFill>
                <a:srgbClr val="582C83"/>
              </a:solidFill>
              <a:latin typeface="Arial"/>
            </a:endParaRPr>
          </a:p>
        </p:txBody>
      </p:sp>
      <p:cxnSp>
        <p:nvCxnSpPr>
          <p:cNvPr id="5" name="Straight Connector 4"/>
          <p:cNvCxnSpPr/>
          <p:nvPr/>
        </p:nvCxnSpPr>
        <p:spPr>
          <a:xfrm>
            <a:off x="961053" y="1705510"/>
            <a:ext cx="10392747" cy="0"/>
          </a:xfrm>
          <a:prstGeom prst="line">
            <a:avLst/>
          </a:prstGeom>
          <a:ln>
            <a:solidFill>
              <a:schemeClr val="tx1">
                <a:lumMod val="50000"/>
                <a:lumOff val="50000"/>
              </a:schemeClr>
            </a:solidFill>
          </a:ln>
        </p:spPr>
        <p:style>
          <a:lnRef idx="1">
            <a:schemeClr val="dk1"/>
          </a:lnRef>
          <a:fillRef idx="0">
            <a:schemeClr val="dk1"/>
          </a:fillRef>
          <a:effectRef idx="0">
            <a:schemeClr val="dk1"/>
          </a:effectRef>
          <a:fontRef idx="minor">
            <a:schemeClr val="tx1"/>
          </a:fontRef>
        </p:style>
      </p:cxnSp>
      <p:sp>
        <p:nvSpPr>
          <p:cNvPr id="3" name="TextBox 2">
            <a:extLst>
              <a:ext uri="{FF2B5EF4-FFF2-40B4-BE49-F238E27FC236}">
                <a16:creationId xmlns:a16="http://schemas.microsoft.com/office/drawing/2014/main" id="{80B4A7E7-C142-42EF-A9DB-944BB1BA60D5}"/>
              </a:ext>
            </a:extLst>
          </p:cNvPr>
          <p:cNvSpPr txBox="1"/>
          <p:nvPr/>
        </p:nvSpPr>
        <p:spPr>
          <a:xfrm>
            <a:off x="961052" y="1705510"/>
            <a:ext cx="10631680" cy="5262979"/>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US" sz="2400" dirty="0">
                <a:latin typeface="Franklin Gothic Book" panose="020B0503020102020204" pitchFamily="34" charset="0"/>
              </a:rPr>
              <a:t>The Ministry of Long-Term Care (the "Ministry") is proposing Phase 1 regulations under the Fixing Long-Term Care Act, 2021 (the “Act”).</a:t>
            </a:r>
          </a:p>
          <a:p>
            <a:pPr marL="285750" indent="-285750">
              <a:buFont typeface="Arial" panose="020B0604020202020204" pitchFamily="34" charset="0"/>
              <a:buChar char="•"/>
            </a:pPr>
            <a:endParaRPr lang="en-US" sz="2400" dirty="0">
              <a:latin typeface="Franklin Gothic Book" panose="020B0503020102020204" pitchFamily="34" charset="0"/>
            </a:endParaRPr>
          </a:p>
          <a:p>
            <a:pPr marL="285750" indent="-285750">
              <a:buFont typeface="Arial" panose="020B0604020202020204" pitchFamily="34" charset="0"/>
              <a:buChar char="•"/>
            </a:pPr>
            <a:r>
              <a:rPr lang="en-US" sz="2400" dirty="0">
                <a:latin typeface="Franklin Gothic Book" panose="020B0503020102020204" pitchFamily="34" charset="0"/>
              </a:rPr>
              <a:t>The Ministry is following a phased approach to the regulations. </a:t>
            </a:r>
          </a:p>
          <a:p>
            <a:pPr marL="285750" indent="-285750">
              <a:buFont typeface="Arial" panose="020B0604020202020204" pitchFamily="34" charset="0"/>
              <a:buChar char="•"/>
            </a:pPr>
            <a:endParaRPr lang="en-US" sz="2400" dirty="0">
              <a:latin typeface="Franklin Gothic Book" panose="020B0503020102020204" pitchFamily="34" charset="0"/>
            </a:endParaRPr>
          </a:p>
          <a:p>
            <a:pPr marL="285750" indent="-285750">
              <a:buFont typeface="Arial" panose="020B0604020202020204" pitchFamily="34" charset="0"/>
              <a:buChar char="•"/>
            </a:pPr>
            <a:r>
              <a:rPr lang="en-CA" sz="2400" dirty="0">
                <a:latin typeface="Franklin Gothic Book" panose="020B0503020102020204" pitchFamily="34" charset="0"/>
                <a:ea typeface="Calibri" panose="020F0502020204030204" pitchFamily="34" charset="0"/>
              </a:rPr>
              <a:t>The first phase of regulation development focuses on regulations needed to support the Act coming into force. The Ministry is carrying forward most of the provisions from Regulation 79 under the LTCHA. </a:t>
            </a:r>
          </a:p>
          <a:p>
            <a:endParaRPr lang="en-CA" sz="2400" dirty="0">
              <a:latin typeface="Franklin Gothic Book" panose="020B0503020102020204" pitchFamily="34" charset="0"/>
              <a:ea typeface="Calibri" panose="020F0502020204030204" pitchFamily="34" charset="0"/>
            </a:endParaRPr>
          </a:p>
          <a:p>
            <a:pPr marL="285750" indent="-285750">
              <a:buFont typeface="Arial" panose="020B0604020202020204" pitchFamily="34" charset="0"/>
              <a:buChar char="•"/>
            </a:pPr>
            <a:r>
              <a:rPr lang="en-CA" sz="2400" dirty="0">
                <a:latin typeface="Franklin Gothic Book" panose="020B0503020102020204" pitchFamily="34" charset="0"/>
                <a:ea typeface="Calibri" panose="020F0502020204030204" pitchFamily="34" charset="0"/>
              </a:rPr>
              <a:t>Comments on the proposed Phase 1 regulations are due by </a:t>
            </a:r>
            <a:r>
              <a:rPr lang="en-CA" sz="2400">
                <a:latin typeface="Franklin Gothic Book" panose="020B0503020102020204" pitchFamily="34" charset="0"/>
                <a:ea typeface="Calibri" panose="020F0502020204030204" pitchFamily="34" charset="0"/>
              </a:rPr>
              <a:t>February 17.</a:t>
            </a:r>
            <a:endParaRPr lang="en-CA" sz="2400" dirty="0">
              <a:latin typeface="Franklin Gothic Book" panose="020B0503020102020204" pitchFamily="34" charset="0"/>
              <a:ea typeface="Calibri" panose="020F0502020204030204" pitchFamily="34" charset="0"/>
            </a:endParaRPr>
          </a:p>
          <a:p>
            <a:endParaRPr lang="en-CA" sz="2400" dirty="0">
              <a:latin typeface="Franklin Gothic Book" panose="020B0503020102020204" pitchFamily="34" charset="0"/>
              <a:ea typeface="Calibri" panose="020F0502020204030204" pitchFamily="34" charset="0"/>
            </a:endParaRPr>
          </a:p>
          <a:p>
            <a:pPr marL="285750" indent="-285750">
              <a:buFont typeface="Arial" panose="020B0604020202020204" pitchFamily="34" charset="0"/>
              <a:buChar char="•"/>
            </a:pPr>
            <a:r>
              <a:rPr lang="en-CA" sz="2400" dirty="0">
                <a:latin typeface="Franklin Gothic Book" panose="020B0503020102020204" pitchFamily="34" charset="0"/>
              </a:rPr>
              <a:t>Today’s consultation focuses on the major revisions to the existing regulation. </a:t>
            </a:r>
          </a:p>
          <a:p>
            <a:endParaRPr lang="en-CA" sz="2400" dirty="0">
              <a:ea typeface="Calibri" panose="020F0502020204030204" pitchFamily="34" charset="0"/>
            </a:endParaRPr>
          </a:p>
          <a:p>
            <a:pPr marL="285750" indent="-285750">
              <a:buFont typeface="Arial" panose="020B0604020202020204" pitchFamily="34" charset="0"/>
              <a:buChar char="•"/>
            </a:pPr>
            <a:endParaRPr lang="en-CA" sz="2400" dirty="0">
              <a:ea typeface="Calibri" panose="020F0502020204030204" pitchFamily="34" charset="0"/>
            </a:endParaRPr>
          </a:p>
        </p:txBody>
      </p:sp>
      <p:sp>
        <p:nvSpPr>
          <p:cNvPr id="4" name="Slide Number Placeholder 3">
            <a:extLst>
              <a:ext uri="{FF2B5EF4-FFF2-40B4-BE49-F238E27FC236}">
                <a16:creationId xmlns:a16="http://schemas.microsoft.com/office/drawing/2014/main" id="{A6474F35-DB7A-44D2-B30D-0A295CA5EC56}"/>
              </a:ext>
            </a:extLst>
          </p:cNvPr>
          <p:cNvSpPr>
            <a:spLocks noGrp="1"/>
          </p:cNvSpPr>
          <p:nvPr>
            <p:ph type="sldNum" sz="quarter" idx="12"/>
          </p:nvPr>
        </p:nvSpPr>
        <p:spPr/>
        <p:txBody>
          <a:bodyPr/>
          <a:lstStyle/>
          <a:p>
            <a:r>
              <a:rPr lang="en-CA"/>
              <a:t>Page </a:t>
            </a:r>
            <a:fld id="{8EE247E6-A9F7-45F5-B149-D9C906D4DF9D}" type="slidenum">
              <a:rPr lang="en-CA" smtClean="0"/>
              <a:pPr/>
              <a:t>2</a:t>
            </a:fld>
            <a:endParaRPr lang="en-CA"/>
          </a:p>
        </p:txBody>
      </p:sp>
    </p:spTree>
    <p:extLst>
      <p:ext uri="{BB962C8B-B14F-4D97-AF65-F5344CB8AC3E}">
        <p14:creationId xmlns:p14="http://schemas.microsoft.com/office/powerpoint/2010/main" val="14161839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1053" y="1346202"/>
            <a:ext cx="9295015" cy="533400"/>
          </a:xfrm>
        </p:spPr>
        <p:txBody>
          <a:bodyPr>
            <a:normAutofit fontScale="90000"/>
          </a:bodyPr>
          <a:lstStyle/>
          <a:p>
            <a:pPr>
              <a:lnSpc>
                <a:spcPct val="100000"/>
              </a:lnSpc>
            </a:pPr>
            <a:r>
              <a:rPr lang="en-CA" sz="3300" b="1" dirty="0">
                <a:solidFill>
                  <a:srgbClr val="582C83"/>
                </a:solidFill>
                <a:latin typeface="Arial"/>
                <a:cs typeface="Arial"/>
              </a:rPr>
              <a:t>Financial Impact of Proposed Regulations</a:t>
            </a:r>
            <a:br>
              <a:rPr lang="en-CA" b="1" dirty="0">
                <a:latin typeface="Arial"/>
              </a:rPr>
            </a:br>
            <a:endParaRPr lang="en-CA" b="1" dirty="0">
              <a:solidFill>
                <a:srgbClr val="582C83"/>
              </a:solidFill>
              <a:latin typeface="Arial"/>
            </a:endParaRPr>
          </a:p>
        </p:txBody>
      </p:sp>
      <p:cxnSp>
        <p:nvCxnSpPr>
          <p:cNvPr id="5" name="Straight Connector 4"/>
          <p:cNvCxnSpPr/>
          <p:nvPr/>
        </p:nvCxnSpPr>
        <p:spPr>
          <a:xfrm>
            <a:off x="961053" y="1705510"/>
            <a:ext cx="10392747" cy="0"/>
          </a:xfrm>
          <a:prstGeom prst="line">
            <a:avLst/>
          </a:prstGeom>
          <a:ln>
            <a:solidFill>
              <a:schemeClr val="tx1">
                <a:lumMod val="50000"/>
                <a:lumOff val="50000"/>
              </a:schemeClr>
            </a:solidFill>
          </a:ln>
        </p:spPr>
        <p:style>
          <a:lnRef idx="1">
            <a:schemeClr val="dk1"/>
          </a:lnRef>
          <a:fillRef idx="0">
            <a:schemeClr val="dk1"/>
          </a:fillRef>
          <a:effectRef idx="0">
            <a:schemeClr val="dk1"/>
          </a:effectRef>
          <a:fontRef idx="minor">
            <a:schemeClr val="tx1"/>
          </a:fontRef>
        </p:style>
      </p:cxnSp>
      <p:sp>
        <p:nvSpPr>
          <p:cNvPr id="3" name="TextBox 2">
            <a:extLst>
              <a:ext uri="{FF2B5EF4-FFF2-40B4-BE49-F238E27FC236}">
                <a16:creationId xmlns:a16="http://schemas.microsoft.com/office/drawing/2014/main" id="{80B4A7E7-C142-42EF-A9DB-944BB1BA60D5}"/>
              </a:ext>
            </a:extLst>
          </p:cNvPr>
          <p:cNvSpPr txBox="1"/>
          <p:nvPr/>
        </p:nvSpPr>
        <p:spPr>
          <a:xfrm>
            <a:off x="961053" y="1582602"/>
            <a:ext cx="10534261" cy="5109091"/>
          </a:xfrm>
          <a:prstGeom prst="rect">
            <a:avLst/>
          </a:prstGeom>
          <a:noFill/>
        </p:spPr>
        <p:txBody>
          <a:bodyPr wrap="square" lIns="91440" tIns="45720" rIns="91440" bIns="45720" rtlCol="0" anchor="t">
            <a:spAutoFit/>
          </a:bodyPr>
          <a:lstStyle/>
          <a:p>
            <a:endParaRPr lang="en-CA" sz="2000" dirty="0"/>
          </a:p>
          <a:p>
            <a:r>
              <a:rPr lang="en-US" i="1" dirty="0">
                <a:solidFill>
                  <a:srgbClr val="000000"/>
                </a:solidFill>
                <a:effectLst/>
                <a:latin typeface="Franklin Gothic Book" panose="020B0503020102020204" pitchFamily="34" charset="0"/>
                <a:ea typeface="Calibri" panose="020F0502020204030204" pitchFamily="34" charset="0"/>
                <a:cs typeface="Calibri" panose="020F0502020204030204" pitchFamily="34" charset="0"/>
              </a:rPr>
              <a:t>Estimated average annual direct compliance costs for all long-term care homes in Ontario are between $20M to $23.5M, or </a:t>
            </a:r>
            <a:r>
              <a:rPr lang="en-US" b="1" i="1" dirty="0">
                <a:solidFill>
                  <a:srgbClr val="000000"/>
                </a:solidFill>
                <a:effectLst/>
                <a:latin typeface="Franklin Gothic Book" panose="020B0503020102020204" pitchFamily="34" charset="0"/>
                <a:ea typeface="Calibri" panose="020F0502020204030204" pitchFamily="34" charset="0"/>
                <a:cs typeface="Calibri" panose="020F0502020204030204" pitchFamily="34" charset="0"/>
              </a:rPr>
              <a:t>approximately $36K on average for each long-term care home per annum</a:t>
            </a:r>
            <a:r>
              <a:rPr lang="en-US" i="1" dirty="0">
                <a:solidFill>
                  <a:srgbClr val="000000"/>
                </a:solidFill>
                <a:effectLst/>
                <a:latin typeface="Franklin Gothic Book" panose="020B0503020102020204" pitchFamily="34" charset="0"/>
                <a:ea typeface="Calibri" panose="020F0502020204030204" pitchFamily="34" charset="0"/>
                <a:cs typeface="Calibri" panose="020F0502020204030204" pitchFamily="34" charset="0"/>
              </a:rPr>
              <a:t>.</a:t>
            </a:r>
            <a:br>
              <a:rPr lang="en-US" i="1" dirty="0">
                <a:solidFill>
                  <a:srgbClr val="000000"/>
                </a:solidFill>
                <a:effectLst/>
                <a:latin typeface="Franklin Gothic Book" panose="020B0503020102020204" pitchFamily="34" charset="0"/>
                <a:ea typeface="Calibri" panose="020F0502020204030204" pitchFamily="34" charset="0"/>
                <a:cs typeface="Calibri" panose="020F0502020204030204" pitchFamily="34" charset="0"/>
              </a:rPr>
            </a:br>
            <a:br>
              <a:rPr lang="en-US" i="1" dirty="0">
                <a:solidFill>
                  <a:srgbClr val="000000"/>
                </a:solidFill>
                <a:effectLst/>
                <a:latin typeface="Franklin Gothic Book" panose="020B0503020102020204" pitchFamily="34" charset="0"/>
                <a:ea typeface="Calibri" panose="020F0502020204030204" pitchFamily="34" charset="0"/>
                <a:cs typeface="Calibri" panose="020F0502020204030204" pitchFamily="34" charset="0"/>
              </a:rPr>
            </a:br>
            <a:r>
              <a:rPr lang="en-US" i="1" dirty="0">
                <a:solidFill>
                  <a:srgbClr val="000000"/>
                </a:solidFill>
                <a:effectLst/>
                <a:latin typeface="Franklin Gothic Book" panose="020B0503020102020204" pitchFamily="34" charset="0"/>
                <a:ea typeface="Calibri" panose="020F0502020204030204" pitchFamily="34" charset="0"/>
                <a:cs typeface="Calibri" panose="020F0502020204030204" pitchFamily="34" charset="0"/>
              </a:rPr>
              <a:t>Estimated costs associated with the proposal are primarily operational and administrative in nature and associated with the implementation of requirements necessary to operationalize legislative changes proposed under the Fixing Long-Term Care Act, 2021 in the areas of:</a:t>
            </a:r>
            <a:br>
              <a:rPr lang="en-US" i="1" dirty="0">
                <a:solidFill>
                  <a:srgbClr val="000000"/>
                </a:solidFill>
                <a:effectLst/>
                <a:latin typeface="Franklin Gothic Book" panose="020B0503020102020204" pitchFamily="34" charset="0"/>
                <a:ea typeface="Calibri" panose="020F0502020204030204" pitchFamily="34" charset="0"/>
                <a:cs typeface="Calibri" panose="020F0502020204030204" pitchFamily="34" charset="0"/>
              </a:rPr>
            </a:br>
            <a:br>
              <a:rPr lang="en-US" i="1" dirty="0">
                <a:solidFill>
                  <a:srgbClr val="000000"/>
                </a:solidFill>
                <a:effectLst/>
                <a:latin typeface="Franklin Gothic Book" panose="020B0503020102020204" pitchFamily="34" charset="0"/>
                <a:ea typeface="Calibri" panose="020F0502020204030204" pitchFamily="34" charset="0"/>
                <a:cs typeface="Calibri" panose="020F0502020204030204" pitchFamily="34" charset="0"/>
              </a:rPr>
            </a:br>
            <a:r>
              <a:rPr lang="en-US" i="1" dirty="0">
                <a:solidFill>
                  <a:srgbClr val="000000"/>
                </a:solidFill>
                <a:effectLst/>
                <a:latin typeface="Franklin Gothic Book" panose="020B0503020102020204" pitchFamily="34" charset="0"/>
                <a:ea typeface="Calibri" panose="020F0502020204030204" pitchFamily="34" charset="0"/>
                <a:cs typeface="Calibri" panose="020F0502020204030204" pitchFamily="34" charset="0"/>
              </a:rPr>
              <a:t>1. Emergency planning</a:t>
            </a:r>
            <a:br>
              <a:rPr lang="en-US" i="1" dirty="0">
                <a:solidFill>
                  <a:srgbClr val="000000"/>
                </a:solidFill>
                <a:effectLst/>
                <a:latin typeface="Franklin Gothic Book" panose="020B0503020102020204" pitchFamily="34" charset="0"/>
                <a:ea typeface="Calibri" panose="020F0502020204030204" pitchFamily="34" charset="0"/>
                <a:cs typeface="Calibri" panose="020F0502020204030204" pitchFamily="34" charset="0"/>
              </a:rPr>
            </a:br>
            <a:r>
              <a:rPr lang="en-US" i="1" dirty="0">
                <a:solidFill>
                  <a:srgbClr val="000000"/>
                </a:solidFill>
                <a:effectLst/>
                <a:latin typeface="Franklin Gothic Book" panose="020B0503020102020204" pitchFamily="34" charset="0"/>
                <a:ea typeface="Calibri" panose="020F0502020204030204" pitchFamily="34" charset="0"/>
                <a:cs typeface="Calibri" panose="020F0502020204030204" pitchFamily="34" charset="0"/>
              </a:rPr>
              <a:t>2. Quality of care</a:t>
            </a:r>
            <a:br>
              <a:rPr lang="en-US" i="1" dirty="0">
                <a:solidFill>
                  <a:srgbClr val="000000"/>
                </a:solidFill>
                <a:effectLst/>
                <a:latin typeface="Franklin Gothic Book" panose="020B0503020102020204" pitchFamily="34" charset="0"/>
                <a:ea typeface="Calibri" panose="020F0502020204030204" pitchFamily="34" charset="0"/>
                <a:cs typeface="Calibri" panose="020F0502020204030204" pitchFamily="34" charset="0"/>
              </a:rPr>
            </a:br>
            <a:r>
              <a:rPr lang="en-US" i="1" dirty="0">
                <a:solidFill>
                  <a:srgbClr val="000000"/>
                </a:solidFill>
                <a:effectLst/>
                <a:latin typeface="Franklin Gothic Book" panose="020B0503020102020204" pitchFamily="34" charset="0"/>
                <a:ea typeface="Calibri" panose="020F0502020204030204" pitchFamily="34" charset="0"/>
                <a:cs typeface="Calibri" panose="020F0502020204030204" pitchFamily="34" charset="0"/>
              </a:rPr>
              <a:t>3. Resident safety</a:t>
            </a:r>
            <a:br>
              <a:rPr lang="en-US" i="1" dirty="0">
                <a:solidFill>
                  <a:srgbClr val="000000"/>
                </a:solidFill>
                <a:effectLst/>
                <a:latin typeface="Franklin Gothic Book" panose="020B0503020102020204" pitchFamily="34" charset="0"/>
                <a:ea typeface="Calibri" panose="020F0502020204030204" pitchFamily="34" charset="0"/>
                <a:cs typeface="Calibri" panose="020F0502020204030204" pitchFamily="34" charset="0"/>
              </a:rPr>
            </a:br>
            <a:r>
              <a:rPr lang="en-US" i="1" dirty="0">
                <a:solidFill>
                  <a:srgbClr val="000000"/>
                </a:solidFill>
                <a:effectLst/>
                <a:latin typeface="Franklin Gothic Book" panose="020B0503020102020204" pitchFamily="34" charset="0"/>
                <a:ea typeface="Calibri" panose="020F0502020204030204" pitchFamily="34" charset="0"/>
                <a:cs typeface="Calibri" panose="020F0502020204030204" pitchFamily="34" charset="0"/>
              </a:rPr>
              <a:t>4. Staffing</a:t>
            </a:r>
            <a:br>
              <a:rPr lang="en-US" i="1" dirty="0">
                <a:solidFill>
                  <a:srgbClr val="000000"/>
                </a:solidFill>
                <a:effectLst/>
                <a:latin typeface="Franklin Gothic Book" panose="020B0503020102020204" pitchFamily="34" charset="0"/>
                <a:ea typeface="Calibri" panose="020F0502020204030204" pitchFamily="34" charset="0"/>
                <a:cs typeface="Calibri" panose="020F0502020204030204" pitchFamily="34" charset="0"/>
              </a:rPr>
            </a:br>
            <a:r>
              <a:rPr lang="en-US" i="1" dirty="0">
                <a:solidFill>
                  <a:srgbClr val="000000"/>
                </a:solidFill>
                <a:effectLst/>
                <a:latin typeface="Franklin Gothic Book" panose="020B0503020102020204" pitchFamily="34" charset="0"/>
                <a:ea typeface="Calibri" panose="020F0502020204030204" pitchFamily="34" charset="0"/>
                <a:cs typeface="Calibri" panose="020F0502020204030204" pitchFamily="34" charset="0"/>
              </a:rPr>
              <a:t>5. Accountability, enforcement, transparency and quality improvement</a:t>
            </a:r>
          </a:p>
          <a:p>
            <a:endParaRPr lang="en-US" i="1" dirty="0">
              <a:solidFill>
                <a:srgbClr val="000000"/>
              </a:solidFill>
              <a:latin typeface="Franklin Gothic Book" panose="020B0503020102020204" pitchFamily="34" charset="0"/>
              <a:ea typeface="Calibri" panose="020F0502020204030204" pitchFamily="34" charset="0"/>
              <a:cs typeface="Calibri" panose="020F0502020204030204" pitchFamily="34" charset="0"/>
            </a:endParaRPr>
          </a:p>
          <a:p>
            <a:r>
              <a:rPr lang="en-CA" dirty="0">
                <a:solidFill>
                  <a:srgbClr val="FF0000"/>
                </a:solidFill>
                <a:latin typeface="Franklin Gothic Book" panose="020B0503020102020204" pitchFamily="34" charset="0"/>
              </a:rPr>
              <a:t>Please consider this number today as we go through the proposed regulations and include in your feedback your estimate of the actual costs of compliance with these changes for your home</a:t>
            </a:r>
          </a:p>
          <a:p>
            <a:br>
              <a:rPr lang="en-US" i="1" dirty="0">
                <a:solidFill>
                  <a:srgbClr val="000000"/>
                </a:solidFill>
                <a:effectLst/>
                <a:ea typeface="Calibri" panose="020F0502020204030204" pitchFamily="34" charset="0"/>
                <a:cs typeface="Calibri" panose="020F0502020204030204" pitchFamily="34" charset="0"/>
              </a:rPr>
            </a:br>
            <a:endParaRPr lang="en-CA" sz="2000" dirty="0"/>
          </a:p>
        </p:txBody>
      </p:sp>
      <p:sp>
        <p:nvSpPr>
          <p:cNvPr id="4" name="Slide Number Placeholder 3">
            <a:extLst>
              <a:ext uri="{FF2B5EF4-FFF2-40B4-BE49-F238E27FC236}">
                <a16:creationId xmlns:a16="http://schemas.microsoft.com/office/drawing/2014/main" id="{A6474F35-DB7A-44D2-B30D-0A295CA5EC56}"/>
              </a:ext>
            </a:extLst>
          </p:cNvPr>
          <p:cNvSpPr>
            <a:spLocks noGrp="1"/>
          </p:cNvSpPr>
          <p:nvPr>
            <p:ph type="sldNum" sz="quarter" idx="12"/>
          </p:nvPr>
        </p:nvSpPr>
        <p:spPr/>
        <p:txBody>
          <a:bodyPr/>
          <a:lstStyle/>
          <a:p>
            <a:r>
              <a:rPr lang="en-CA"/>
              <a:t>Page </a:t>
            </a:r>
            <a:fld id="{8EE247E6-A9F7-45F5-B149-D9C906D4DF9D}" type="slidenum">
              <a:rPr lang="en-CA" smtClean="0"/>
              <a:pPr/>
              <a:t>3</a:t>
            </a:fld>
            <a:endParaRPr lang="en-CA"/>
          </a:p>
        </p:txBody>
      </p:sp>
    </p:spTree>
    <p:extLst>
      <p:ext uri="{BB962C8B-B14F-4D97-AF65-F5344CB8AC3E}">
        <p14:creationId xmlns:p14="http://schemas.microsoft.com/office/powerpoint/2010/main" val="20293846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05DF625F-71A7-444B-BB85-29B9B9345EFA}"/>
              </a:ext>
            </a:extLst>
          </p:cNvPr>
          <p:cNvGraphicFramePr>
            <a:graphicFrameLocks noGrp="1"/>
          </p:cNvGraphicFramePr>
          <p:nvPr>
            <p:ph idx="1"/>
            <p:extLst>
              <p:ext uri="{D42A27DB-BD31-4B8C-83A1-F6EECF244321}">
                <p14:modId xmlns:p14="http://schemas.microsoft.com/office/powerpoint/2010/main" val="1120375754"/>
              </p:ext>
            </p:extLst>
          </p:nvPr>
        </p:nvGraphicFramePr>
        <p:xfrm>
          <a:off x="578603" y="1720311"/>
          <a:ext cx="11034793" cy="5067999"/>
        </p:xfrm>
        <a:graphic>
          <a:graphicData uri="http://schemas.openxmlformats.org/drawingml/2006/table">
            <a:tbl>
              <a:tblPr firstRow="1" firstCol="1" bandRow="1"/>
              <a:tblGrid>
                <a:gridCol w="609233">
                  <a:extLst>
                    <a:ext uri="{9D8B030D-6E8A-4147-A177-3AD203B41FA5}">
                      <a16:colId xmlns:a16="http://schemas.microsoft.com/office/drawing/2014/main" val="2251910895"/>
                    </a:ext>
                  </a:extLst>
                </a:gridCol>
                <a:gridCol w="2582182">
                  <a:extLst>
                    <a:ext uri="{9D8B030D-6E8A-4147-A177-3AD203B41FA5}">
                      <a16:colId xmlns:a16="http://schemas.microsoft.com/office/drawing/2014/main" val="3303020291"/>
                    </a:ext>
                  </a:extLst>
                </a:gridCol>
                <a:gridCol w="7843378">
                  <a:extLst>
                    <a:ext uri="{9D8B030D-6E8A-4147-A177-3AD203B41FA5}">
                      <a16:colId xmlns:a16="http://schemas.microsoft.com/office/drawing/2014/main" val="1028597522"/>
                    </a:ext>
                  </a:extLst>
                </a:gridCol>
              </a:tblGrid>
              <a:tr h="4479010">
                <a:tc>
                  <a:txBody>
                    <a:bodyPr/>
                    <a:lstStyle/>
                    <a:p>
                      <a:pPr marL="0" marR="0">
                        <a:lnSpc>
                          <a:spcPct val="107000"/>
                        </a:lnSpc>
                        <a:spcBef>
                          <a:spcPts val="0"/>
                        </a:spcBef>
                        <a:spcAft>
                          <a:spcPts val="0"/>
                        </a:spcAft>
                      </a:pPr>
                      <a:r>
                        <a:rPr lang="en-US" sz="240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61</a:t>
                      </a:r>
                      <a:endParaRPr lang="en-US" sz="20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FFFFFF"/>
                    </a:solidFill>
                  </a:tcPr>
                </a:tc>
                <a:tc>
                  <a:txBody>
                    <a:bodyPr/>
                    <a:lstStyle/>
                    <a:p>
                      <a:pPr marL="0" marR="0">
                        <a:lnSpc>
                          <a:spcPct val="107000"/>
                        </a:lnSpc>
                        <a:spcBef>
                          <a:spcPts val="0"/>
                        </a:spcBef>
                        <a:spcAft>
                          <a:spcPts val="0"/>
                        </a:spcAft>
                      </a:pPr>
                      <a:r>
                        <a:rPr lang="en-US" sz="2400" b="1" dirty="0">
                          <a:solidFill>
                            <a:srgbClr val="93328E"/>
                          </a:solidFill>
                          <a:effectLst/>
                          <a:latin typeface="Franklin Gothic Book" panose="020B0503020102020204" pitchFamily="34" charset="0"/>
                          <a:ea typeface="Calibri" panose="020F0502020204030204" pitchFamily="34" charset="0"/>
                          <a:cs typeface="Times New Roman" panose="02020603050405020304" pitchFamily="18" charset="0"/>
                        </a:rPr>
                        <a:t>Palliative care  requirements</a:t>
                      </a:r>
                      <a:endParaRPr lang="en-US" sz="2000" b="1" dirty="0">
                        <a:solidFill>
                          <a:srgbClr val="93328E"/>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24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 </a:t>
                      </a:r>
                      <a:endParaRPr lang="en-US"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24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Relates to section 12 of the Act that requires home to provide residents with care or services that integrate a palliative care philosophy.</a:t>
                      </a:r>
                      <a:endParaRPr lang="en-US"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24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 </a:t>
                      </a:r>
                      <a:endParaRPr lang="en-US"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FFFFFF"/>
                    </a:solidFill>
                  </a:tcPr>
                </a:tc>
                <a:tc>
                  <a:txBody>
                    <a:bodyPr/>
                    <a:lstStyle/>
                    <a:p>
                      <a:pPr marL="0" marR="0">
                        <a:lnSpc>
                          <a:spcPct val="107000"/>
                        </a:lnSpc>
                        <a:spcBef>
                          <a:spcPts val="0"/>
                        </a:spcBef>
                        <a:spcAft>
                          <a:spcPts val="0"/>
                        </a:spcAft>
                      </a:pPr>
                      <a:r>
                        <a:rPr lang="en-US" sz="24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Resident must receive explanation of palliative care options. The palliative care assessment must be holistic and comprehensive. The section sets out minimum content for palliative care services (quality of life improvements, symptom management, psychosocial supports, end-of-life care). </a:t>
                      </a:r>
                      <a:endParaRPr lang="en-US"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FFFFFF"/>
                    </a:solidFill>
                  </a:tcPr>
                </a:tc>
                <a:extLst>
                  <a:ext uri="{0D108BD9-81ED-4DB2-BD59-A6C34878D82A}">
                    <a16:rowId xmlns:a16="http://schemas.microsoft.com/office/drawing/2014/main" val="2663768407"/>
                  </a:ext>
                </a:extLst>
              </a:tr>
            </a:tbl>
          </a:graphicData>
        </a:graphic>
      </p:graphicFrame>
      <p:sp>
        <p:nvSpPr>
          <p:cNvPr id="4" name="Slide Number Placeholder 3">
            <a:extLst>
              <a:ext uri="{FF2B5EF4-FFF2-40B4-BE49-F238E27FC236}">
                <a16:creationId xmlns:a16="http://schemas.microsoft.com/office/drawing/2014/main" id="{BA1118C4-20A1-4806-9CAC-674B178D0746}"/>
              </a:ext>
            </a:extLst>
          </p:cNvPr>
          <p:cNvSpPr>
            <a:spLocks noGrp="1"/>
          </p:cNvSpPr>
          <p:nvPr>
            <p:ph type="sldNum" sz="quarter" idx="12"/>
          </p:nvPr>
        </p:nvSpPr>
        <p:spPr/>
        <p:txBody>
          <a:bodyPr/>
          <a:lstStyle/>
          <a:p>
            <a:r>
              <a:rPr lang="en-CA"/>
              <a:t>Page </a:t>
            </a:r>
            <a:fld id="{8EE247E6-A9F7-45F5-B149-D9C906D4DF9D}" type="slidenum">
              <a:rPr lang="en-CA" smtClean="0"/>
              <a:pPr/>
              <a:t>4</a:t>
            </a:fld>
            <a:endParaRPr lang="en-CA"/>
          </a:p>
        </p:txBody>
      </p:sp>
    </p:spTree>
    <p:extLst>
      <p:ext uri="{BB962C8B-B14F-4D97-AF65-F5344CB8AC3E}">
        <p14:creationId xmlns:p14="http://schemas.microsoft.com/office/powerpoint/2010/main" val="41224194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A1118C4-20A1-4806-9CAC-674B178D0746}"/>
              </a:ext>
            </a:extLst>
          </p:cNvPr>
          <p:cNvSpPr>
            <a:spLocks noGrp="1"/>
          </p:cNvSpPr>
          <p:nvPr>
            <p:ph type="sldNum" sz="quarter" idx="12"/>
          </p:nvPr>
        </p:nvSpPr>
        <p:spPr/>
        <p:txBody>
          <a:bodyPr/>
          <a:lstStyle/>
          <a:p>
            <a:r>
              <a:rPr lang="en-CA"/>
              <a:t>Page </a:t>
            </a:r>
            <a:fld id="{8EE247E6-A9F7-45F5-B149-D9C906D4DF9D}" type="slidenum">
              <a:rPr lang="en-CA" smtClean="0"/>
              <a:pPr/>
              <a:t>5</a:t>
            </a:fld>
            <a:endParaRPr lang="en-CA"/>
          </a:p>
        </p:txBody>
      </p:sp>
      <p:graphicFrame>
        <p:nvGraphicFramePr>
          <p:cNvPr id="8" name="Content Placeholder 7">
            <a:extLst>
              <a:ext uri="{FF2B5EF4-FFF2-40B4-BE49-F238E27FC236}">
                <a16:creationId xmlns:a16="http://schemas.microsoft.com/office/drawing/2014/main" id="{818D8ABD-8C3B-4DD9-8403-3176A942D232}"/>
              </a:ext>
            </a:extLst>
          </p:cNvPr>
          <p:cNvGraphicFramePr>
            <a:graphicFrameLocks noGrp="1"/>
          </p:cNvGraphicFramePr>
          <p:nvPr>
            <p:ph idx="1"/>
            <p:extLst>
              <p:ext uri="{D42A27DB-BD31-4B8C-83A1-F6EECF244321}">
                <p14:modId xmlns:p14="http://schemas.microsoft.com/office/powerpoint/2010/main" val="2374837209"/>
              </p:ext>
            </p:extLst>
          </p:nvPr>
        </p:nvGraphicFramePr>
        <p:xfrm>
          <a:off x="948275" y="1585399"/>
          <a:ext cx="10117515" cy="4676648"/>
        </p:xfrm>
        <a:graphic>
          <a:graphicData uri="http://schemas.openxmlformats.org/drawingml/2006/table">
            <a:tbl>
              <a:tblPr firstRow="1" firstCol="1" bandRow="1"/>
              <a:tblGrid>
                <a:gridCol w="558590">
                  <a:extLst>
                    <a:ext uri="{9D8B030D-6E8A-4147-A177-3AD203B41FA5}">
                      <a16:colId xmlns:a16="http://schemas.microsoft.com/office/drawing/2014/main" val="1036170512"/>
                    </a:ext>
                  </a:extLst>
                </a:gridCol>
                <a:gridCol w="2367536">
                  <a:extLst>
                    <a:ext uri="{9D8B030D-6E8A-4147-A177-3AD203B41FA5}">
                      <a16:colId xmlns:a16="http://schemas.microsoft.com/office/drawing/2014/main" val="1578268570"/>
                    </a:ext>
                  </a:extLst>
                </a:gridCol>
                <a:gridCol w="7191389">
                  <a:extLst>
                    <a:ext uri="{9D8B030D-6E8A-4147-A177-3AD203B41FA5}">
                      <a16:colId xmlns:a16="http://schemas.microsoft.com/office/drawing/2014/main" val="344430226"/>
                    </a:ext>
                  </a:extLst>
                </a:gridCol>
              </a:tblGrid>
              <a:tr h="4365950">
                <a:tc>
                  <a:txBody>
                    <a:bodyPr/>
                    <a:lstStyle/>
                    <a:p>
                      <a:pPr marL="0" marR="0">
                        <a:lnSpc>
                          <a:spcPct val="107000"/>
                        </a:lnSpc>
                        <a:spcBef>
                          <a:spcPts val="0"/>
                        </a:spcBef>
                        <a:spcAft>
                          <a:spcPts val="0"/>
                        </a:spcAft>
                      </a:pPr>
                      <a:r>
                        <a:rPr lang="en-US" sz="240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77</a:t>
                      </a:r>
                      <a:endParaRPr lang="en-US" sz="20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FFFFFF"/>
                    </a:solidFill>
                  </a:tcPr>
                </a:tc>
                <a:tc>
                  <a:txBody>
                    <a:bodyPr/>
                    <a:lstStyle/>
                    <a:p>
                      <a:pPr marL="0" marR="0">
                        <a:lnSpc>
                          <a:spcPct val="107000"/>
                        </a:lnSpc>
                        <a:spcBef>
                          <a:spcPts val="0"/>
                        </a:spcBef>
                        <a:spcAft>
                          <a:spcPts val="0"/>
                        </a:spcAft>
                      </a:pPr>
                      <a:r>
                        <a:rPr lang="en-US" sz="2400" b="1" dirty="0">
                          <a:solidFill>
                            <a:srgbClr val="93328E"/>
                          </a:solidFill>
                          <a:effectLst/>
                          <a:latin typeface="Franklin Gothic Book" panose="020B0503020102020204" pitchFamily="34" charset="0"/>
                          <a:ea typeface="Calibri" panose="020F0502020204030204" pitchFamily="34" charset="0"/>
                          <a:cs typeface="Times New Roman" panose="02020603050405020304" pitchFamily="18" charset="0"/>
                        </a:rPr>
                        <a:t>Menu planning requirements</a:t>
                      </a:r>
                      <a:endParaRPr lang="en-US" sz="2000" b="1" dirty="0">
                        <a:solidFill>
                          <a:srgbClr val="93328E"/>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FFFFFF"/>
                    </a:solidFill>
                  </a:tcPr>
                </a:tc>
                <a:tc>
                  <a:txBody>
                    <a:bodyPr/>
                    <a:lstStyle/>
                    <a:p>
                      <a:pPr marL="0" marR="0">
                        <a:lnSpc>
                          <a:spcPct val="107000"/>
                        </a:lnSpc>
                        <a:spcBef>
                          <a:spcPts val="0"/>
                        </a:spcBef>
                        <a:spcAft>
                          <a:spcPts val="0"/>
                        </a:spcAft>
                      </a:pPr>
                      <a:r>
                        <a:rPr lang="en-US" sz="24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Additional menu cycle requirements: (1) Primary entree and side dishes at all 3 meals and dessert at lunch and dinner. (2) Choice of snacks. (3) Before menu cycle in effect: (a) review by Resident Council, (b) evaluated by nutrition manager and RD staff members, (c) approved by staff member RD, taking under consideration requirements and DRIs. (4) Must keep record of evaluation under (b) including any changes. (5) No longer set times for breakfast and dinner - meals served at times agreed by Resident Council and Administrator. (LTCHA R71)</a:t>
                      </a:r>
                      <a:endParaRPr lang="en-US"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24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 </a:t>
                      </a:r>
                      <a:endParaRPr lang="en-US"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FFFFFF"/>
                    </a:solidFill>
                  </a:tcPr>
                </a:tc>
                <a:extLst>
                  <a:ext uri="{0D108BD9-81ED-4DB2-BD59-A6C34878D82A}">
                    <a16:rowId xmlns:a16="http://schemas.microsoft.com/office/drawing/2014/main" val="1120047806"/>
                  </a:ext>
                </a:extLst>
              </a:tr>
            </a:tbl>
          </a:graphicData>
        </a:graphic>
      </p:graphicFrame>
    </p:spTree>
    <p:extLst>
      <p:ext uri="{BB962C8B-B14F-4D97-AF65-F5344CB8AC3E}">
        <p14:creationId xmlns:p14="http://schemas.microsoft.com/office/powerpoint/2010/main" val="9165640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A1118C4-20A1-4806-9CAC-674B178D0746}"/>
              </a:ext>
            </a:extLst>
          </p:cNvPr>
          <p:cNvSpPr>
            <a:spLocks noGrp="1"/>
          </p:cNvSpPr>
          <p:nvPr>
            <p:ph type="sldNum" sz="quarter" idx="12"/>
          </p:nvPr>
        </p:nvSpPr>
        <p:spPr/>
        <p:txBody>
          <a:bodyPr/>
          <a:lstStyle/>
          <a:p>
            <a:r>
              <a:rPr lang="en-CA"/>
              <a:t>Page </a:t>
            </a:r>
            <a:fld id="{8EE247E6-A9F7-45F5-B149-D9C906D4DF9D}" type="slidenum">
              <a:rPr lang="en-CA" smtClean="0"/>
              <a:pPr/>
              <a:t>6</a:t>
            </a:fld>
            <a:endParaRPr lang="en-CA"/>
          </a:p>
        </p:txBody>
      </p:sp>
      <p:graphicFrame>
        <p:nvGraphicFramePr>
          <p:cNvPr id="5" name="Content Placeholder 4">
            <a:extLst>
              <a:ext uri="{FF2B5EF4-FFF2-40B4-BE49-F238E27FC236}">
                <a16:creationId xmlns:a16="http://schemas.microsoft.com/office/drawing/2014/main" id="{A12C6EF1-45AC-4AAB-8D42-56BF9F633FED}"/>
              </a:ext>
            </a:extLst>
          </p:cNvPr>
          <p:cNvGraphicFramePr>
            <a:graphicFrameLocks noGrp="1"/>
          </p:cNvGraphicFramePr>
          <p:nvPr>
            <p:ph idx="1"/>
            <p:extLst>
              <p:ext uri="{D42A27DB-BD31-4B8C-83A1-F6EECF244321}">
                <p14:modId xmlns:p14="http://schemas.microsoft.com/office/powerpoint/2010/main" val="2857804444"/>
              </p:ext>
            </p:extLst>
          </p:nvPr>
        </p:nvGraphicFramePr>
        <p:xfrm>
          <a:off x="405834" y="1594484"/>
          <a:ext cx="10411983" cy="4817543"/>
        </p:xfrm>
        <a:graphic>
          <a:graphicData uri="http://schemas.openxmlformats.org/drawingml/2006/table">
            <a:tbl>
              <a:tblPr firstRow="1" firstCol="1" bandRow="1"/>
              <a:tblGrid>
                <a:gridCol w="725542">
                  <a:extLst>
                    <a:ext uri="{9D8B030D-6E8A-4147-A177-3AD203B41FA5}">
                      <a16:colId xmlns:a16="http://schemas.microsoft.com/office/drawing/2014/main" val="599103285"/>
                    </a:ext>
                  </a:extLst>
                </a:gridCol>
                <a:gridCol w="2285748">
                  <a:extLst>
                    <a:ext uri="{9D8B030D-6E8A-4147-A177-3AD203B41FA5}">
                      <a16:colId xmlns:a16="http://schemas.microsoft.com/office/drawing/2014/main" val="3172209519"/>
                    </a:ext>
                  </a:extLst>
                </a:gridCol>
                <a:gridCol w="7400693">
                  <a:extLst>
                    <a:ext uri="{9D8B030D-6E8A-4147-A177-3AD203B41FA5}">
                      <a16:colId xmlns:a16="http://schemas.microsoft.com/office/drawing/2014/main" val="656178456"/>
                    </a:ext>
                  </a:extLst>
                </a:gridCol>
              </a:tblGrid>
              <a:tr h="4817543">
                <a:tc>
                  <a:txBody>
                    <a:bodyPr/>
                    <a:lstStyle/>
                    <a:p>
                      <a:pPr marL="0" marR="0">
                        <a:lnSpc>
                          <a:spcPct val="107000"/>
                        </a:lnSpc>
                        <a:spcBef>
                          <a:spcPts val="0"/>
                        </a:spcBef>
                        <a:spcAft>
                          <a:spcPts val="0"/>
                        </a:spcAft>
                      </a:pPr>
                      <a:r>
                        <a:rPr lang="en-US" sz="200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102</a:t>
                      </a:r>
                      <a:endParaRPr lang="en-US"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FFFFFF"/>
                    </a:solidFill>
                  </a:tcPr>
                </a:tc>
                <a:tc>
                  <a:txBody>
                    <a:bodyPr/>
                    <a:lstStyle/>
                    <a:p>
                      <a:pPr marL="0" marR="0">
                        <a:lnSpc>
                          <a:spcPct val="107000"/>
                        </a:lnSpc>
                        <a:spcBef>
                          <a:spcPts val="0"/>
                        </a:spcBef>
                        <a:spcAft>
                          <a:spcPts val="0"/>
                        </a:spcAft>
                      </a:pPr>
                      <a:r>
                        <a:rPr lang="en-US" sz="2000" b="1" dirty="0">
                          <a:solidFill>
                            <a:srgbClr val="93328E"/>
                          </a:solidFill>
                          <a:effectLst/>
                          <a:latin typeface="Franklin Gothic Book" panose="020B0503020102020204" pitchFamily="34" charset="0"/>
                          <a:ea typeface="Calibri" panose="020F0502020204030204" pitchFamily="34" charset="0"/>
                          <a:cs typeface="Times New Roman" panose="02020603050405020304" pitchFamily="18" charset="0"/>
                        </a:rPr>
                        <a:t>Infection prevention and control program (IPAC) requirements</a:t>
                      </a:r>
                      <a:endParaRPr lang="en-US" sz="1800" b="1" dirty="0">
                        <a:solidFill>
                          <a:srgbClr val="93328E"/>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20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 </a:t>
                      </a:r>
                      <a:endParaRPr lang="en-US"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FFFFFF"/>
                    </a:solidFill>
                  </a:tcPr>
                </a:tc>
                <a:tc>
                  <a:txBody>
                    <a:bodyPr/>
                    <a:lstStyle/>
                    <a:p>
                      <a:pPr marL="0" marR="0">
                        <a:lnSpc>
                          <a:spcPct val="107000"/>
                        </a:lnSpc>
                        <a:spcBef>
                          <a:spcPts val="0"/>
                        </a:spcBef>
                        <a:spcAft>
                          <a:spcPts val="0"/>
                        </a:spcAft>
                      </a:pPr>
                      <a:r>
                        <a:rPr lang="en-US" sz="20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Additional requirements from Act (section 23 versus LTCHA 89):</a:t>
                      </a:r>
                      <a:endParaRPr lang="en-US"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20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Evidence based procedures</a:t>
                      </a:r>
                      <a:endParaRPr lang="en-US"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20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Educational component for staff, residents, volunteers, and caregivers.</a:t>
                      </a:r>
                      <a:endParaRPr lang="en-US"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20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Additional requirements in Reg:</a:t>
                      </a:r>
                      <a:endParaRPr lang="en-US"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20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Home must implement all Director protocols</a:t>
                      </a:r>
                      <a:endParaRPr lang="en-US"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20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IPAC teams must include IPAC lead, MD, ND and Admin</a:t>
                      </a:r>
                      <a:endParaRPr lang="en-US"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20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Local MOH invited to all meetings</a:t>
                      </a:r>
                      <a:endParaRPr lang="en-US"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20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Program evaluation in accordance with Director protocols</a:t>
                      </a:r>
                      <a:endParaRPr lang="en-US"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20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Implementation in accordance with current medical evidence and precautionary principle as set out in Director protocol</a:t>
                      </a:r>
                      <a:endParaRPr lang="en-US"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296545" marR="0">
                        <a:lnSpc>
                          <a:spcPct val="107000"/>
                        </a:lnSpc>
                        <a:spcBef>
                          <a:spcPts val="0"/>
                        </a:spcBef>
                        <a:spcAft>
                          <a:spcPts val="0"/>
                        </a:spcAft>
                      </a:pPr>
                      <a:r>
                        <a:rPr lang="en-US" sz="20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 </a:t>
                      </a:r>
                      <a:endParaRPr lang="en-US"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FFFFFF"/>
                    </a:solidFill>
                  </a:tcPr>
                </a:tc>
                <a:extLst>
                  <a:ext uri="{0D108BD9-81ED-4DB2-BD59-A6C34878D82A}">
                    <a16:rowId xmlns:a16="http://schemas.microsoft.com/office/drawing/2014/main" val="419020772"/>
                  </a:ext>
                </a:extLst>
              </a:tr>
            </a:tbl>
          </a:graphicData>
        </a:graphic>
      </p:graphicFrame>
    </p:spTree>
    <p:extLst>
      <p:ext uri="{BB962C8B-B14F-4D97-AF65-F5344CB8AC3E}">
        <p14:creationId xmlns:p14="http://schemas.microsoft.com/office/powerpoint/2010/main" val="34476037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A1118C4-20A1-4806-9CAC-674B178D0746}"/>
              </a:ext>
            </a:extLst>
          </p:cNvPr>
          <p:cNvSpPr>
            <a:spLocks noGrp="1"/>
          </p:cNvSpPr>
          <p:nvPr>
            <p:ph type="sldNum" sz="quarter" idx="12"/>
          </p:nvPr>
        </p:nvSpPr>
        <p:spPr/>
        <p:txBody>
          <a:bodyPr/>
          <a:lstStyle/>
          <a:p>
            <a:r>
              <a:rPr lang="en-CA"/>
              <a:t>Page </a:t>
            </a:r>
            <a:fld id="{8EE247E6-A9F7-45F5-B149-D9C906D4DF9D}" type="slidenum">
              <a:rPr lang="en-CA" smtClean="0"/>
              <a:pPr/>
              <a:t>7</a:t>
            </a:fld>
            <a:endParaRPr lang="en-CA"/>
          </a:p>
        </p:txBody>
      </p:sp>
      <p:graphicFrame>
        <p:nvGraphicFramePr>
          <p:cNvPr id="5" name="Content Placeholder 4">
            <a:extLst>
              <a:ext uri="{FF2B5EF4-FFF2-40B4-BE49-F238E27FC236}">
                <a16:creationId xmlns:a16="http://schemas.microsoft.com/office/drawing/2014/main" id="{A12C6EF1-45AC-4AAB-8D42-56BF9F633FED}"/>
              </a:ext>
            </a:extLst>
          </p:cNvPr>
          <p:cNvGraphicFramePr>
            <a:graphicFrameLocks noGrp="1"/>
          </p:cNvGraphicFramePr>
          <p:nvPr>
            <p:ph idx="1"/>
            <p:extLst>
              <p:ext uri="{D42A27DB-BD31-4B8C-83A1-F6EECF244321}">
                <p14:modId xmlns:p14="http://schemas.microsoft.com/office/powerpoint/2010/main" val="1731471051"/>
              </p:ext>
            </p:extLst>
          </p:nvPr>
        </p:nvGraphicFramePr>
        <p:xfrm>
          <a:off x="405834" y="1594484"/>
          <a:ext cx="10411983" cy="4817543"/>
        </p:xfrm>
        <a:graphic>
          <a:graphicData uri="http://schemas.openxmlformats.org/drawingml/2006/table">
            <a:tbl>
              <a:tblPr firstRow="1" firstCol="1" bandRow="1"/>
              <a:tblGrid>
                <a:gridCol w="849529">
                  <a:extLst>
                    <a:ext uri="{9D8B030D-6E8A-4147-A177-3AD203B41FA5}">
                      <a16:colId xmlns:a16="http://schemas.microsoft.com/office/drawing/2014/main" val="599103285"/>
                    </a:ext>
                  </a:extLst>
                </a:gridCol>
                <a:gridCol w="2161761">
                  <a:extLst>
                    <a:ext uri="{9D8B030D-6E8A-4147-A177-3AD203B41FA5}">
                      <a16:colId xmlns:a16="http://schemas.microsoft.com/office/drawing/2014/main" val="3172209519"/>
                    </a:ext>
                  </a:extLst>
                </a:gridCol>
                <a:gridCol w="7400693">
                  <a:extLst>
                    <a:ext uri="{9D8B030D-6E8A-4147-A177-3AD203B41FA5}">
                      <a16:colId xmlns:a16="http://schemas.microsoft.com/office/drawing/2014/main" val="656178456"/>
                    </a:ext>
                  </a:extLst>
                </a:gridCol>
              </a:tblGrid>
              <a:tr h="4817543">
                <a:tc>
                  <a:txBody>
                    <a:bodyPr/>
                    <a:lstStyle/>
                    <a:p>
                      <a:pPr marL="0" marR="0">
                        <a:lnSpc>
                          <a:spcPct val="107000"/>
                        </a:lnSpc>
                        <a:spcBef>
                          <a:spcPts val="0"/>
                        </a:spcBef>
                        <a:spcAft>
                          <a:spcPts val="0"/>
                        </a:spcAft>
                      </a:pPr>
                      <a:r>
                        <a:rPr lang="en-US" sz="240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102</a:t>
                      </a:r>
                      <a:endParaRPr lang="en-US" sz="20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FFFFFF"/>
                    </a:solidFill>
                  </a:tcPr>
                </a:tc>
                <a:tc>
                  <a:txBody>
                    <a:bodyPr/>
                    <a:lstStyle/>
                    <a:p>
                      <a:pPr marL="0" marR="0">
                        <a:lnSpc>
                          <a:spcPct val="107000"/>
                        </a:lnSpc>
                        <a:spcBef>
                          <a:spcPts val="0"/>
                        </a:spcBef>
                        <a:spcAft>
                          <a:spcPts val="0"/>
                        </a:spcAft>
                      </a:pPr>
                      <a:r>
                        <a:rPr lang="en-US" sz="2400" b="1" dirty="0">
                          <a:solidFill>
                            <a:srgbClr val="93328E"/>
                          </a:solidFill>
                          <a:effectLst/>
                          <a:latin typeface="Franklin Gothic Book" panose="020B0503020102020204" pitchFamily="34" charset="0"/>
                          <a:ea typeface="Calibri" panose="020F0502020204030204" pitchFamily="34" charset="0"/>
                          <a:cs typeface="Times New Roman" panose="02020603050405020304" pitchFamily="18" charset="0"/>
                        </a:rPr>
                        <a:t>Infection prevention and control program (IPAC) requirements</a:t>
                      </a:r>
                      <a:endParaRPr lang="en-US" sz="2000" b="1" dirty="0">
                        <a:solidFill>
                          <a:srgbClr val="93328E"/>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24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 </a:t>
                      </a:r>
                      <a:endParaRPr lang="en-US"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FFFFFF"/>
                    </a:solidFill>
                  </a:tcPr>
                </a:tc>
                <a:tc>
                  <a:txBody>
                    <a:bodyPr/>
                    <a:lstStyle/>
                    <a:p>
                      <a:pPr marL="342900" marR="0" lvl="0" indent="-342900">
                        <a:lnSpc>
                          <a:spcPct val="107000"/>
                        </a:lnSpc>
                        <a:spcBef>
                          <a:spcPts val="0"/>
                        </a:spcBef>
                        <a:spcAft>
                          <a:spcPts val="0"/>
                        </a:spcAft>
                        <a:buFont typeface="+mj-lt"/>
                        <a:buAutoNum type="arabicPeriod" startAt="6"/>
                      </a:pPr>
                      <a:r>
                        <a:rPr lang="en-US" sz="24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Six additions to education and experience qualification of IPAC Lead (including certification within 3 years of section coming into force)</a:t>
                      </a:r>
                      <a:endParaRPr lang="en-US"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startAt="6"/>
                      </a:pPr>
                      <a:r>
                        <a:rPr lang="en-US" sz="24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List of IPAC Lead responsibilities</a:t>
                      </a:r>
                      <a:endParaRPr lang="en-US"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startAt="6"/>
                      </a:pPr>
                      <a:r>
                        <a:rPr lang="en-US" sz="24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Minimum hours/week for IPAC Lead (and evaluation if additional Lead necessary)</a:t>
                      </a:r>
                      <a:endParaRPr lang="en-US"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startAt="6"/>
                      </a:pPr>
                      <a:r>
                        <a:rPr lang="en-US" sz="24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Quality management program for IPAC (as set out in Director protocol)</a:t>
                      </a:r>
                      <a:endParaRPr lang="en-US"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startAt="6"/>
                      </a:pPr>
                      <a:r>
                        <a:rPr lang="en-US" sz="24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IPAC contact information (monitored regularly) to MOH or OPAC Hub. (LTCHA R229)</a:t>
                      </a:r>
                      <a:endParaRPr lang="en-US"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296545" marR="0">
                        <a:lnSpc>
                          <a:spcPct val="107000"/>
                        </a:lnSpc>
                        <a:spcBef>
                          <a:spcPts val="0"/>
                        </a:spcBef>
                        <a:spcAft>
                          <a:spcPts val="0"/>
                        </a:spcAft>
                      </a:pPr>
                      <a:r>
                        <a:rPr lang="en-US" sz="24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 </a:t>
                      </a:r>
                      <a:endParaRPr lang="en-US"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FFFFFF"/>
                    </a:solidFill>
                  </a:tcPr>
                </a:tc>
                <a:extLst>
                  <a:ext uri="{0D108BD9-81ED-4DB2-BD59-A6C34878D82A}">
                    <a16:rowId xmlns:a16="http://schemas.microsoft.com/office/drawing/2014/main" val="419020772"/>
                  </a:ext>
                </a:extLst>
              </a:tr>
            </a:tbl>
          </a:graphicData>
        </a:graphic>
      </p:graphicFrame>
    </p:spTree>
    <p:extLst>
      <p:ext uri="{BB962C8B-B14F-4D97-AF65-F5344CB8AC3E}">
        <p14:creationId xmlns:p14="http://schemas.microsoft.com/office/powerpoint/2010/main" val="36796348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A1118C4-20A1-4806-9CAC-674B178D0746}"/>
              </a:ext>
            </a:extLst>
          </p:cNvPr>
          <p:cNvSpPr>
            <a:spLocks noGrp="1"/>
          </p:cNvSpPr>
          <p:nvPr>
            <p:ph type="sldNum" sz="quarter" idx="12"/>
          </p:nvPr>
        </p:nvSpPr>
        <p:spPr/>
        <p:txBody>
          <a:bodyPr/>
          <a:lstStyle/>
          <a:p>
            <a:r>
              <a:rPr lang="en-CA"/>
              <a:t>Page </a:t>
            </a:r>
            <a:fld id="{8EE247E6-A9F7-45F5-B149-D9C906D4DF9D}" type="slidenum">
              <a:rPr lang="en-CA" smtClean="0"/>
              <a:pPr/>
              <a:t>8</a:t>
            </a:fld>
            <a:endParaRPr lang="en-CA"/>
          </a:p>
        </p:txBody>
      </p:sp>
      <p:graphicFrame>
        <p:nvGraphicFramePr>
          <p:cNvPr id="6" name="Content Placeholder 5">
            <a:extLst>
              <a:ext uri="{FF2B5EF4-FFF2-40B4-BE49-F238E27FC236}">
                <a16:creationId xmlns:a16="http://schemas.microsoft.com/office/drawing/2014/main" id="{B2BCA241-43A4-4C63-A2DE-A6A1E5E66016}"/>
              </a:ext>
            </a:extLst>
          </p:cNvPr>
          <p:cNvGraphicFramePr>
            <a:graphicFrameLocks noGrp="1"/>
          </p:cNvGraphicFramePr>
          <p:nvPr>
            <p:ph idx="1"/>
          </p:nvPr>
        </p:nvGraphicFramePr>
        <p:xfrm>
          <a:off x="979272" y="1677415"/>
          <a:ext cx="10374529" cy="5067999"/>
        </p:xfrm>
        <a:graphic>
          <a:graphicData uri="http://schemas.openxmlformats.org/drawingml/2006/table">
            <a:tbl>
              <a:tblPr firstRow="1" firstCol="1" bandRow="1"/>
              <a:tblGrid>
                <a:gridCol w="849528">
                  <a:extLst>
                    <a:ext uri="{9D8B030D-6E8A-4147-A177-3AD203B41FA5}">
                      <a16:colId xmlns:a16="http://schemas.microsoft.com/office/drawing/2014/main" val="3816000102"/>
                    </a:ext>
                  </a:extLst>
                </a:gridCol>
                <a:gridCol w="2114783">
                  <a:extLst>
                    <a:ext uri="{9D8B030D-6E8A-4147-A177-3AD203B41FA5}">
                      <a16:colId xmlns:a16="http://schemas.microsoft.com/office/drawing/2014/main" val="2459288987"/>
                    </a:ext>
                  </a:extLst>
                </a:gridCol>
                <a:gridCol w="7410218">
                  <a:extLst>
                    <a:ext uri="{9D8B030D-6E8A-4147-A177-3AD203B41FA5}">
                      <a16:colId xmlns:a16="http://schemas.microsoft.com/office/drawing/2014/main" val="941170756"/>
                    </a:ext>
                  </a:extLst>
                </a:gridCol>
              </a:tblGrid>
              <a:tr h="4366924">
                <a:tc>
                  <a:txBody>
                    <a:bodyPr/>
                    <a:lstStyle/>
                    <a:p>
                      <a:pPr marL="0" marR="0">
                        <a:lnSpc>
                          <a:spcPct val="107000"/>
                        </a:lnSpc>
                        <a:spcBef>
                          <a:spcPts val="0"/>
                        </a:spcBef>
                        <a:spcAft>
                          <a:spcPts val="0"/>
                        </a:spcAft>
                      </a:pPr>
                      <a:r>
                        <a:rPr lang="en-US" sz="240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165-169</a:t>
                      </a:r>
                      <a:endParaRPr lang="en-US" sz="20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FFFFFF"/>
                    </a:solidFill>
                  </a:tcPr>
                </a:tc>
                <a:tc>
                  <a:txBody>
                    <a:bodyPr/>
                    <a:lstStyle/>
                    <a:p>
                      <a:pPr marL="0" marR="0">
                        <a:lnSpc>
                          <a:spcPct val="107000"/>
                        </a:lnSpc>
                        <a:spcBef>
                          <a:spcPts val="0"/>
                        </a:spcBef>
                        <a:spcAft>
                          <a:spcPts val="0"/>
                        </a:spcAft>
                      </a:pPr>
                      <a:r>
                        <a:rPr lang="en-US" sz="2400" b="1" dirty="0">
                          <a:solidFill>
                            <a:srgbClr val="93328E"/>
                          </a:solidFill>
                          <a:effectLst/>
                          <a:latin typeface="Franklin Gothic Book" panose="020B0503020102020204" pitchFamily="34" charset="0"/>
                          <a:ea typeface="Calibri" panose="020F0502020204030204" pitchFamily="34" charset="0"/>
                          <a:cs typeface="Times New Roman" panose="02020603050405020304" pitchFamily="18" charset="0"/>
                        </a:rPr>
                        <a:t>Quality improvement initiative </a:t>
                      </a:r>
                      <a:r>
                        <a:rPr lang="en-US" sz="24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 A42</a:t>
                      </a:r>
                      <a:endParaRPr lang="en-US"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24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 </a:t>
                      </a:r>
                      <a:endParaRPr lang="en-US"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24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Compare to LTCHA R228</a:t>
                      </a:r>
                      <a:endParaRPr lang="en-US"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FFFFFF"/>
                    </a:solidFill>
                  </a:tcPr>
                </a:tc>
                <a:tc>
                  <a:txBody>
                    <a:bodyPr/>
                    <a:lstStyle/>
                    <a:p>
                      <a:pPr marL="0" marR="0">
                        <a:lnSpc>
                          <a:spcPct val="107000"/>
                        </a:lnSpc>
                        <a:spcBef>
                          <a:spcPts val="0"/>
                        </a:spcBef>
                        <a:spcAft>
                          <a:spcPts val="0"/>
                        </a:spcAft>
                      </a:pPr>
                      <a:r>
                        <a:rPr lang="en-US" sz="24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166 – Committee composition and responsibilities (must have Committee 6 months after section coming into force).</a:t>
                      </a:r>
                      <a:endParaRPr lang="en-US"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24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167 – Designated lead must be staff member.</a:t>
                      </a:r>
                      <a:endParaRPr lang="en-US"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24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168 – Report on quality improvement initiative: mandatory content and record keeping requirements (experience survey date and results, communication of results, action taken on results and more generally, role of resident council and Committee in actions, dates actions communicated to residents)</a:t>
                      </a:r>
                      <a:endParaRPr lang="en-US"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24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169 – record of names of persons who evaluated in evaluation of improvements</a:t>
                      </a:r>
                      <a:endParaRPr lang="en-US"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24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 </a:t>
                      </a:r>
                      <a:endParaRPr lang="en-US"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FFFFFF"/>
                    </a:solidFill>
                  </a:tcPr>
                </a:tc>
                <a:extLst>
                  <a:ext uri="{0D108BD9-81ED-4DB2-BD59-A6C34878D82A}">
                    <a16:rowId xmlns:a16="http://schemas.microsoft.com/office/drawing/2014/main" val="213399545"/>
                  </a:ext>
                </a:extLst>
              </a:tr>
            </a:tbl>
          </a:graphicData>
        </a:graphic>
      </p:graphicFrame>
    </p:spTree>
    <p:extLst>
      <p:ext uri="{BB962C8B-B14F-4D97-AF65-F5344CB8AC3E}">
        <p14:creationId xmlns:p14="http://schemas.microsoft.com/office/powerpoint/2010/main" val="3664837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A1118C4-20A1-4806-9CAC-674B178D0746}"/>
              </a:ext>
            </a:extLst>
          </p:cNvPr>
          <p:cNvSpPr>
            <a:spLocks noGrp="1"/>
          </p:cNvSpPr>
          <p:nvPr>
            <p:ph type="sldNum" sz="quarter" idx="12"/>
          </p:nvPr>
        </p:nvSpPr>
        <p:spPr/>
        <p:txBody>
          <a:bodyPr/>
          <a:lstStyle/>
          <a:p>
            <a:r>
              <a:rPr lang="en-CA"/>
              <a:t>Page </a:t>
            </a:r>
            <a:fld id="{8EE247E6-A9F7-45F5-B149-D9C906D4DF9D}" type="slidenum">
              <a:rPr lang="en-CA" smtClean="0"/>
              <a:pPr/>
              <a:t>9</a:t>
            </a:fld>
            <a:endParaRPr lang="en-CA"/>
          </a:p>
        </p:txBody>
      </p:sp>
      <p:graphicFrame>
        <p:nvGraphicFramePr>
          <p:cNvPr id="5" name="Content Placeholder 4">
            <a:extLst>
              <a:ext uri="{FF2B5EF4-FFF2-40B4-BE49-F238E27FC236}">
                <a16:creationId xmlns:a16="http://schemas.microsoft.com/office/drawing/2014/main" id="{56742294-3AB3-4CCB-8D35-C9F361CC1D96}"/>
              </a:ext>
            </a:extLst>
          </p:cNvPr>
          <p:cNvGraphicFramePr>
            <a:graphicFrameLocks noGrp="1"/>
          </p:cNvGraphicFramePr>
          <p:nvPr>
            <p:ph idx="1"/>
            <p:extLst>
              <p:ext uri="{D42A27DB-BD31-4B8C-83A1-F6EECF244321}">
                <p14:modId xmlns:p14="http://schemas.microsoft.com/office/powerpoint/2010/main" val="155694279"/>
              </p:ext>
            </p:extLst>
          </p:nvPr>
        </p:nvGraphicFramePr>
        <p:xfrm>
          <a:off x="774915" y="1607575"/>
          <a:ext cx="10337370" cy="4467761"/>
        </p:xfrm>
        <a:graphic>
          <a:graphicData uri="http://schemas.openxmlformats.org/drawingml/2006/table">
            <a:tbl>
              <a:tblPr firstRow="1" firstCol="1" bandRow="1"/>
              <a:tblGrid>
                <a:gridCol w="759417">
                  <a:extLst>
                    <a:ext uri="{9D8B030D-6E8A-4147-A177-3AD203B41FA5}">
                      <a16:colId xmlns:a16="http://schemas.microsoft.com/office/drawing/2014/main" val="15037285"/>
                    </a:ext>
                  </a:extLst>
                </a:gridCol>
                <a:gridCol w="2230294">
                  <a:extLst>
                    <a:ext uri="{9D8B030D-6E8A-4147-A177-3AD203B41FA5}">
                      <a16:colId xmlns:a16="http://schemas.microsoft.com/office/drawing/2014/main" val="1974934104"/>
                    </a:ext>
                  </a:extLst>
                </a:gridCol>
                <a:gridCol w="7347659">
                  <a:extLst>
                    <a:ext uri="{9D8B030D-6E8A-4147-A177-3AD203B41FA5}">
                      <a16:colId xmlns:a16="http://schemas.microsoft.com/office/drawing/2014/main" val="3632711854"/>
                    </a:ext>
                  </a:extLst>
                </a:gridCol>
              </a:tblGrid>
              <a:tr h="4467761">
                <a:tc>
                  <a:txBody>
                    <a:bodyPr/>
                    <a:lstStyle/>
                    <a:p>
                      <a:pPr marL="0" marR="0">
                        <a:lnSpc>
                          <a:spcPct val="107000"/>
                        </a:lnSpc>
                        <a:spcBef>
                          <a:spcPts val="0"/>
                        </a:spcBef>
                        <a:spcAft>
                          <a:spcPts val="0"/>
                        </a:spcAft>
                      </a:pPr>
                      <a:r>
                        <a:rPr lang="en-US" sz="180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253-257</a:t>
                      </a:r>
                      <a:endParaRPr lang="en-US" sz="16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FFFFFF"/>
                    </a:solidFill>
                  </a:tcPr>
                </a:tc>
                <a:tc>
                  <a:txBody>
                    <a:bodyPr/>
                    <a:lstStyle/>
                    <a:p>
                      <a:pPr marL="0" marR="0">
                        <a:lnSpc>
                          <a:spcPct val="107000"/>
                        </a:lnSpc>
                        <a:spcBef>
                          <a:spcPts val="0"/>
                        </a:spcBef>
                        <a:spcAft>
                          <a:spcPts val="0"/>
                        </a:spcAft>
                      </a:pPr>
                      <a:r>
                        <a:rPr lang="en-US" sz="1800" b="1" dirty="0">
                          <a:solidFill>
                            <a:srgbClr val="93328E"/>
                          </a:solidFill>
                          <a:effectLst/>
                          <a:latin typeface="Franklin Gothic Book" panose="020B0503020102020204" pitchFamily="34" charset="0"/>
                          <a:ea typeface="Calibri" panose="020F0502020204030204" pitchFamily="34" charset="0"/>
                          <a:cs typeface="Times New Roman" panose="02020603050405020304" pitchFamily="18" charset="0"/>
                        </a:rPr>
                        <a:t>Hiring staff, accepting volunteers</a:t>
                      </a:r>
                      <a:endParaRPr lang="en-US" sz="1600" b="1" dirty="0">
                        <a:solidFill>
                          <a:srgbClr val="93328E"/>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FFFFFF"/>
                    </a:solidFill>
                  </a:tcPr>
                </a:tc>
                <a:tc>
                  <a:txBody>
                    <a:bodyPr/>
                    <a:lstStyle/>
                    <a:p>
                      <a:pPr marL="0" marR="0">
                        <a:lnSpc>
                          <a:spcPct val="107000"/>
                        </a:lnSpc>
                        <a:spcBef>
                          <a:spcPts val="0"/>
                        </a:spcBef>
                        <a:spcAft>
                          <a:spcPts val="0"/>
                        </a:spcAft>
                      </a:pPr>
                      <a:r>
                        <a:rPr lang="en-US" sz="18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Organizational changes: Police checks in separate section from declarations and different sections for charges, convictions, and professional misconduct.</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8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 </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8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Additional offences subject to screening.</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8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 </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8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Limitation period for screening for certain charges and convictions (5 years back).</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8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 </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8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Police checks for staff and volunteers hired during pandemic required within 3 months.</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8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 </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8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New screening requirements for directors and members of committee or board of management. {LTCHA R215)</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800" dirty="0">
                          <a:solidFill>
                            <a:schemeClr val="tx1"/>
                          </a:solidFill>
                          <a:effectLst/>
                          <a:latin typeface="Franklin Gothic Book" panose="020B0503020102020204" pitchFamily="34" charset="0"/>
                          <a:ea typeface="Calibri" panose="020F0502020204030204" pitchFamily="34" charset="0"/>
                          <a:cs typeface="Times New Roman" panose="02020603050405020304" pitchFamily="18" charset="0"/>
                        </a:rPr>
                        <a:t> </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FFFFFF"/>
                    </a:solidFill>
                  </a:tcPr>
                </a:tc>
                <a:extLst>
                  <a:ext uri="{0D108BD9-81ED-4DB2-BD59-A6C34878D82A}">
                    <a16:rowId xmlns:a16="http://schemas.microsoft.com/office/drawing/2014/main" val="1379765814"/>
                  </a:ext>
                </a:extLst>
              </a:tr>
            </a:tbl>
          </a:graphicData>
        </a:graphic>
      </p:graphicFrame>
    </p:spTree>
    <p:extLst>
      <p:ext uri="{BB962C8B-B14F-4D97-AF65-F5344CB8AC3E}">
        <p14:creationId xmlns:p14="http://schemas.microsoft.com/office/powerpoint/2010/main" val="221496886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D8261A31EFBD5418894140C5B6D103B" ma:contentTypeVersion="13" ma:contentTypeDescription="Create a new document." ma:contentTypeScope="" ma:versionID="bb99ddc242a556563aa01cb7eaef3124">
  <xsd:schema xmlns:xsd="http://www.w3.org/2001/XMLSchema" xmlns:xs="http://www.w3.org/2001/XMLSchema" xmlns:p="http://schemas.microsoft.com/office/2006/metadata/properties" xmlns:ns2="ecf14ab3-8e19-40a7-ade3-21b87a170e95" xmlns:ns3="f01cbc48-6af6-4655-a0cb-70a6f5ddb353" targetNamespace="http://schemas.microsoft.com/office/2006/metadata/properties" ma:root="true" ma:fieldsID="ae632fb56c094a82096496fae7e7f9aa" ns2:_="" ns3:_="">
    <xsd:import namespace="ecf14ab3-8e19-40a7-ade3-21b87a170e95"/>
    <xsd:import namespace="f01cbc48-6af6-4655-a0cb-70a6f5ddb353"/>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Location" minOccurs="0"/>
                <xsd:element ref="ns2:MediaServiceGenerationTime" minOccurs="0"/>
                <xsd:element ref="ns2:MediaServiceEventHashCode" minOccurs="0"/>
                <xsd:element ref="ns3:SharedWithUsers" minOccurs="0"/>
                <xsd:element ref="ns3:SharedWithDetails" minOccurs="0"/>
                <xsd:element ref="ns2:MediaServiceAutoKeyPoints" minOccurs="0"/>
                <xsd:element ref="ns2:MediaServiceKeyPoint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cf14ab3-8e19-40a7-ade3-21b87a170e9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f01cbc48-6af6-4655-a0cb-70a6f5ddb353"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haredWithUsers xmlns="f01cbc48-6af6-4655-a0cb-70a6f5ddb353">
      <UserInfo>
        <DisplayName>Debra Cooper Burger</DisplayName>
        <AccountId>142</AccountId>
        <AccountType/>
      </UserInfo>
    </SharedWithUsers>
  </documentManagement>
</p:properties>
</file>

<file path=customXml/itemProps1.xml><?xml version="1.0" encoding="utf-8"?>
<ds:datastoreItem xmlns:ds="http://schemas.openxmlformats.org/officeDocument/2006/customXml" ds:itemID="{8CD2D9CE-4D32-4833-A5E3-21F5D643EB17}">
  <ds:schemaRefs>
    <ds:schemaRef ds:uri="http://schemas.microsoft.com/sharepoint/v3/contenttype/forms"/>
  </ds:schemaRefs>
</ds:datastoreItem>
</file>

<file path=customXml/itemProps2.xml><?xml version="1.0" encoding="utf-8"?>
<ds:datastoreItem xmlns:ds="http://schemas.openxmlformats.org/officeDocument/2006/customXml" ds:itemID="{308E6683-132D-478D-831D-1257EF882A8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cf14ab3-8e19-40a7-ade3-21b87a170e95"/>
    <ds:schemaRef ds:uri="f01cbc48-6af6-4655-a0cb-70a6f5ddb35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8EDB835-DA13-48C0-A6C4-D54086BFA5B0}">
  <ds:schemaRefs>
    <ds:schemaRef ds:uri="http://purl.org/dc/terms/"/>
    <ds:schemaRef ds:uri="f01cbc48-6af6-4655-a0cb-70a6f5ddb353"/>
    <ds:schemaRef ds:uri="http://purl.org/dc/dcmitype/"/>
    <ds:schemaRef ds:uri="http://purl.org/dc/elements/1.1/"/>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ecf14ab3-8e19-40a7-ade3-21b87a170e95"/>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2974</TotalTime>
  <Words>1386</Words>
  <Application>Microsoft Office PowerPoint</Application>
  <PresentationFormat>Widescreen</PresentationFormat>
  <Paragraphs>170</Paragraphs>
  <Slides>16</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Arial</vt:lpstr>
      <vt:lpstr>Calibri</vt:lpstr>
      <vt:lpstr>Calibri Light</vt:lpstr>
      <vt:lpstr>Franklin Gothic Book</vt:lpstr>
      <vt:lpstr>Georgia</vt:lpstr>
      <vt:lpstr>Times New Roman</vt:lpstr>
      <vt:lpstr>Office Theme</vt:lpstr>
      <vt:lpstr>PowerPoint Presentation</vt:lpstr>
      <vt:lpstr>Overview </vt:lpstr>
      <vt:lpstr>Financial Impact of Proposed Regulations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Chris Noone</dc:creator>
  <cp:keywords/>
  <dc:description/>
  <cp:lastModifiedBy>Elaine Shantz</cp:lastModifiedBy>
  <cp:revision>45</cp:revision>
  <dcterms:created xsi:type="dcterms:W3CDTF">2017-02-18T13:32:26Z</dcterms:created>
  <dcterms:modified xsi:type="dcterms:W3CDTF">2022-02-08T20:41:52Z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0x010100FD8261A31EFBD5418894140C5B6D103B</vt:lpwstr>
  </property>
  <property fmtid="{D5CDD505-2E9C-101B-9397-08002B2CF9AE}" pid="3" name="Order">
    <vt:r8>2942400</vt:r8>
  </property>
</Properties>
</file>