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6"/>
  </p:notesMasterIdLst>
  <p:sldIdLst>
    <p:sldId id="430" r:id="rId2"/>
    <p:sldId id="440" r:id="rId3"/>
    <p:sldId id="439" r:id="rId4"/>
    <p:sldId id="435" r:id="rId5"/>
  </p:sldIdLst>
  <p:sldSz cx="9144000" cy="6858000" type="screen4x3"/>
  <p:notesSz cx="7010400" cy="9296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64953C1-ABD7-4CFB-969C-2937D7E55DE6}">
          <p14:sldIdLst>
            <p14:sldId id="430"/>
            <p14:sldId id="440"/>
            <p14:sldId id="439"/>
            <p14:sldId id="435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CLacroix" initials="C" lastIdx="9" clrIdx="0">
    <p:extLst>
      <p:ext uri="{19B8F6BF-5375-455C-9EA6-DF929625EA0E}">
        <p15:presenceInfo xmlns:p15="http://schemas.microsoft.com/office/powerpoint/2012/main" userId="CLacroix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FBF76"/>
    <a:srgbClr val="82BDDD"/>
    <a:srgbClr val="82444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510" autoAdjust="0"/>
    <p:restoredTop sz="94249" autoAdjust="0"/>
  </p:normalViewPr>
  <p:slideViewPr>
    <p:cSldViewPr snapToGrid="0" snapToObjects="1">
      <p:cViewPr varScale="1">
        <p:scale>
          <a:sx n="86" d="100"/>
          <a:sy n="86" d="100"/>
        </p:scale>
        <p:origin x="1315" y="53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>
        <p:scale>
          <a:sx n="125" d="100"/>
          <a:sy n="125" d="100"/>
        </p:scale>
        <p:origin x="1206" y="-213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commentAuthors" Target="commentAuthor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3037840" cy="464820"/>
          </a:xfrm>
          <a:prstGeom prst="rect">
            <a:avLst/>
          </a:prstGeom>
        </p:spPr>
        <p:txBody>
          <a:bodyPr vert="horz" lIns="92866" tIns="46433" rIns="92866" bIns="46433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1"/>
            <a:ext cx="3037840" cy="464820"/>
          </a:xfrm>
          <a:prstGeom prst="rect">
            <a:avLst/>
          </a:prstGeom>
        </p:spPr>
        <p:txBody>
          <a:bodyPr vert="horz" lIns="92866" tIns="46433" rIns="92866" bIns="46433" rtlCol="0"/>
          <a:lstStyle>
            <a:lvl1pPr algn="r">
              <a:defRPr sz="1200"/>
            </a:lvl1pPr>
          </a:lstStyle>
          <a:p>
            <a:fld id="{1BC3CF8A-E23D-4CF0-9C2B-8BA70584F05D}" type="datetimeFigureOut">
              <a:rPr lang="en-US" smtClean="0"/>
              <a:pPr/>
              <a:t>3/18/2022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866" tIns="46433" rIns="92866" bIns="46433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89"/>
            <a:ext cx="5608320" cy="4183380"/>
          </a:xfrm>
          <a:prstGeom prst="rect">
            <a:avLst/>
          </a:prstGeom>
        </p:spPr>
        <p:txBody>
          <a:bodyPr vert="horz" lIns="92866" tIns="46433" rIns="92866" bIns="46433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2866" tIns="46433" rIns="92866" bIns="46433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2866" tIns="46433" rIns="92866" bIns="46433" rtlCol="0" anchor="b"/>
          <a:lstStyle>
            <a:lvl1pPr algn="r">
              <a:defRPr sz="1200"/>
            </a:lvl1pPr>
          </a:lstStyle>
          <a:p>
            <a:fld id="{B3B3A78B-94FC-4EBC-8089-9E74DEEF70A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410200"/>
            <a:ext cx="9144000" cy="146304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146304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1CAB72B6-9B53-4F63-8EF3-D0D2DA6E8FF2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90180" y="180299"/>
            <a:ext cx="2343945" cy="636527"/>
          </a:xfrm>
          <a:prstGeom prst="rect">
            <a:avLst/>
          </a:prstGeom>
        </p:spPr>
      </p:pic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1006936" y="2264341"/>
            <a:ext cx="6567055" cy="2843934"/>
          </a:xfrm>
        </p:spPr>
        <p:txBody>
          <a:bodyPr lIns="0" tIns="0" rIns="0" bIns="0">
            <a:noAutofit/>
          </a:bodyPr>
          <a:lstStyle>
            <a:lvl1pPr marL="0" indent="0" algn="l">
              <a:buFont typeface="Arial" pitchFamily="34" charset="0"/>
              <a:buNone/>
              <a:defRPr sz="2800" b="1">
                <a:solidFill>
                  <a:schemeClr val="accent4"/>
                </a:solidFill>
              </a:defRPr>
            </a:lvl1pPr>
            <a:lvl2pPr marL="631825" indent="-268288" algn="l">
              <a:buFont typeface="Courier New" pitchFamily="49" charset="0"/>
              <a:buChar char="o"/>
              <a:defRPr>
                <a:solidFill>
                  <a:schemeClr val="accent4"/>
                </a:solidFill>
              </a:defRPr>
            </a:lvl2pPr>
            <a:lvl3pPr marL="914400" indent="-282575" algn="l">
              <a:buFont typeface="Gill Sans MT" pitchFamily="34" charset="0"/>
              <a:buChar char="–"/>
              <a:defRPr>
                <a:solidFill>
                  <a:schemeClr val="accent4"/>
                </a:solidFill>
              </a:defRPr>
            </a:lvl3pPr>
            <a:lvl4pPr marL="1371600" indent="0" algn="l">
              <a:buFont typeface="Arial" pitchFamily="34" charset="0"/>
              <a:buChar char="•"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l">
              <a:buFont typeface="Arial" pitchFamily="34" charset="0"/>
              <a:buChar char="•"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89724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410200"/>
            <a:ext cx="9144000" cy="146304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1463040"/>
          </a:xfrm>
          <a:prstGeom prst="rect">
            <a:avLst/>
          </a:prstGeom>
          <a:gradFill>
            <a:gsLst>
              <a:gs pos="0">
                <a:schemeClr val="bg2"/>
              </a:gs>
              <a:gs pos="100000">
                <a:schemeClr val="accent2"/>
              </a:gs>
            </a:gsLst>
            <a:lin ang="5400000" scaled="0"/>
          </a:gradFill>
        </p:spPr>
      </p:pic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2119744" y="2566266"/>
            <a:ext cx="6567055" cy="2843934"/>
          </a:xfrm>
        </p:spPr>
        <p:txBody>
          <a:bodyPr lIns="0" tIns="0" rIns="0" bIns="0">
            <a:noAutofit/>
          </a:bodyPr>
          <a:lstStyle>
            <a:lvl1pPr marL="0" indent="0" algn="l">
              <a:buFont typeface="Arial" pitchFamily="34" charset="0"/>
              <a:buNone/>
              <a:defRPr sz="2800" b="1">
                <a:solidFill>
                  <a:schemeClr val="accent4"/>
                </a:solidFill>
              </a:defRPr>
            </a:lvl1pPr>
            <a:lvl2pPr marL="631825" indent="-268288" algn="l">
              <a:buFont typeface="Courier New" pitchFamily="49" charset="0"/>
              <a:buChar char="o"/>
              <a:defRPr>
                <a:solidFill>
                  <a:schemeClr val="accent4"/>
                </a:solidFill>
              </a:defRPr>
            </a:lvl2pPr>
            <a:lvl3pPr marL="914400" indent="-282575" algn="l">
              <a:buFont typeface="Gill Sans MT" pitchFamily="34" charset="0"/>
              <a:buChar char="–"/>
              <a:defRPr>
                <a:solidFill>
                  <a:schemeClr val="accent4"/>
                </a:solidFill>
              </a:defRPr>
            </a:lvl3pPr>
            <a:lvl4pPr marL="1371600" indent="0" algn="l">
              <a:buFont typeface="Arial" pitchFamily="34" charset="0"/>
              <a:buChar char="•"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l">
              <a:buFont typeface="Arial" pitchFamily="34" charset="0"/>
              <a:buChar char="•"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endParaRPr lang="en-US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C3C7F964-885C-4902-A138-4679FBDD75B9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466269"/>
            <a:ext cx="3657600" cy="10322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26532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410200"/>
            <a:ext cx="9144000" cy="146304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1463040"/>
          </a:xfrm>
          <a:prstGeom prst="rect">
            <a:avLst/>
          </a:prstGeom>
        </p:spPr>
      </p:pic>
      <p:sp>
        <p:nvSpPr>
          <p:cNvPr id="8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457200" y="1085850"/>
            <a:ext cx="8229600" cy="4324350"/>
          </a:xfrm>
        </p:spPr>
        <p:txBody>
          <a:bodyPr/>
          <a:lstStyle>
            <a:lvl1pPr marL="363538" indent="-363538" algn="l">
              <a:buFont typeface="Arial" pitchFamily="34" charset="0"/>
              <a:buChar char="•"/>
              <a:defRPr>
                <a:solidFill>
                  <a:schemeClr val="accent4"/>
                </a:solidFill>
              </a:defRPr>
            </a:lvl1pPr>
            <a:lvl2pPr marL="631825" indent="-268288" algn="l">
              <a:buFont typeface="Courier New" pitchFamily="49" charset="0"/>
              <a:buChar char="o"/>
              <a:defRPr>
                <a:solidFill>
                  <a:schemeClr val="accent4"/>
                </a:solidFill>
              </a:defRPr>
            </a:lvl2pPr>
            <a:lvl3pPr marL="914400" indent="-282575" algn="l">
              <a:buFont typeface="Gill Sans MT" pitchFamily="34" charset="0"/>
              <a:buChar char="–"/>
              <a:defRPr>
                <a:solidFill>
                  <a:schemeClr val="accent4"/>
                </a:solidFill>
              </a:defRPr>
            </a:lvl3pPr>
            <a:lvl4pPr marL="1371600" indent="0" algn="l">
              <a:buFont typeface="Arial" pitchFamily="34" charset="0"/>
              <a:buChar char="•"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l">
              <a:buFont typeface="Arial" pitchFamily="34" charset="0"/>
              <a:buChar char="•"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70756"/>
            <a:ext cx="8229600" cy="484038"/>
          </a:xfrm>
        </p:spPr>
        <p:txBody>
          <a:bodyPr/>
          <a:lstStyle>
            <a:lvl1pPr>
              <a:defRPr>
                <a:solidFill>
                  <a:schemeClr val="accent4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D84FB1C1-EC84-410A-AB4B-EDFCAE10A839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34635" y="6107397"/>
            <a:ext cx="2052165" cy="557288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C3C7F964-885C-4902-A138-4679FBDD75B9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6085572"/>
            <a:ext cx="1985966" cy="560484"/>
          </a:xfrm>
          <a:prstGeom prst="rect">
            <a:avLst/>
          </a:prstGeom>
        </p:spPr>
      </p:pic>
      <p:sp>
        <p:nvSpPr>
          <p:cNvPr id="15" name="Slide Number Placeholder 3">
            <a:extLst>
              <a:ext uri="{FF2B5EF4-FFF2-40B4-BE49-F238E27FC236}">
                <a16:creationId xmlns:a16="http://schemas.microsoft.com/office/drawing/2014/main" id="{0AEC5C15-79EA-40CE-9D3C-475150D96F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505200" y="6356350"/>
            <a:ext cx="2133600" cy="365125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9CD38EA4-8A41-7F4F-9455-93DA50595FF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44117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410200"/>
            <a:ext cx="9144000" cy="146304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146304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D84FB1C1-EC84-410A-AB4B-EDFCAE10A839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34635" y="6107397"/>
            <a:ext cx="2052165" cy="557288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C3C7F964-885C-4902-A138-4679FBDD75B9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6085572"/>
            <a:ext cx="1985966" cy="560484"/>
          </a:xfrm>
          <a:prstGeom prst="rect">
            <a:avLst/>
          </a:prstGeom>
        </p:spPr>
      </p:pic>
      <p:sp>
        <p:nvSpPr>
          <p:cNvPr id="12" name="Slide Number Placeholder 3">
            <a:extLst>
              <a:ext uri="{FF2B5EF4-FFF2-40B4-BE49-F238E27FC236}">
                <a16:creationId xmlns:a16="http://schemas.microsoft.com/office/drawing/2014/main" id="{0AEC5C15-79EA-40CE-9D3C-475150D96F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505200" y="6356350"/>
            <a:ext cx="2133600" cy="365125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9CD38EA4-8A41-7F4F-9455-93DA50595FF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69114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410200"/>
            <a:ext cx="9144000" cy="146304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146304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D84FB1C1-EC84-410A-AB4B-EDFCAE10A839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3107" y="550300"/>
            <a:ext cx="3273692" cy="889007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C3C7F964-885C-4902-A138-4679FBDD75B9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219" y="525785"/>
            <a:ext cx="3168089" cy="894105"/>
          </a:xfrm>
          <a:prstGeom prst="rect">
            <a:avLst/>
          </a:prstGeom>
        </p:spPr>
      </p:pic>
      <p:sp>
        <p:nvSpPr>
          <p:cNvPr id="9" name="Subtitle 2">
            <a:extLst>
              <a:ext uri="{FF2B5EF4-FFF2-40B4-BE49-F238E27FC236}">
                <a16:creationId xmlns:a16="http://schemas.microsoft.com/office/drawing/2014/main" id="{3A44EBF8-D51D-47CC-8D9F-E540C2BE54BE}"/>
              </a:ext>
            </a:extLst>
          </p:cNvPr>
          <p:cNvSpPr txBox="1">
            <a:spLocks/>
          </p:cNvSpPr>
          <p:nvPr userDrawn="1"/>
        </p:nvSpPr>
        <p:spPr>
          <a:xfrm>
            <a:off x="1925782" y="2566266"/>
            <a:ext cx="6761017" cy="2843934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 typeface="Arial" pitchFamily="34" charset="0"/>
              <a:buNone/>
              <a:defRPr sz="1800" b="1" kern="1200">
                <a:solidFill>
                  <a:schemeClr val="accent4"/>
                </a:solidFill>
                <a:latin typeface="+mn-lt"/>
                <a:ea typeface="+mn-ea"/>
                <a:cs typeface="+mn-cs"/>
              </a:defRPr>
            </a:lvl1pPr>
            <a:lvl2pPr marL="631825" indent="-268288" algn="l" defTabSz="4572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800" kern="1200">
                <a:solidFill>
                  <a:schemeClr val="accent4"/>
                </a:solidFill>
                <a:latin typeface="+mn-lt"/>
                <a:ea typeface="+mn-ea"/>
                <a:cs typeface="+mn-cs"/>
              </a:defRPr>
            </a:lvl2pPr>
            <a:lvl3pPr marL="914400" indent="-282575" algn="l" defTabSz="457200" rtl="0" eaLnBrk="1" latinLnBrk="0" hangingPunct="1">
              <a:spcBef>
                <a:spcPct val="20000"/>
              </a:spcBef>
              <a:buFont typeface="Gill Sans MT" pitchFamily="34" charset="0"/>
              <a:buChar char="–"/>
              <a:defRPr sz="1800" kern="1200">
                <a:solidFill>
                  <a:schemeClr val="accent4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4572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4572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0180748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CD38EA4-8A41-7F4F-9455-93DA50595FF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98925"/>
            <a:ext cx="8229600" cy="484038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082891"/>
            <a:ext cx="8229600" cy="45259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3" r:id="rId2"/>
    <p:sldLayoutId id="2147483671" r:id="rId3"/>
    <p:sldLayoutId id="2147483678" r:id="rId4"/>
    <p:sldLayoutId id="2147483674" r:id="rId5"/>
    <p:sldLayoutId id="2147483662" r:id="rId6"/>
    <p:sldLayoutId id="2147483650" r:id="rId7"/>
    <p:sldLayoutId id="2147483655" r:id="rId8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2400" b="1" kern="1200" cap="none" baseline="0">
          <a:solidFill>
            <a:schemeClr val="accent4"/>
          </a:solidFill>
          <a:latin typeface="+mn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accent4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accent4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accent4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accent4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accent4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5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6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7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8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6E3F6F2-C748-40F9-B310-6C6A421289AF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4153989" y="6354174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en-US" dirty="0">
                <a:solidFill>
                  <a:schemeClr val="accent5"/>
                </a:solidFill>
              </a:rPr>
              <a:t>Page </a:t>
            </a:r>
            <a:fld id="{9CD38EA4-8A41-7F4F-9455-93DA50595FFF}" type="slidenum">
              <a:rPr lang="en-US" smtClean="0">
                <a:solidFill>
                  <a:schemeClr val="accent5"/>
                </a:solidFill>
              </a:rPr>
              <a:pPr/>
              <a:t>1</a:t>
            </a:fld>
            <a:endParaRPr lang="en-US" dirty="0">
              <a:solidFill>
                <a:schemeClr val="accent5"/>
              </a:solidFill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AB06B63-7A91-4D74-8226-898E3ABF377E}"/>
              </a:ext>
            </a:extLst>
          </p:cNvPr>
          <p:cNvSpPr/>
          <p:nvPr/>
        </p:nvSpPr>
        <p:spPr>
          <a:xfrm>
            <a:off x="1489164" y="1033482"/>
            <a:ext cx="6660000" cy="523220"/>
          </a:xfrm>
          <a:prstGeom prst="rect">
            <a:avLst/>
          </a:prstGeom>
          <a:ln>
            <a:solidFill>
              <a:srgbClr val="AFBF76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n-US" sz="2800" b="1" cap="none" spc="0" dirty="0">
                <a:ln/>
                <a:solidFill>
                  <a:schemeClr val="accent2">
                    <a:lumMod val="75000"/>
                  </a:schemeClr>
                </a:solidFill>
                <a:effectLst/>
              </a:rPr>
              <a:t>Parkwood LTC Indicators</a:t>
            </a:r>
          </a:p>
        </p:txBody>
      </p:sp>
      <p:graphicFrame>
        <p:nvGraphicFramePr>
          <p:cNvPr id="2" name="Object 1">
            <a:extLst>
              <a:ext uri="{FF2B5EF4-FFF2-40B4-BE49-F238E27FC236}">
                <a16:creationId xmlns:a16="http://schemas.microsoft.com/office/drawing/2014/main" id="{B41340A6-3031-4A94-812F-9368A3092A5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78080013"/>
              </p:ext>
            </p:extLst>
          </p:nvPr>
        </p:nvGraphicFramePr>
        <p:xfrm>
          <a:off x="526811" y="2130815"/>
          <a:ext cx="8090378" cy="29650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6" name="Worksheet" r:id="rId3" imgW="9096153" imgH="3333730" progId="Excel.Sheet.12">
                  <p:embed/>
                </p:oleObj>
              </mc:Choice>
              <mc:Fallback>
                <p:oleObj name="Worksheet" r:id="rId3" imgW="9096153" imgH="3333730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526811" y="2130815"/>
                        <a:ext cx="8090378" cy="296506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5115296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3C0748D7-97D4-4B15-92D6-7D5F4D19AA48}"/>
              </a:ext>
            </a:extLst>
          </p:cNvPr>
          <p:cNvSpPr/>
          <p:nvPr/>
        </p:nvSpPr>
        <p:spPr>
          <a:xfrm>
            <a:off x="1242000" y="929337"/>
            <a:ext cx="6660000" cy="523220"/>
          </a:xfrm>
          <a:prstGeom prst="rect">
            <a:avLst/>
          </a:prstGeom>
          <a:ln>
            <a:solidFill>
              <a:srgbClr val="AFBF76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n-US" sz="2800" b="1" cap="none" spc="0" dirty="0">
                <a:ln/>
                <a:solidFill>
                  <a:schemeClr val="accent2">
                    <a:lumMod val="75000"/>
                  </a:schemeClr>
                </a:solidFill>
                <a:effectLst/>
              </a:rPr>
              <a:t>Parkwood LTC Indicators - Narrative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DE98C37-CA9C-4CD2-A63E-3B86A98E7AC4}"/>
              </a:ext>
            </a:extLst>
          </p:cNvPr>
          <p:cNvSpPr txBox="1">
            <a:spLocks/>
          </p:cNvSpPr>
          <p:nvPr/>
        </p:nvSpPr>
        <p:spPr>
          <a:xfrm>
            <a:off x="4153989" y="6492875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chemeClr val="accent5"/>
                </a:solidFill>
              </a:rPr>
              <a:t>Page </a:t>
            </a:r>
            <a:fld id="{9CD38EA4-8A41-7F4F-9455-93DA50595FFF}" type="slidenum">
              <a:rPr lang="en-US" smtClean="0">
                <a:solidFill>
                  <a:schemeClr val="accent5"/>
                </a:solidFill>
              </a:rPr>
              <a:pPr/>
              <a:t>2</a:t>
            </a:fld>
            <a:endParaRPr lang="en-US" dirty="0">
              <a:solidFill>
                <a:schemeClr val="accent5"/>
              </a:solidFill>
            </a:endParaRPr>
          </a:p>
        </p:txBody>
      </p:sp>
      <p:graphicFrame>
        <p:nvGraphicFramePr>
          <p:cNvPr id="2" name="Object 1">
            <a:extLst>
              <a:ext uri="{FF2B5EF4-FFF2-40B4-BE49-F238E27FC236}">
                <a16:creationId xmlns:a16="http://schemas.microsoft.com/office/drawing/2014/main" id="{A46A0626-AD82-494F-8985-F21DBC8C66A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51188917"/>
              </p:ext>
            </p:extLst>
          </p:nvPr>
        </p:nvGraphicFramePr>
        <p:xfrm>
          <a:off x="102534" y="1827505"/>
          <a:ext cx="8938931" cy="395121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0" name="Worksheet" r:id="rId3" imgW="10915916" imgH="4819513" progId="Excel.Sheet.12">
                  <p:embed/>
                </p:oleObj>
              </mc:Choice>
              <mc:Fallback>
                <p:oleObj name="Worksheet" r:id="rId3" imgW="10915916" imgH="4819513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02534" y="1827505"/>
                        <a:ext cx="8938931" cy="395121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742285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6E3F6F2-C748-40F9-B310-6C6A421289AF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4127864" y="6388372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en-US" dirty="0">
                <a:solidFill>
                  <a:schemeClr val="accent5"/>
                </a:solidFill>
              </a:rPr>
              <a:t>Page </a:t>
            </a:r>
            <a:fld id="{9CD38EA4-8A41-7F4F-9455-93DA50595FFF}" type="slidenum">
              <a:rPr lang="en-US" smtClean="0">
                <a:solidFill>
                  <a:schemeClr val="accent5"/>
                </a:solidFill>
              </a:rPr>
              <a:pPr/>
              <a:t>3</a:t>
            </a:fld>
            <a:endParaRPr lang="en-US" dirty="0">
              <a:solidFill>
                <a:schemeClr val="accent5"/>
              </a:solidFill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C0748D7-97D4-4B15-92D6-7D5F4D19AA48}"/>
              </a:ext>
            </a:extLst>
          </p:cNvPr>
          <p:cNvSpPr/>
          <p:nvPr/>
        </p:nvSpPr>
        <p:spPr>
          <a:xfrm>
            <a:off x="1242000" y="962139"/>
            <a:ext cx="6660000" cy="523220"/>
          </a:xfrm>
          <a:prstGeom prst="rect">
            <a:avLst/>
          </a:prstGeom>
          <a:ln>
            <a:solidFill>
              <a:srgbClr val="AFBF76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n-US" sz="2800" b="1" cap="none" spc="0" dirty="0">
                <a:ln/>
                <a:solidFill>
                  <a:schemeClr val="accent2">
                    <a:lumMod val="75000"/>
                  </a:schemeClr>
                </a:solidFill>
                <a:effectLst/>
              </a:rPr>
              <a:t>Parkwood Suites Indicators</a:t>
            </a:r>
          </a:p>
        </p:txBody>
      </p:sp>
      <p:graphicFrame>
        <p:nvGraphicFramePr>
          <p:cNvPr id="3" name="Object 2">
            <a:extLst>
              <a:ext uri="{FF2B5EF4-FFF2-40B4-BE49-F238E27FC236}">
                <a16:creationId xmlns:a16="http://schemas.microsoft.com/office/drawing/2014/main" id="{2B8340AB-DE8D-49F0-B23C-DD6640CDBD7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65795162"/>
              </p:ext>
            </p:extLst>
          </p:nvPr>
        </p:nvGraphicFramePr>
        <p:xfrm>
          <a:off x="256042" y="1889584"/>
          <a:ext cx="8631916" cy="325391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4" name="Worksheet" r:id="rId3" imgW="9096153" imgH="3429177" progId="Excel.Sheet.12">
                  <p:embed/>
                </p:oleObj>
              </mc:Choice>
              <mc:Fallback>
                <p:oleObj name="Worksheet" r:id="rId3" imgW="9096153" imgH="3429177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56042" y="1889584"/>
                        <a:ext cx="8631916" cy="325391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6988785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6E3F6F2-C748-40F9-B310-6C6A421289AF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4153989" y="6476409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en-US" dirty="0">
                <a:solidFill>
                  <a:schemeClr val="accent5"/>
                </a:solidFill>
              </a:rPr>
              <a:t>Page </a:t>
            </a:r>
            <a:fld id="{9CD38EA4-8A41-7F4F-9455-93DA50595FFF}" type="slidenum">
              <a:rPr lang="en-US" smtClean="0">
                <a:solidFill>
                  <a:schemeClr val="accent5"/>
                </a:solidFill>
              </a:rPr>
              <a:pPr/>
              <a:t>4</a:t>
            </a:fld>
            <a:endParaRPr lang="en-US" dirty="0">
              <a:solidFill>
                <a:schemeClr val="accent5"/>
              </a:solidFill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C0748D7-97D4-4B15-92D6-7D5F4D19AA48}"/>
              </a:ext>
            </a:extLst>
          </p:cNvPr>
          <p:cNvSpPr/>
          <p:nvPr/>
        </p:nvSpPr>
        <p:spPr>
          <a:xfrm>
            <a:off x="1242000" y="983731"/>
            <a:ext cx="6660000" cy="523220"/>
          </a:xfrm>
          <a:prstGeom prst="rect">
            <a:avLst/>
          </a:prstGeom>
          <a:ln>
            <a:solidFill>
              <a:srgbClr val="AFBF76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n-US" sz="2800" b="1" cap="none" spc="0" dirty="0">
                <a:ln/>
                <a:solidFill>
                  <a:schemeClr val="accent2">
                    <a:lumMod val="75000"/>
                  </a:schemeClr>
                </a:solidFill>
                <a:effectLst/>
              </a:rPr>
              <a:t>Parkwood Suites Indicators - Narrative</a:t>
            </a:r>
          </a:p>
        </p:txBody>
      </p:sp>
      <p:graphicFrame>
        <p:nvGraphicFramePr>
          <p:cNvPr id="2" name="Object 1">
            <a:extLst>
              <a:ext uri="{FF2B5EF4-FFF2-40B4-BE49-F238E27FC236}">
                <a16:creationId xmlns:a16="http://schemas.microsoft.com/office/drawing/2014/main" id="{DEDA57F4-5051-4CBD-9D58-12BA5CC2F67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74288566"/>
              </p:ext>
            </p:extLst>
          </p:nvPr>
        </p:nvGraphicFramePr>
        <p:xfrm>
          <a:off x="159808" y="1770004"/>
          <a:ext cx="8824384" cy="372362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98" name="Worksheet" r:id="rId3" imgW="10915916" imgH="4600516" progId="Excel.Sheet.12">
                  <p:embed/>
                </p:oleObj>
              </mc:Choice>
              <mc:Fallback>
                <p:oleObj name="Worksheet" r:id="rId3" imgW="10915916" imgH="4600516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9808" y="1770004"/>
                        <a:ext cx="8824384" cy="372362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88597325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Fairview &amp; Parkwood Mennonite Homes">
      <a:dk1>
        <a:sysClr val="windowText" lastClr="000000"/>
      </a:dk1>
      <a:lt1>
        <a:sysClr val="window" lastClr="FFFFFF"/>
      </a:lt1>
      <a:dk2>
        <a:srgbClr val="444444"/>
      </a:dk2>
      <a:lt2>
        <a:srgbClr val="82BDDD"/>
      </a:lt2>
      <a:accent1>
        <a:srgbClr val="CF5A0B"/>
      </a:accent1>
      <a:accent2>
        <a:srgbClr val="AFBF76"/>
      </a:accent2>
      <a:accent3>
        <a:srgbClr val="82BDDD"/>
      </a:accent3>
      <a:accent4>
        <a:srgbClr val="444444"/>
      </a:accent4>
      <a:accent5>
        <a:srgbClr val="CF5A0B"/>
      </a:accent5>
      <a:accent6>
        <a:srgbClr val="AFBF76"/>
      </a:accent6>
      <a:hlink>
        <a:srgbClr val="444444"/>
      </a:hlink>
      <a:folHlink>
        <a:srgbClr val="CF5A0B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12251</TotalTime>
  <Words>24</Words>
  <Application>Microsoft Office PowerPoint</Application>
  <PresentationFormat>On-screen Show (4:3)</PresentationFormat>
  <Paragraphs>8</Paragraphs>
  <Slides>4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0" baseType="lpstr">
      <vt:lpstr>Arial</vt:lpstr>
      <vt:lpstr>Calibri</vt:lpstr>
      <vt:lpstr>Courier New</vt:lpstr>
      <vt:lpstr>Gill Sans MT</vt:lpstr>
      <vt:lpstr>Office Theme</vt:lpstr>
      <vt:lpstr>Microsoft Excel Worksheet</vt:lpstr>
      <vt:lpstr>PowerPoint Presentation</vt:lpstr>
      <vt:lpstr>PowerPoint Presentation</vt:lpstr>
      <vt:lpstr>PowerPoint Presentation</vt:lpstr>
      <vt:lpstr>PowerPoint Presentation</vt:lpstr>
    </vt:vector>
  </TitlesOfParts>
  <Company>MarsPh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Stella Ruza</dc:creator>
  <cp:lastModifiedBy>Alex Normandeau</cp:lastModifiedBy>
  <cp:revision>498</cp:revision>
  <cp:lastPrinted>2020-02-18T20:24:00Z</cp:lastPrinted>
  <dcterms:created xsi:type="dcterms:W3CDTF">2013-03-14T15:42:44Z</dcterms:created>
  <dcterms:modified xsi:type="dcterms:W3CDTF">2022-03-18T23:07:21Z</dcterms:modified>
</cp:coreProperties>
</file>