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715" r:id="rId5"/>
    <p:sldMasterId id="2147483728" r:id="rId6"/>
    <p:sldMasterId id="2147483740" r:id="rId7"/>
    <p:sldMasterId id="2147483754" r:id="rId8"/>
  </p:sldMasterIdLst>
  <p:notesMasterIdLst>
    <p:notesMasterId r:id="rId20"/>
  </p:notesMasterIdLst>
  <p:handoutMasterIdLst>
    <p:handoutMasterId r:id="rId21"/>
  </p:handoutMasterIdLst>
  <p:sldIdLst>
    <p:sldId id="256" r:id="rId9"/>
    <p:sldId id="2079" r:id="rId10"/>
    <p:sldId id="2084" r:id="rId11"/>
    <p:sldId id="2060" r:id="rId12"/>
    <p:sldId id="2050" r:id="rId13"/>
    <p:sldId id="2048" r:id="rId14"/>
    <p:sldId id="2097" r:id="rId15"/>
    <p:sldId id="2044" r:id="rId16"/>
    <p:sldId id="2096" r:id="rId17"/>
    <p:sldId id="2098" r:id="rId18"/>
    <p:sldId id="207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389B83-B7DB-47FC-AE88-4A6050556230}">
          <p14:sldIdLst>
            <p14:sldId id="256"/>
            <p14:sldId id="2079"/>
            <p14:sldId id="2084"/>
            <p14:sldId id="2060"/>
            <p14:sldId id="2050"/>
            <p14:sldId id="2048"/>
            <p14:sldId id="2097"/>
            <p14:sldId id="2044"/>
            <p14:sldId id="2096"/>
            <p14:sldId id="2098"/>
            <p14:sldId id="207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0F2DC89-7663-49C5-0A24-5447EADA1B01}" name="Daniel Doane" initials="DD" userId="S::daniel@mdahealth.ca::58d7093b-03a9-43a1-874e-c67b94297829" providerId="AD"/>
  <p188:author id="{CFE8EF9F-F8EC-9A6F-4D44-FA19A78ECEF1}" name="Jordana Benamor" initials="JB" userId="Jordana Benamo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erine Kresta" initials="KK" lastIdx="18" clrIdx="0">
    <p:extLst>
      <p:ext uri="{19B8F6BF-5375-455C-9EA6-DF929625EA0E}">
        <p15:presenceInfo xmlns:p15="http://schemas.microsoft.com/office/powerpoint/2012/main" userId="S::katherine@mdahealth.ca::2e011f85-1011-43ac-afc9-b683566190d2" providerId="AD"/>
      </p:ext>
    </p:extLst>
  </p:cmAuthor>
  <p:cmAuthor id="2" name="Jordana Benamor" initials="JB" lastIdx="2" clrIdx="1">
    <p:extLst>
      <p:ext uri="{19B8F6BF-5375-455C-9EA6-DF929625EA0E}">
        <p15:presenceInfo xmlns:p15="http://schemas.microsoft.com/office/powerpoint/2012/main" userId="S::jordana@mdahealth.ca::b01bc8c6-b69f-43dd-89e2-a0578f2567c6" providerId="AD"/>
      </p:ext>
    </p:extLst>
  </p:cmAuthor>
  <p:cmAuthor id="3" name="Daniel Doane" initials="DD" lastIdx="9" clrIdx="2">
    <p:extLst>
      <p:ext uri="{19B8F6BF-5375-455C-9EA6-DF929625EA0E}">
        <p15:presenceInfo xmlns:p15="http://schemas.microsoft.com/office/powerpoint/2012/main" userId="S::daniel@mdahealth.ca::58d7093b-03a9-43a1-874e-c67b94297829" providerId="AD"/>
      </p:ext>
    </p:extLst>
  </p:cmAuthor>
  <p:cmAuthor id="4" name="Jordana Benamor" initials="JB [2]" lastIdx="1" clrIdx="3">
    <p:extLst>
      <p:ext uri="{19B8F6BF-5375-455C-9EA6-DF929625EA0E}">
        <p15:presenceInfo xmlns:p15="http://schemas.microsoft.com/office/powerpoint/2012/main" userId="Jordana Benam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6855"/>
    <a:srgbClr val="D0DAD2"/>
    <a:srgbClr val="7C9A81"/>
    <a:srgbClr val="E7E6E6"/>
    <a:srgbClr val="E3E9E4"/>
    <a:srgbClr val="EEEEEE"/>
    <a:srgbClr val="F3F3F3"/>
    <a:srgbClr val="74947B"/>
    <a:srgbClr val="87A38D"/>
    <a:srgbClr val="B1C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983548-6B12-4F4C-89C6-B2A654B3CFD2}" v="305" dt="2022-03-09T20:26:44.329"/>
    <p1510:client id="{22AC9D47-2E2B-8A60-6FC9-919DBE3BA863}" v="77" dt="2022-03-09T20:16:09.687"/>
    <p1510:client id="{1DC9A19C-F955-F445-8DBC-7E74170A619E}" v="659" dt="2022-03-09T20:46:24.688"/>
    <p1510:client id="{DF70AD7B-631C-4712-A403-EB77E6C47AAB}" v="287" dt="2022-03-09T20:48:15.084"/>
    <p1510:client id="{C7AF1F5D-ADA7-E8D9-AC17-EAF219C03D37}" v="53" dt="2022-03-09T20:20:57.4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161601-894F-45C9-9C14-956FCE66EC7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880E9889-7744-47FA-B05D-31BA039F1F07}">
      <dgm:prSet custT="1"/>
      <dgm:spPr>
        <a:solidFill>
          <a:srgbClr val="74947B"/>
        </a:solidFill>
      </dgm:spPr>
      <dgm:t>
        <a:bodyPr/>
        <a:lstStyle/>
        <a:p>
          <a:r>
            <a:rPr lang="en-CA" sz="1800">
              <a:solidFill>
                <a:schemeClr val="bg1">
                  <a:lumMod val="75000"/>
                </a:schemeClr>
              </a:solidFill>
            </a:rPr>
            <a:t>Draft Strategic Plan Framework</a:t>
          </a:r>
        </a:p>
      </dgm:t>
    </dgm:pt>
    <dgm:pt modelId="{FF4090DE-B550-4B73-AEE5-6D25AF276BDA}" type="parTrans" cxnId="{29558D9A-405D-4EC7-8C94-E0525570E0DD}">
      <dgm:prSet/>
      <dgm:spPr/>
      <dgm:t>
        <a:bodyPr/>
        <a:lstStyle/>
        <a:p>
          <a:endParaRPr lang="en-CA"/>
        </a:p>
      </dgm:t>
    </dgm:pt>
    <dgm:pt modelId="{45FFB6A4-4A35-4061-BB3D-13223A84FCA2}" type="sibTrans" cxnId="{29558D9A-405D-4EC7-8C94-E0525570E0DD}">
      <dgm:prSet/>
      <dgm:spPr/>
      <dgm:t>
        <a:bodyPr/>
        <a:lstStyle/>
        <a:p>
          <a:endParaRPr lang="en-CA"/>
        </a:p>
      </dgm:t>
    </dgm:pt>
    <dgm:pt modelId="{D47B67CD-D28F-4C4C-A290-FD1F7C928C6E}">
      <dgm:prSet/>
      <dgm:spPr/>
      <dgm:t>
        <a:bodyPr/>
        <a:lstStyle/>
        <a:p>
          <a:endParaRPr lang="en-CA"/>
        </a:p>
      </dgm:t>
    </dgm:pt>
    <dgm:pt modelId="{2200F97C-EA14-4B09-A98A-48114AC6BED0}" type="parTrans" cxnId="{51D526AD-A13F-491A-B0A6-B9D4334EF10D}">
      <dgm:prSet/>
      <dgm:spPr/>
      <dgm:t>
        <a:bodyPr/>
        <a:lstStyle/>
        <a:p>
          <a:endParaRPr lang="en-CA"/>
        </a:p>
      </dgm:t>
    </dgm:pt>
    <dgm:pt modelId="{695D6B1E-E709-455D-BE54-7E75691E018C}" type="sibTrans" cxnId="{51D526AD-A13F-491A-B0A6-B9D4334EF10D}">
      <dgm:prSet/>
      <dgm:spPr/>
      <dgm:t>
        <a:bodyPr/>
        <a:lstStyle/>
        <a:p>
          <a:endParaRPr lang="en-CA"/>
        </a:p>
      </dgm:t>
    </dgm:pt>
    <dgm:pt modelId="{52610953-E2E7-4917-91FC-75C0831C7AE7}">
      <dgm:prSet custT="1"/>
      <dgm:spPr>
        <a:solidFill>
          <a:srgbClr val="87A38D"/>
        </a:solidFill>
      </dgm:spPr>
      <dgm:t>
        <a:bodyPr/>
        <a:lstStyle/>
        <a:p>
          <a:r>
            <a:rPr lang="en-CA" sz="1800"/>
            <a:t>Engagement with Key Stakeholders </a:t>
          </a:r>
        </a:p>
      </dgm:t>
    </dgm:pt>
    <dgm:pt modelId="{533143EA-632A-491B-A964-18DD22302595}" type="parTrans" cxnId="{4FF28782-0FB8-43FB-A62D-E2F5C86C661B}">
      <dgm:prSet/>
      <dgm:spPr/>
      <dgm:t>
        <a:bodyPr/>
        <a:lstStyle/>
        <a:p>
          <a:endParaRPr lang="en-CA"/>
        </a:p>
      </dgm:t>
    </dgm:pt>
    <dgm:pt modelId="{BB54F1DD-5C4A-4ACD-8CD4-6120CADAB431}" type="sibTrans" cxnId="{4FF28782-0FB8-43FB-A62D-E2F5C86C661B}">
      <dgm:prSet/>
      <dgm:spPr/>
      <dgm:t>
        <a:bodyPr/>
        <a:lstStyle/>
        <a:p>
          <a:endParaRPr lang="en-CA"/>
        </a:p>
      </dgm:t>
    </dgm:pt>
    <dgm:pt modelId="{E5E9B2F1-B756-4F68-B2F6-BB8CB435207D}">
      <dgm:prSet custT="1"/>
      <dgm:spPr>
        <a:solidFill>
          <a:srgbClr val="B1C3B5"/>
        </a:solidFill>
      </dgm:spPr>
      <dgm:t>
        <a:bodyPr/>
        <a:lstStyle/>
        <a:p>
          <a:r>
            <a:rPr lang="en-CA" sz="1800"/>
            <a:t>Approval</a:t>
          </a:r>
        </a:p>
      </dgm:t>
    </dgm:pt>
    <dgm:pt modelId="{C8EEC57A-ADAC-4DC6-B2D9-1B6D3481BDB4}" type="parTrans" cxnId="{B36DDF58-D497-4D38-8B2D-C7C1C3D16BA8}">
      <dgm:prSet/>
      <dgm:spPr/>
      <dgm:t>
        <a:bodyPr/>
        <a:lstStyle/>
        <a:p>
          <a:endParaRPr lang="en-CA"/>
        </a:p>
      </dgm:t>
    </dgm:pt>
    <dgm:pt modelId="{1C57117C-F4D2-4340-8486-F36ABBFF414C}" type="sibTrans" cxnId="{B36DDF58-D497-4D38-8B2D-C7C1C3D16BA8}">
      <dgm:prSet/>
      <dgm:spPr/>
      <dgm:t>
        <a:bodyPr/>
        <a:lstStyle/>
        <a:p>
          <a:endParaRPr lang="en-CA"/>
        </a:p>
      </dgm:t>
    </dgm:pt>
    <dgm:pt modelId="{41514E58-FBCD-41B9-B17B-3ECFE5BA1E36}" type="pres">
      <dgm:prSet presAssocID="{99161601-894F-45C9-9C14-956FCE66EC72}" presName="Name0" presStyleCnt="0">
        <dgm:presLayoutVars>
          <dgm:dir/>
          <dgm:animLvl val="lvl"/>
          <dgm:resizeHandles val="exact"/>
        </dgm:presLayoutVars>
      </dgm:prSet>
      <dgm:spPr/>
    </dgm:pt>
    <dgm:pt modelId="{636579E1-29DB-486F-B4E1-B87BA1BF8CDF}" type="pres">
      <dgm:prSet presAssocID="{880E9889-7744-47FA-B05D-31BA039F1F07}" presName="composite" presStyleCnt="0"/>
      <dgm:spPr/>
    </dgm:pt>
    <dgm:pt modelId="{7FEA3D59-889B-4B10-AE17-F5204706DAC4}" type="pres">
      <dgm:prSet presAssocID="{880E9889-7744-47FA-B05D-31BA039F1F07}" presName="parTx" presStyleLbl="node1" presStyleIdx="0" presStyleCnt="3" custScaleY="59650">
        <dgm:presLayoutVars>
          <dgm:chMax val="0"/>
          <dgm:chPref val="0"/>
          <dgm:bulletEnabled val="1"/>
        </dgm:presLayoutVars>
      </dgm:prSet>
      <dgm:spPr/>
    </dgm:pt>
    <dgm:pt modelId="{37607C81-A700-4C5E-A858-DC3F114478BA}" type="pres">
      <dgm:prSet presAssocID="{880E9889-7744-47FA-B05D-31BA039F1F07}" presName="desTx" presStyleLbl="revTx" presStyleIdx="0" presStyleCnt="1" custLinFactNeighborX="12555" custLinFactNeighborY="-3416">
        <dgm:presLayoutVars>
          <dgm:bulletEnabled val="1"/>
        </dgm:presLayoutVars>
      </dgm:prSet>
      <dgm:spPr/>
    </dgm:pt>
    <dgm:pt modelId="{64604C55-0BD3-48C4-8393-001177C952EB}" type="pres">
      <dgm:prSet presAssocID="{45FFB6A4-4A35-4061-BB3D-13223A84FCA2}" presName="space" presStyleCnt="0"/>
      <dgm:spPr/>
    </dgm:pt>
    <dgm:pt modelId="{02690139-E563-4BB5-B27A-FF4A24A4851B}" type="pres">
      <dgm:prSet presAssocID="{52610953-E2E7-4917-91FC-75C0831C7AE7}" presName="composite" presStyleCnt="0"/>
      <dgm:spPr/>
    </dgm:pt>
    <dgm:pt modelId="{C4109762-C3B7-4F55-8340-C801B3736512}" type="pres">
      <dgm:prSet presAssocID="{52610953-E2E7-4917-91FC-75C0831C7AE7}" presName="parTx" presStyleLbl="node1" presStyleIdx="1" presStyleCnt="3" custScaleY="59650">
        <dgm:presLayoutVars>
          <dgm:chMax val="0"/>
          <dgm:chPref val="0"/>
          <dgm:bulletEnabled val="1"/>
        </dgm:presLayoutVars>
      </dgm:prSet>
      <dgm:spPr/>
    </dgm:pt>
    <dgm:pt modelId="{5E063BB9-7C30-442F-874E-CB2BFDE82A2B}" type="pres">
      <dgm:prSet presAssocID="{52610953-E2E7-4917-91FC-75C0831C7AE7}" presName="desTx" presStyleLbl="revTx" presStyleIdx="0" presStyleCnt="1">
        <dgm:presLayoutVars>
          <dgm:bulletEnabled val="1"/>
        </dgm:presLayoutVars>
      </dgm:prSet>
      <dgm:spPr/>
    </dgm:pt>
    <dgm:pt modelId="{C107C42C-5156-4F37-A551-925AE1327FAE}" type="pres">
      <dgm:prSet presAssocID="{BB54F1DD-5C4A-4ACD-8CD4-6120CADAB431}" presName="space" presStyleCnt="0"/>
      <dgm:spPr/>
    </dgm:pt>
    <dgm:pt modelId="{8B25CB2B-9233-40E2-BBC2-124653A68F5A}" type="pres">
      <dgm:prSet presAssocID="{E5E9B2F1-B756-4F68-B2F6-BB8CB435207D}" presName="composite" presStyleCnt="0"/>
      <dgm:spPr/>
    </dgm:pt>
    <dgm:pt modelId="{ED24FF8E-8FAA-42DC-9663-46D10FB49BE5}" type="pres">
      <dgm:prSet presAssocID="{E5E9B2F1-B756-4F68-B2F6-BB8CB435207D}" presName="parTx" presStyleLbl="node1" presStyleIdx="2" presStyleCnt="3" custScaleY="59650">
        <dgm:presLayoutVars>
          <dgm:chMax val="0"/>
          <dgm:chPref val="0"/>
          <dgm:bulletEnabled val="1"/>
        </dgm:presLayoutVars>
      </dgm:prSet>
      <dgm:spPr/>
    </dgm:pt>
    <dgm:pt modelId="{4DF311AE-236E-4B89-A345-DC5DFBF02992}" type="pres">
      <dgm:prSet presAssocID="{E5E9B2F1-B756-4F68-B2F6-BB8CB435207D}" presName="desTx" presStyleLbl="revTx" presStyleIdx="0" presStyleCnt="1">
        <dgm:presLayoutVars>
          <dgm:bulletEnabled val="1"/>
        </dgm:presLayoutVars>
      </dgm:prSet>
      <dgm:spPr/>
    </dgm:pt>
  </dgm:ptLst>
  <dgm:cxnLst>
    <dgm:cxn modelId="{EFF9CC1C-6C3B-4150-ACF4-E441810C5EEE}" type="presOf" srcId="{99161601-894F-45C9-9C14-956FCE66EC72}" destId="{41514E58-FBCD-41B9-B17B-3ECFE5BA1E36}" srcOrd="0" destOrd="0" presId="urn:microsoft.com/office/officeart/2005/8/layout/chevron1"/>
    <dgm:cxn modelId="{65D1165C-A36E-431C-A613-2EE43C5EF234}" type="presOf" srcId="{D47B67CD-D28F-4C4C-A290-FD1F7C928C6E}" destId="{37607C81-A700-4C5E-A858-DC3F114478BA}" srcOrd="0" destOrd="0" presId="urn:microsoft.com/office/officeart/2005/8/layout/chevron1"/>
    <dgm:cxn modelId="{5F6C5171-138C-4763-9C7D-24191A831D89}" type="presOf" srcId="{880E9889-7744-47FA-B05D-31BA039F1F07}" destId="{7FEA3D59-889B-4B10-AE17-F5204706DAC4}" srcOrd="0" destOrd="0" presId="urn:microsoft.com/office/officeart/2005/8/layout/chevron1"/>
    <dgm:cxn modelId="{B36DDF58-D497-4D38-8B2D-C7C1C3D16BA8}" srcId="{99161601-894F-45C9-9C14-956FCE66EC72}" destId="{E5E9B2F1-B756-4F68-B2F6-BB8CB435207D}" srcOrd="2" destOrd="0" parTransId="{C8EEC57A-ADAC-4DC6-B2D9-1B6D3481BDB4}" sibTransId="{1C57117C-F4D2-4340-8486-F36ABBFF414C}"/>
    <dgm:cxn modelId="{4FF28782-0FB8-43FB-A62D-E2F5C86C661B}" srcId="{99161601-894F-45C9-9C14-956FCE66EC72}" destId="{52610953-E2E7-4917-91FC-75C0831C7AE7}" srcOrd="1" destOrd="0" parTransId="{533143EA-632A-491B-A964-18DD22302595}" sibTransId="{BB54F1DD-5C4A-4ACD-8CD4-6120CADAB431}"/>
    <dgm:cxn modelId="{B630B695-262B-4413-B558-B23B2781097C}" type="presOf" srcId="{52610953-E2E7-4917-91FC-75C0831C7AE7}" destId="{C4109762-C3B7-4F55-8340-C801B3736512}" srcOrd="0" destOrd="0" presId="urn:microsoft.com/office/officeart/2005/8/layout/chevron1"/>
    <dgm:cxn modelId="{29558D9A-405D-4EC7-8C94-E0525570E0DD}" srcId="{99161601-894F-45C9-9C14-956FCE66EC72}" destId="{880E9889-7744-47FA-B05D-31BA039F1F07}" srcOrd="0" destOrd="0" parTransId="{FF4090DE-B550-4B73-AEE5-6D25AF276BDA}" sibTransId="{45FFB6A4-4A35-4061-BB3D-13223A84FCA2}"/>
    <dgm:cxn modelId="{51D526AD-A13F-491A-B0A6-B9D4334EF10D}" srcId="{880E9889-7744-47FA-B05D-31BA039F1F07}" destId="{D47B67CD-D28F-4C4C-A290-FD1F7C928C6E}" srcOrd="0" destOrd="0" parTransId="{2200F97C-EA14-4B09-A98A-48114AC6BED0}" sibTransId="{695D6B1E-E709-455D-BE54-7E75691E018C}"/>
    <dgm:cxn modelId="{8C662DE4-2AD9-4CC7-8E2E-485BCB9F2145}" type="presOf" srcId="{E5E9B2F1-B756-4F68-B2F6-BB8CB435207D}" destId="{ED24FF8E-8FAA-42DC-9663-46D10FB49BE5}" srcOrd="0" destOrd="0" presId="urn:microsoft.com/office/officeart/2005/8/layout/chevron1"/>
    <dgm:cxn modelId="{A631F90B-ADAB-449B-9E4F-583AEBC3B550}" type="presParOf" srcId="{41514E58-FBCD-41B9-B17B-3ECFE5BA1E36}" destId="{636579E1-29DB-486F-B4E1-B87BA1BF8CDF}" srcOrd="0" destOrd="0" presId="urn:microsoft.com/office/officeart/2005/8/layout/chevron1"/>
    <dgm:cxn modelId="{8DF8263E-633D-4CC8-923D-BFF604F4DC5A}" type="presParOf" srcId="{636579E1-29DB-486F-B4E1-B87BA1BF8CDF}" destId="{7FEA3D59-889B-4B10-AE17-F5204706DAC4}" srcOrd="0" destOrd="0" presId="urn:microsoft.com/office/officeart/2005/8/layout/chevron1"/>
    <dgm:cxn modelId="{92FB16AC-B080-497B-B1BB-B32F01C4AF96}" type="presParOf" srcId="{636579E1-29DB-486F-B4E1-B87BA1BF8CDF}" destId="{37607C81-A700-4C5E-A858-DC3F114478BA}" srcOrd="1" destOrd="0" presId="urn:microsoft.com/office/officeart/2005/8/layout/chevron1"/>
    <dgm:cxn modelId="{2DD12193-E5D6-4876-A4AE-C05314C5B79F}" type="presParOf" srcId="{41514E58-FBCD-41B9-B17B-3ECFE5BA1E36}" destId="{64604C55-0BD3-48C4-8393-001177C952EB}" srcOrd="1" destOrd="0" presId="urn:microsoft.com/office/officeart/2005/8/layout/chevron1"/>
    <dgm:cxn modelId="{EB3C6DFD-D6AA-4967-A1A9-35D517D556F0}" type="presParOf" srcId="{41514E58-FBCD-41B9-B17B-3ECFE5BA1E36}" destId="{02690139-E563-4BB5-B27A-FF4A24A4851B}" srcOrd="2" destOrd="0" presId="urn:microsoft.com/office/officeart/2005/8/layout/chevron1"/>
    <dgm:cxn modelId="{7F001AE5-D9F6-49B7-A2FB-0A43123A33C7}" type="presParOf" srcId="{02690139-E563-4BB5-B27A-FF4A24A4851B}" destId="{C4109762-C3B7-4F55-8340-C801B3736512}" srcOrd="0" destOrd="0" presId="urn:microsoft.com/office/officeart/2005/8/layout/chevron1"/>
    <dgm:cxn modelId="{F5528766-EF48-42D9-A3DB-A6DEA3024C7F}" type="presParOf" srcId="{02690139-E563-4BB5-B27A-FF4A24A4851B}" destId="{5E063BB9-7C30-442F-874E-CB2BFDE82A2B}" srcOrd="1" destOrd="0" presId="urn:microsoft.com/office/officeart/2005/8/layout/chevron1"/>
    <dgm:cxn modelId="{ED21ACC1-D9C5-4187-AB8D-71CB48BC4533}" type="presParOf" srcId="{41514E58-FBCD-41B9-B17B-3ECFE5BA1E36}" destId="{C107C42C-5156-4F37-A551-925AE1327FAE}" srcOrd="3" destOrd="0" presId="urn:microsoft.com/office/officeart/2005/8/layout/chevron1"/>
    <dgm:cxn modelId="{D068DE5C-2C1C-4586-BD21-5A6DD2D603AC}" type="presParOf" srcId="{41514E58-FBCD-41B9-B17B-3ECFE5BA1E36}" destId="{8B25CB2B-9233-40E2-BBC2-124653A68F5A}" srcOrd="4" destOrd="0" presId="urn:microsoft.com/office/officeart/2005/8/layout/chevron1"/>
    <dgm:cxn modelId="{D1489570-98F6-4CE3-A903-73A81379C073}" type="presParOf" srcId="{8B25CB2B-9233-40E2-BBC2-124653A68F5A}" destId="{ED24FF8E-8FAA-42DC-9663-46D10FB49BE5}" srcOrd="0" destOrd="0" presId="urn:microsoft.com/office/officeart/2005/8/layout/chevron1"/>
    <dgm:cxn modelId="{A4CCE4B4-5FEE-43AB-96F3-D1635D38D94A}" type="presParOf" srcId="{8B25CB2B-9233-40E2-BBC2-124653A68F5A}" destId="{4DF311AE-236E-4B89-A345-DC5DFBF02992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EA3D59-889B-4B10-AE17-F5204706DAC4}">
      <dsp:nvSpPr>
        <dsp:cNvPr id="0" name=""/>
        <dsp:cNvSpPr/>
      </dsp:nvSpPr>
      <dsp:spPr>
        <a:xfrm>
          <a:off x="4047" y="776069"/>
          <a:ext cx="3670395" cy="875756"/>
        </a:xfrm>
        <a:prstGeom prst="chevron">
          <a:avLst/>
        </a:prstGeom>
        <a:solidFill>
          <a:srgbClr val="74947B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>
              <a:solidFill>
                <a:schemeClr val="bg1">
                  <a:lumMod val="75000"/>
                </a:schemeClr>
              </a:solidFill>
            </a:rPr>
            <a:t>Draft Strategic Plan Framework</a:t>
          </a:r>
        </a:p>
      </dsp:txBody>
      <dsp:txXfrm>
        <a:off x="441925" y="776069"/>
        <a:ext cx="2794639" cy="875756"/>
      </dsp:txXfrm>
    </dsp:sp>
    <dsp:sp modelId="{37607C81-A700-4C5E-A858-DC3F114478BA}">
      <dsp:nvSpPr>
        <dsp:cNvPr id="0" name=""/>
        <dsp:cNvSpPr/>
      </dsp:nvSpPr>
      <dsp:spPr>
        <a:xfrm>
          <a:off x="372702" y="1425742"/>
          <a:ext cx="2936316" cy="115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85750" lvl="1" indent="-285750" algn="l" defTabSz="2844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CA" sz="6400" kern="1200"/>
        </a:p>
      </dsp:txBody>
      <dsp:txXfrm>
        <a:off x="372702" y="1425742"/>
        <a:ext cx="2936316" cy="1152000"/>
      </dsp:txXfrm>
    </dsp:sp>
    <dsp:sp modelId="{C4109762-C3B7-4F55-8340-C801B3736512}">
      <dsp:nvSpPr>
        <dsp:cNvPr id="0" name=""/>
        <dsp:cNvSpPr/>
      </dsp:nvSpPr>
      <dsp:spPr>
        <a:xfrm>
          <a:off x="3458443" y="776069"/>
          <a:ext cx="3670395" cy="875756"/>
        </a:xfrm>
        <a:prstGeom prst="chevron">
          <a:avLst/>
        </a:prstGeom>
        <a:solidFill>
          <a:srgbClr val="87A38D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/>
            <a:t>Engagement with Key Stakeholders </a:t>
          </a:r>
        </a:p>
      </dsp:txBody>
      <dsp:txXfrm>
        <a:off x="3896321" y="776069"/>
        <a:ext cx="2794639" cy="875756"/>
      </dsp:txXfrm>
    </dsp:sp>
    <dsp:sp modelId="{ED24FF8E-8FAA-42DC-9663-46D10FB49BE5}">
      <dsp:nvSpPr>
        <dsp:cNvPr id="0" name=""/>
        <dsp:cNvSpPr/>
      </dsp:nvSpPr>
      <dsp:spPr>
        <a:xfrm>
          <a:off x="6912839" y="776069"/>
          <a:ext cx="3670395" cy="875756"/>
        </a:xfrm>
        <a:prstGeom prst="chevron">
          <a:avLst/>
        </a:prstGeom>
        <a:solidFill>
          <a:srgbClr val="B1C3B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/>
            <a:t>Approval</a:t>
          </a:r>
        </a:p>
      </dsp:txBody>
      <dsp:txXfrm>
        <a:off x="7350717" y="776069"/>
        <a:ext cx="2794639" cy="875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84475AE-6F07-417F-980A-18EA6105E0F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1CD7FE-8FA5-4BE1-90B2-BD6AC4380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89C34-2385-4F07-ABB1-E8FE49A6F46A}" type="datetimeFigureOut">
              <a:rPr lang="en-CA" smtClean="0"/>
              <a:t>2022-03-10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813ED5-DB5E-424E-8489-7C117C9C909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1C22D5-19CE-40A7-9EF7-687646C77B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6A52D-C2D8-4146-90CE-F8BA79ED742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7004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EFCC3-043F-45A0-B709-2500146CA191}" type="datetimeFigureOut">
              <a:rPr lang="en-CA" smtClean="0"/>
              <a:t>2022-03-10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8CC21-4CFE-49A9-BCD5-E9F1AAE38B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1002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8CC21-4CFE-49A9-BCD5-E9F1AAE38B9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8583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Tx/>
              <a:buNone/>
            </a:pP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8CC21-4CFE-49A9-BCD5-E9F1AAE38B9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3647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8CC21-4CFE-49A9-BCD5-E9F1AAE38B9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7616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Enabling co-design to drive population health</a:t>
            </a:r>
          </a:p>
          <a:p>
            <a:endParaRPr lang="en-US"/>
          </a:p>
          <a:p>
            <a:r>
              <a:rPr lang="en-US"/>
              <a:t>Two additional potential actions: Establish a commitment to embed DEI in the CND OHT, partner with diverse communities to actively engage on OHT implementation.</a:t>
            </a:r>
          </a:p>
          <a:p>
            <a:endParaRPr lang="en-US"/>
          </a:p>
          <a:p>
            <a:r>
              <a:rPr lang="en-US"/>
              <a:t>Important point Helen - intentional recruitment (beyond building awareness of EDI as important within existing teams, as an example). More in line with what I was thinking</a:t>
            </a:r>
          </a:p>
          <a:p>
            <a:endParaRPr lang="en-US"/>
          </a:p>
          <a:p>
            <a:r>
              <a:rPr lang="en-US"/>
              <a:t>I would see the population health under seamless and integrated services...?</a:t>
            </a:r>
          </a:p>
          <a:p>
            <a:endParaRPr lang="en-US"/>
          </a:p>
          <a:p>
            <a:r>
              <a:rPr lang="en-CA"/>
              <a:t>Need to be outcomes focused (i.e., meaningful conversations, etc.)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8CC21-4CFE-49A9-BCD5-E9F1AAE38B9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9750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8CC21-4CFE-49A9-BCD5-E9F1AAE38B9A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4319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000" spc="-38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63FBFEE1-8405-4B97-ADC4-0F3E9163A2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014" y="1971671"/>
            <a:ext cx="2382272" cy="174825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4D87FF-191E-4E34-BF79-67B4338D8F6F}"/>
              </a:ext>
            </a:extLst>
          </p:cNvPr>
          <p:cNvSpPr/>
          <p:nvPr userDrawn="1"/>
        </p:nvSpPr>
        <p:spPr>
          <a:xfrm>
            <a:off x="2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13C8EF-B4A4-45FB-9045-6A60F4112337}"/>
              </a:ext>
            </a:extLst>
          </p:cNvPr>
          <p:cNvSpPr/>
          <p:nvPr userDrawn="1"/>
        </p:nvSpPr>
        <p:spPr>
          <a:xfrm>
            <a:off x="2" y="6334316"/>
            <a:ext cx="12192001" cy="66484"/>
          </a:xfrm>
          <a:prstGeom prst="rect">
            <a:avLst/>
          </a:prstGeom>
          <a:solidFill>
            <a:srgbClr val="5068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49526C26-897A-44F8-B6E4-643801B43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8701E8F-C5CF-4747-B6AA-B922F89C3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CE770CD8-CC85-49A4-A2EB-F36A1DC0BC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E495EAF-6A6D-4A16-BCAF-38C2312F81D8}"/>
              </a:ext>
            </a:extLst>
          </p:cNvPr>
          <p:cNvSpPr/>
          <p:nvPr userDrawn="1"/>
        </p:nvSpPr>
        <p:spPr>
          <a:xfrm>
            <a:off x="2" y="6365404"/>
            <a:ext cx="12192001" cy="492596"/>
          </a:xfrm>
          <a:prstGeom prst="rect">
            <a:avLst/>
          </a:prstGeom>
          <a:solidFill>
            <a:srgbClr val="87A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7744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 userDrawn="1">
          <p15:clr>
            <a:srgbClr val="FBAE40"/>
          </p15:clr>
        </p15:guide>
        <p15:guide id="2" pos="752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00952" y="6459789"/>
            <a:ext cx="1312025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E1C8CF-5E82-486D-ACD8-91FFDA5E9BB1}"/>
              </a:ext>
            </a:extLst>
          </p:cNvPr>
          <p:cNvSpPr/>
          <p:nvPr/>
        </p:nvSpPr>
        <p:spPr>
          <a:xfrm>
            <a:off x="19" y="0"/>
            <a:ext cx="5937348" cy="6858000"/>
          </a:xfrm>
          <a:prstGeom prst="rect">
            <a:avLst/>
          </a:prstGeom>
          <a:solidFill>
            <a:srgbClr val="5068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A489DA-4AE5-4981-BB2D-A17E146D0703}"/>
              </a:ext>
            </a:extLst>
          </p:cNvPr>
          <p:cNvSpPr/>
          <p:nvPr/>
        </p:nvSpPr>
        <p:spPr>
          <a:xfrm>
            <a:off x="5937367" y="0"/>
            <a:ext cx="68917" cy="6858000"/>
          </a:xfrm>
          <a:prstGeom prst="rect">
            <a:avLst/>
          </a:prstGeom>
          <a:solidFill>
            <a:srgbClr val="87A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C566E73-F30C-4728-AD2D-CC8AF097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594359"/>
            <a:ext cx="5152489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D1FC6F2-4AAF-4501-AA23-CA7B36C48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3547" y="3190126"/>
            <a:ext cx="4539292" cy="2799194"/>
          </a:xfrm>
        </p:spPr>
        <p:txBody>
          <a:bodyPr/>
          <a:lstStyle>
            <a:lvl1pPr marL="257175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 marL="40805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54521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68237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81953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E6EDDD8-DAF8-4B86-8682-128A8244B9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1" y="3190126"/>
            <a:ext cx="5152489" cy="2799194"/>
          </a:xfrm>
        </p:spPr>
        <p:txBody>
          <a:bodyPr>
            <a:normAutofit/>
          </a:bodyPr>
          <a:lstStyle>
            <a:lvl1pPr marL="126206" indent="-126206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1pPr>
            <a:lvl2pPr marL="28803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2pPr>
            <a:lvl3pPr marL="42519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3pPr>
            <a:lvl4pPr marL="56235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4pPr>
            <a:lvl5pPr marL="69951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5D17CB7F-3FCF-4557-8C30-8747047F0F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18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36828" y="6458388"/>
            <a:ext cx="1312025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8880B5-0A68-4C21-BAE9-B6077BC75AD6}" type="slidenum">
              <a:rPr lang="pt-BR" smtClean="0"/>
              <a:t>‹#›</a:t>
            </a:fld>
            <a:endParaRPr lang="pt-B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E1C8CF-5E82-486D-ACD8-91FFDA5E9BB1}"/>
              </a:ext>
            </a:extLst>
          </p:cNvPr>
          <p:cNvSpPr/>
          <p:nvPr userDrawn="1"/>
        </p:nvSpPr>
        <p:spPr>
          <a:xfrm>
            <a:off x="18" y="0"/>
            <a:ext cx="5937348" cy="6858000"/>
          </a:xfrm>
          <a:prstGeom prst="rect">
            <a:avLst/>
          </a:prstGeom>
          <a:solidFill>
            <a:srgbClr val="5068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A489DA-4AE5-4981-BB2D-A17E146D0703}"/>
              </a:ext>
            </a:extLst>
          </p:cNvPr>
          <p:cNvSpPr/>
          <p:nvPr userDrawn="1"/>
        </p:nvSpPr>
        <p:spPr>
          <a:xfrm>
            <a:off x="5937366" y="0"/>
            <a:ext cx="68917" cy="6858000"/>
          </a:xfrm>
          <a:prstGeom prst="rect">
            <a:avLst/>
          </a:prstGeom>
          <a:solidFill>
            <a:srgbClr val="87A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C566E73-F30C-4728-AD2D-CC8AF097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4359"/>
            <a:ext cx="5152489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D1FC6F2-4AAF-4501-AA23-CA7B36C48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3547" y="3190126"/>
            <a:ext cx="4539292" cy="279919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 marL="544068" indent="-342900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726948" indent="-342900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909828" indent="-342900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1092708" indent="-342900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E6EDDD8-DAF8-4B86-8682-128A8244B9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0" y="3190126"/>
            <a:ext cx="5152489" cy="2799194"/>
          </a:xfrm>
        </p:spPr>
        <p:txBody>
          <a:bodyPr>
            <a:normAutofit/>
          </a:bodyPr>
          <a:lstStyle>
            <a:lvl1pPr marL="168275" indent="-168275">
              <a:buClr>
                <a:schemeClr val="bg1"/>
              </a:buClr>
              <a:buFont typeface="Arial" panose="020B0604020202020204" pitchFamily="34" charset="0"/>
              <a:buChar char="•"/>
              <a:defRPr sz="1500">
                <a:solidFill>
                  <a:schemeClr val="bg1"/>
                </a:solidFill>
              </a:defRPr>
            </a:lvl1pPr>
            <a:lvl2pPr marL="384048" indent="-182880">
              <a:buClr>
                <a:schemeClr val="bg1"/>
              </a:buClr>
              <a:buFont typeface="Arial" panose="020B0604020202020204" pitchFamily="34" charset="0"/>
              <a:buChar char="•"/>
              <a:defRPr sz="1500">
                <a:solidFill>
                  <a:schemeClr val="bg1"/>
                </a:solidFill>
              </a:defRPr>
            </a:lvl2pPr>
            <a:lvl3pPr marL="566928" indent="-182880">
              <a:buClr>
                <a:schemeClr val="bg1"/>
              </a:buClr>
              <a:buFont typeface="Arial" panose="020B0604020202020204" pitchFamily="34" charset="0"/>
              <a:buChar char="•"/>
              <a:defRPr sz="1500">
                <a:solidFill>
                  <a:schemeClr val="bg1"/>
                </a:solidFill>
              </a:defRPr>
            </a:lvl3pPr>
            <a:lvl4pPr marL="749808" indent="-182880">
              <a:buClr>
                <a:schemeClr val="bg1"/>
              </a:buClr>
              <a:buFont typeface="Arial" panose="020B0604020202020204" pitchFamily="34" charset="0"/>
              <a:buChar char="•"/>
              <a:defRPr sz="1500">
                <a:solidFill>
                  <a:schemeClr val="bg1"/>
                </a:solidFill>
              </a:defRPr>
            </a:lvl4pPr>
            <a:lvl5pPr marL="932688" indent="-182880">
              <a:buClr>
                <a:schemeClr val="bg1"/>
              </a:buClr>
              <a:buFont typeface="Arial" panose="020B0604020202020204" pitchFamily="34" charset="0"/>
              <a:buChar char="•"/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2A3D7D45-D376-48DC-9C11-7D88914588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71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B01C60-57BC-4CC2-AB8D-3E923E797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370067-ECF6-4493-AC47-7519F3255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9A6205-4F45-40BF-B677-BC7BADF93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6DBDDF4E-077C-4CB6-A6BA-20F6EC3C0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552563" cy="980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ADA3ABA5-E4FA-49B7-83FC-74B56DFD6B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61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80" y="1277644"/>
            <a:ext cx="10058401" cy="4023360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388144" indent="-136922"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514350" indent="-136922"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62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2FEF0571-639D-4335-BA58-FBACCA6C45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48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20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376511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000" spc="-38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794" y="64685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986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42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80" y="1277644"/>
            <a:ext cx="10058401" cy="4023360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388144" indent="-136922"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514350" indent="-136922"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62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198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20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8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48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4"/>
            <a:ext cx="2238396" cy="2162709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1"/>
            <a:ext cx="6963824" cy="216271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0EBC99A-B4A8-4E4A-A936-066C489CA6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097280" y="3912745"/>
            <a:ext cx="10027920" cy="2445249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44143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1"/>
            <a:ext cx="2238396" cy="4705562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3"/>
            <a:ext cx="6963824" cy="4705563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8348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290418"/>
            <a:ext cx="4937760" cy="45786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90415"/>
            <a:ext cx="4937760" cy="457868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1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80" y="1277644"/>
            <a:ext cx="10058401" cy="4023360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388144" indent="-136922"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514350" indent="-136922"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62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614DD96A-5A7B-4B76-ABEA-8A3B30677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552563" cy="980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E1DD35DF-AA92-4D80-8EA5-280390B5DB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838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60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82668" y="6448067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A64194-12F9-47F4-B180-4CDB24F86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10058400" cy="72537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8283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4D19CC-360A-4BA1-AC23-809D98BDD000}"/>
              </a:ext>
            </a:extLst>
          </p:cNvPr>
          <p:cNvSpPr/>
          <p:nvPr/>
        </p:nvSpPr>
        <p:spPr>
          <a:xfrm>
            <a:off x="3180" y="6373270"/>
            <a:ext cx="12188825" cy="4847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1A56DCF-5B3F-4334-AC91-D0886B45FCEF}"/>
              </a:ext>
            </a:extLst>
          </p:cNvPr>
          <p:cNvSpPr txBox="1">
            <a:spLocks/>
          </p:cNvSpPr>
          <p:nvPr/>
        </p:nvSpPr>
        <p:spPr>
          <a:xfrm>
            <a:off x="10782668" y="6448067"/>
            <a:ext cx="131202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8880B5-0A68-4C21-BAE9-B6077BC75AD6}" type="slidenum">
              <a:rPr lang="pt-BR" sz="788" smtClean="0"/>
              <a:pPr/>
              <a:t>‹#›</a:t>
            </a:fld>
            <a:endParaRPr lang="pt-BR" sz="788"/>
          </a:p>
        </p:txBody>
      </p:sp>
    </p:spTree>
    <p:extLst>
      <p:ext uri="{BB962C8B-B14F-4D97-AF65-F5344CB8AC3E}">
        <p14:creationId xmlns:p14="http://schemas.microsoft.com/office/powerpoint/2010/main" val="15166228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9F6441F-2949-491D-8323-437560B6C333}"/>
              </a:ext>
            </a:extLst>
          </p:cNvPr>
          <p:cNvSpPr/>
          <p:nvPr/>
        </p:nvSpPr>
        <p:spPr>
          <a:xfrm>
            <a:off x="21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80AE54B1-31B3-465D-89C5-6142EA17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82668" y="6483236"/>
            <a:ext cx="131202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780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00952" y="6459789"/>
            <a:ext cx="1312025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E1C8CF-5E82-486D-ACD8-91FFDA5E9BB1}"/>
              </a:ext>
            </a:extLst>
          </p:cNvPr>
          <p:cNvSpPr/>
          <p:nvPr/>
        </p:nvSpPr>
        <p:spPr>
          <a:xfrm>
            <a:off x="19" y="0"/>
            <a:ext cx="59373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A489DA-4AE5-4981-BB2D-A17E146D0703}"/>
              </a:ext>
            </a:extLst>
          </p:cNvPr>
          <p:cNvSpPr/>
          <p:nvPr/>
        </p:nvSpPr>
        <p:spPr>
          <a:xfrm>
            <a:off x="5937367" y="0"/>
            <a:ext cx="6891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C566E73-F30C-4728-AD2D-CC8AF097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594359"/>
            <a:ext cx="5152489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D1FC6F2-4AAF-4501-AA23-CA7B36C48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3547" y="3190126"/>
            <a:ext cx="4539292" cy="2799194"/>
          </a:xfrm>
        </p:spPr>
        <p:txBody>
          <a:bodyPr/>
          <a:lstStyle>
            <a:lvl1pPr marL="257175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 marL="40805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54521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68237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81953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E6EDDD8-DAF8-4B86-8682-128A8244B9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1" y="3190126"/>
            <a:ext cx="5152489" cy="2799194"/>
          </a:xfrm>
        </p:spPr>
        <p:txBody>
          <a:bodyPr>
            <a:normAutofit/>
          </a:bodyPr>
          <a:lstStyle>
            <a:lvl1pPr marL="126206" indent="-126206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1pPr>
            <a:lvl2pPr marL="28803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2pPr>
            <a:lvl3pPr marL="42519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3pPr>
            <a:lvl4pPr marL="56235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4pPr>
            <a:lvl5pPr marL="69951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0635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48066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13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78" y="1277644"/>
            <a:ext cx="10058401" cy="402336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517525" indent="-182563"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685800" indent="-182563"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626" y="6459787"/>
            <a:ext cx="1312025" cy="365125"/>
          </a:xfrm>
        </p:spPr>
        <p:txBody>
          <a:bodyPr/>
          <a:lstStyle/>
          <a:p>
            <a:fld id="{888880B5-0A68-4C21-BAE9-B6077BC75AD6}" type="slidenum">
              <a:rPr lang="pt-BR" smtClean="0"/>
              <a:t>‹#›</a:t>
            </a:fld>
            <a:endParaRPr lang="pt-B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E6D25BD-9E21-4AB8-BEFA-C97C9D43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6006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60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376511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000" spc="-38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794" y="64685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010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423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80" y="1277644"/>
            <a:ext cx="10058401" cy="4023360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388144" indent="-136922"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514350" indent="-136922"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62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45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20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8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760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4"/>
            <a:ext cx="2238396" cy="2162709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1"/>
            <a:ext cx="6963824" cy="216271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0EBC99A-B4A8-4E4A-A936-066C489CA6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097280" y="3912745"/>
            <a:ext cx="10027920" cy="2445249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529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8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DD2093D1-35DC-409E-A172-60ECCEB71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552563" cy="980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E9F8BACE-10B5-47D7-BA31-788D47DBD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0013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1"/>
            <a:ext cx="2238396" cy="4705562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3"/>
            <a:ext cx="6963824" cy="4705563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050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290418"/>
            <a:ext cx="4937760" cy="45786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90415"/>
            <a:ext cx="4937760" cy="457868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472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82668" y="6448067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A64194-12F9-47F4-B180-4CDB24F86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10058400" cy="72537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1005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4D19CC-360A-4BA1-AC23-809D98BDD000}"/>
              </a:ext>
            </a:extLst>
          </p:cNvPr>
          <p:cNvSpPr/>
          <p:nvPr/>
        </p:nvSpPr>
        <p:spPr>
          <a:xfrm>
            <a:off x="3180" y="6373270"/>
            <a:ext cx="12188825" cy="4847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1A56DCF-5B3F-4334-AC91-D0886B45FCEF}"/>
              </a:ext>
            </a:extLst>
          </p:cNvPr>
          <p:cNvSpPr txBox="1">
            <a:spLocks/>
          </p:cNvSpPr>
          <p:nvPr/>
        </p:nvSpPr>
        <p:spPr>
          <a:xfrm>
            <a:off x="10782668" y="6448067"/>
            <a:ext cx="131202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8880B5-0A68-4C21-BAE9-B6077BC75AD6}" type="slidenum">
              <a:rPr lang="pt-BR" sz="788" smtClean="0"/>
              <a:pPr/>
              <a:t>‹#›</a:t>
            </a:fld>
            <a:endParaRPr lang="pt-BR" sz="788"/>
          </a:p>
        </p:txBody>
      </p:sp>
    </p:spTree>
    <p:extLst>
      <p:ext uri="{BB962C8B-B14F-4D97-AF65-F5344CB8AC3E}">
        <p14:creationId xmlns:p14="http://schemas.microsoft.com/office/powerpoint/2010/main" val="22494267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9F6441F-2949-491D-8323-437560B6C333}"/>
              </a:ext>
            </a:extLst>
          </p:cNvPr>
          <p:cNvSpPr/>
          <p:nvPr/>
        </p:nvSpPr>
        <p:spPr>
          <a:xfrm>
            <a:off x="21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80AE54B1-31B3-465D-89C5-6142EA17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82668" y="6483236"/>
            <a:ext cx="131202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319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00952" y="6459789"/>
            <a:ext cx="1312025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E1C8CF-5E82-486D-ACD8-91FFDA5E9BB1}"/>
              </a:ext>
            </a:extLst>
          </p:cNvPr>
          <p:cNvSpPr/>
          <p:nvPr/>
        </p:nvSpPr>
        <p:spPr>
          <a:xfrm>
            <a:off x="19" y="0"/>
            <a:ext cx="59373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A489DA-4AE5-4981-BB2D-A17E146D0703}"/>
              </a:ext>
            </a:extLst>
          </p:cNvPr>
          <p:cNvSpPr/>
          <p:nvPr/>
        </p:nvSpPr>
        <p:spPr>
          <a:xfrm>
            <a:off x="5937367" y="0"/>
            <a:ext cx="6891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C566E73-F30C-4728-AD2D-CC8AF097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594359"/>
            <a:ext cx="5152489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D1FC6F2-4AAF-4501-AA23-CA7B36C48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3547" y="3190126"/>
            <a:ext cx="4539292" cy="2799194"/>
          </a:xfrm>
        </p:spPr>
        <p:txBody>
          <a:bodyPr/>
          <a:lstStyle>
            <a:lvl1pPr marL="257175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 marL="40805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54521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68237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81953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E6EDDD8-DAF8-4B86-8682-128A8244B9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1" y="3190126"/>
            <a:ext cx="5152489" cy="2799194"/>
          </a:xfrm>
        </p:spPr>
        <p:txBody>
          <a:bodyPr>
            <a:normAutofit/>
          </a:bodyPr>
          <a:lstStyle>
            <a:lvl1pPr marL="126206" indent="-126206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1pPr>
            <a:lvl2pPr marL="28803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2pPr>
            <a:lvl3pPr marL="42519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3pPr>
            <a:lvl4pPr marL="56235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4pPr>
            <a:lvl5pPr marL="69951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05119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48066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8658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376511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000" spc="-38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794" y="64685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118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423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80" y="1277644"/>
            <a:ext cx="10058401" cy="4023360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388144" indent="-136922"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514350" indent="-136922"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62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56BE6C01-9841-4C0F-9C1B-8DD656A51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1627887-75B2-4D68-8FC4-B7F507583EBB}"/>
              </a:ext>
            </a:extLst>
          </p:cNvPr>
          <p:cNvSpPr txBox="1">
            <a:spLocks/>
          </p:cNvSpPr>
          <p:nvPr userDrawn="1"/>
        </p:nvSpPr>
        <p:spPr>
          <a:xfrm>
            <a:off x="1" y="0"/>
            <a:ext cx="8962967" cy="7254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2200" b="0" i="0" u="none" strike="noStrike" kern="1200" cap="none" spc="0" normalizeH="0" baseline="0" noProof="0">
              <a:ln>
                <a:noFill/>
              </a:ln>
              <a:solidFill>
                <a:srgbClr val="5F5F5F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90359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202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8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9E1D3F7B-6078-4A75-A439-1FC1A3D13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0978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4"/>
            <a:ext cx="2238396" cy="2162709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1"/>
            <a:ext cx="6963824" cy="216271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0EBC99A-B4A8-4E4A-A936-066C489CA6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097280" y="3912745"/>
            <a:ext cx="10027920" cy="2445249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3EB017E-5893-42BB-BAA5-6F31EA77A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552563" cy="980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2D351501-84F9-4E1E-954D-1699147722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03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4"/>
            <a:ext cx="2238396" cy="2162709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1"/>
            <a:ext cx="6963824" cy="216271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0EBC99A-B4A8-4E4A-A936-066C489CA6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097280" y="3912745"/>
            <a:ext cx="10027920" cy="2445249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8A57D6F9-E7C4-4284-B1C2-942E249AD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12110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1"/>
            <a:ext cx="2238396" cy="4705562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3"/>
            <a:ext cx="6963824" cy="4705563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0D062D3B-CAE1-421C-A55E-E7A821187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597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04731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290418"/>
            <a:ext cx="4937760" cy="45786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90415"/>
            <a:ext cx="4937760" cy="457868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0253CC02-ABC2-4A74-B04F-DA862312A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80066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82668" y="6448067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0A4BD83-5DCE-42D8-9E75-3DBF752CF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65095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4D19CC-360A-4BA1-AC23-809D98BDD000}"/>
              </a:ext>
            </a:extLst>
          </p:cNvPr>
          <p:cNvSpPr/>
          <p:nvPr/>
        </p:nvSpPr>
        <p:spPr>
          <a:xfrm>
            <a:off x="3180" y="6373270"/>
            <a:ext cx="12188825" cy="4847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1A56DCF-5B3F-4334-AC91-D0886B45FCEF}"/>
              </a:ext>
            </a:extLst>
          </p:cNvPr>
          <p:cNvSpPr txBox="1">
            <a:spLocks/>
          </p:cNvSpPr>
          <p:nvPr/>
        </p:nvSpPr>
        <p:spPr>
          <a:xfrm>
            <a:off x="10782668" y="6448067"/>
            <a:ext cx="131202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8880B5-0A68-4C21-BAE9-B6077BC75AD6}" type="slidenum">
              <a:rPr lang="pt-BR" sz="788" smtClean="0"/>
              <a:pPr/>
              <a:t>‹#›</a:t>
            </a:fld>
            <a:endParaRPr lang="pt-BR" sz="788"/>
          </a:p>
        </p:txBody>
      </p:sp>
    </p:spTree>
    <p:extLst>
      <p:ext uri="{BB962C8B-B14F-4D97-AF65-F5344CB8AC3E}">
        <p14:creationId xmlns:p14="http://schemas.microsoft.com/office/powerpoint/2010/main" val="19080300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1A56DCF-5B3F-4334-AC91-D0886B45FCEF}"/>
              </a:ext>
            </a:extLst>
          </p:cNvPr>
          <p:cNvSpPr txBox="1">
            <a:spLocks/>
          </p:cNvSpPr>
          <p:nvPr/>
        </p:nvSpPr>
        <p:spPr>
          <a:xfrm>
            <a:off x="10782668" y="6448067"/>
            <a:ext cx="131202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8880B5-0A68-4C21-BAE9-B6077BC75AD6}" type="slidenum">
              <a:rPr lang="pt-BR" sz="788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‹#›</a:t>
            </a:fld>
            <a:endParaRPr lang="pt-BR" sz="788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B0E0BE33-7826-4861-B9A5-A0602086B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752" y="344963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267FA6-5496-4BBA-AA16-0AD15D6C2B2A}"/>
              </a:ext>
            </a:extLst>
          </p:cNvPr>
          <p:cNvSpPr/>
          <p:nvPr userDrawn="1"/>
        </p:nvSpPr>
        <p:spPr>
          <a:xfrm>
            <a:off x="0" y="4775200"/>
            <a:ext cx="12192000" cy="8636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33401621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1A56DCF-5B3F-4334-AC91-D0886B45FCEF}"/>
              </a:ext>
            </a:extLst>
          </p:cNvPr>
          <p:cNvSpPr txBox="1">
            <a:spLocks/>
          </p:cNvSpPr>
          <p:nvPr/>
        </p:nvSpPr>
        <p:spPr>
          <a:xfrm>
            <a:off x="10782668" y="6448067"/>
            <a:ext cx="131202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8880B5-0A68-4C21-BAE9-B6077BC75AD6}" type="slidenum">
              <a:rPr lang="pt-BR" sz="788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‹#›</a:t>
            </a:fld>
            <a:endParaRPr lang="pt-BR" sz="788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B0E0BE33-7826-4861-B9A5-A0602086B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752" y="344963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267FA6-5496-4BBA-AA16-0AD15D6C2B2A}"/>
              </a:ext>
            </a:extLst>
          </p:cNvPr>
          <p:cNvSpPr/>
          <p:nvPr userDrawn="1"/>
        </p:nvSpPr>
        <p:spPr>
          <a:xfrm>
            <a:off x="0" y="4775200"/>
            <a:ext cx="12192000" cy="863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33911480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9F6441F-2949-491D-8323-437560B6C333}"/>
              </a:ext>
            </a:extLst>
          </p:cNvPr>
          <p:cNvSpPr/>
          <p:nvPr/>
        </p:nvSpPr>
        <p:spPr>
          <a:xfrm>
            <a:off x="21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80AE54B1-31B3-465D-89C5-6142EA17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82668" y="6483236"/>
            <a:ext cx="131202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130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00952" y="6459789"/>
            <a:ext cx="1312025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E1C8CF-5E82-486D-ACD8-91FFDA5E9BB1}"/>
              </a:ext>
            </a:extLst>
          </p:cNvPr>
          <p:cNvSpPr/>
          <p:nvPr/>
        </p:nvSpPr>
        <p:spPr>
          <a:xfrm>
            <a:off x="19" y="0"/>
            <a:ext cx="59373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A489DA-4AE5-4981-BB2D-A17E146D0703}"/>
              </a:ext>
            </a:extLst>
          </p:cNvPr>
          <p:cNvSpPr/>
          <p:nvPr/>
        </p:nvSpPr>
        <p:spPr>
          <a:xfrm>
            <a:off x="5937367" y="0"/>
            <a:ext cx="6891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C566E73-F30C-4728-AD2D-CC8AF097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594359"/>
            <a:ext cx="5152489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D1FC6F2-4AAF-4501-AA23-CA7B36C48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3547" y="3190126"/>
            <a:ext cx="4539292" cy="2799194"/>
          </a:xfrm>
        </p:spPr>
        <p:txBody>
          <a:bodyPr/>
          <a:lstStyle>
            <a:lvl1pPr marL="257175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 marL="40805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54521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68237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81953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E6EDDD8-DAF8-4B86-8682-128A8244B9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1" y="3190126"/>
            <a:ext cx="5152489" cy="2799194"/>
          </a:xfrm>
        </p:spPr>
        <p:txBody>
          <a:bodyPr>
            <a:normAutofit/>
          </a:bodyPr>
          <a:lstStyle>
            <a:lvl1pPr marL="126206" indent="-126206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1pPr>
            <a:lvl2pPr marL="28803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2pPr>
            <a:lvl3pPr marL="42519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3pPr>
            <a:lvl4pPr marL="56235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4pPr>
            <a:lvl5pPr marL="69951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5625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48066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197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1"/>
            <a:ext cx="2238396" cy="4705562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3"/>
            <a:ext cx="6963824" cy="4705563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44472F30-EB7C-4137-84EA-952EADEBD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552563" cy="980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6476DDFD-8704-47AD-82C6-AA21E7050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258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376511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000" spc="-38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794" y="64685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287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65">
          <p15:clr>
            <a:srgbClr val="FBAE40"/>
          </p15:clr>
        </p15:guide>
        <p15:guide id="2" pos="423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80" y="1277644"/>
            <a:ext cx="10058401" cy="4023360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388144" indent="-136922"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514350" indent="-136922"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62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F4411A-E70B-4886-97A4-6CAD588B882B}"/>
              </a:ext>
            </a:extLst>
          </p:cNvPr>
          <p:cNvSpPr txBox="1">
            <a:spLocks/>
          </p:cNvSpPr>
          <p:nvPr userDrawn="1"/>
        </p:nvSpPr>
        <p:spPr>
          <a:xfrm>
            <a:off x="0" y="-1"/>
            <a:ext cx="9552563" cy="9804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2400">
              <a:solidFill>
                <a:schemeClr val="tx1">
                  <a:lumMod val="50000"/>
                </a:schemeClr>
              </a:solidFill>
              <a:latin typeface="Calibri Light" panose="020F0302020204030204"/>
            </a:endParaRP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56BE6C01-9841-4C0F-9C1B-8DD656A51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3418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20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8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9E1D3F7B-6078-4A75-A439-1FC1A3D13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79839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4"/>
            <a:ext cx="2238396" cy="2162709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1"/>
            <a:ext cx="6963824" cy="216271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0EBC99A-B4A8-4E4A-A936-066C489CA6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097280" y="3912745"/>
            <a:ext cx="10027920" cy="2445249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8A57D6F9-E7C4-4284-B1C2-942E249AD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62639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2" y="1407561"/>
            <a:ext cx="2238396" cy="4705562"/>
          </a:xfrm>
        </p:spPr>
        <p:txBody>
          <a:bodyPr anchor="ctr">
            <a:normAutofit/>
          </a:bodyPr>
          <a:lstStyle>
            <a:lvl1pPr marL="0" indent="0">
              <a:buNone/>
              <a:defRPr sz="1800" i="1">
                <a:solidFill>
                  <a:schemeClr val="accent4"/>
                </a:solidFill>
              </a:defRPr>
            </a:lvl1pPr>
            <a:lvl2pPr marL="150876" indent="0">
              <a:buNone/>
              <a:defRPr sz="1650" i="1">
                <a:solidFill>
                  <a:schemeClr val="accent4"/>
                </a:solidFill>
              </a:defRPr>
            </a:lvl2pPr>
            <a:lvl3pPr marL="288036" indent="0">
              <a:buNone/>
              <a:defRPr sz="1650" i="1">
                <a:solidFill>
                  <a:schemeClr val="accent4"/>
                </a:solidFill>
              </a:defRPr>
            </a:lvl3pPr>
            <a:lvl4pPr marL="425196" indent="0">
              <a:buNone/>
              <a:defRPr sz="1650" i="1">
                <a:solidFill>
                  <a:schemeClr val="accent4"/>
                </a:solidFill>
              </a:defRPr>
            </a:lvl4pPr>
            <a:lvl5pPr marL="562356" indent="0">
              <a:buNone/>
              <a:defRPr sz="165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856" y="1407563"/>
            <a:ext cx="6963824" cy="4705563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0D062D3B-CAE1-421C-A55E-E7A821187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597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933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290418"/>
            <a:ext cx="4937760" cy="45786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90415"/>
            <a:ext cx="4937760" cy="457868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0253CC02-ABC2-4A74-B04F-DA862312A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92777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82668" y="6448067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0A4BD83-5DCE-42D8-9E75-3DBF752CF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027413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4D19CC-360A-4BA1-AC23-809D98BDD000}"/>
              </a:ext>
            </a:extLst>
          </p:cNvPr>
          <p:cNvSpPr/>
          <p:nvPr/>
        </p:nvSpPr>
        <p:spPr>
          <a:xfrm>
            <a:off x="3180" y="6373270"/>
            <a:ext cx="12188825" cy="4847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1A56DCF-5B3F-4334-AC91-D0886B45FCEF}"/>
              </a:ext>
            </a:extLst>
          </p:cNvPr>
          <p:cNvSpPr txBox="1">
            <a:spLocks/>
          </p:cNvSpPr>
          <p:nvPr/>
        </p:nvSpPr>
        <p:spPr>
          <a:xfrm>
            <a:off x="10782668" y="6448067"/>
            <a:ext cx="131202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8880B5-0A68-4C21-BAE9-B6077BC75AD6}" type="slidenum">
              <a:rPr lang="pt-BR" sz="788" smtClean="0"/>
              <a:pPr/>
              <a:t>‹#›</a:t>
            </a:fld>
            <a:endParaRPr lang="pt-BR" sz="788"/>
          </a:p>
        </p:txBody>
      </p:sp>
    </p:spTree>
    <p:extLst>
      <p:ext uri="{BB962C8B-B14F-4D97-AF65-F5344CB8AC3E}">
        <p14:creationId xmlns:p14="http://schemas.microsoft.com/office/powerpoint/2010/main" val="35195099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1A56DCF-5B3F-4334-AC91-D0886B45FCEF}"/>
              </a:ext>
            </a:extLst>
          </p:cNvPr>
          <p:cNvSpPr txBox="1">
            <a:spLocks/>
          </p:cNvSpPr>
          <p:nvPr/>
        </p:nvSpPr>
        <p:spPr>
          <a:xfrm>
            <a:off x="10782668" y="6448067"/>
            <a:ext cx="131202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8880B5-0A68-4C21-BAE9-B6077BC75AD6}" type="slidenum">
              <a:rPr lang="pt-BR" sz="788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‹#›</a:t>
            </a:fld>
            <a:endParaRPr lang="pt-BR" sz="788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B0E0BE33-7826-4861-B9A5-A0602086B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752" y="344963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267FA6-5496-4BBA-AA16-0AD15D6C2B2A}"/>
              </a:ext>
            </a:extLst>
          </p:cNvPr>
          <p:cNvSpPr/>
          <p:nvPr userDrawn="1"/>
        </p:nvSpPr>
        <p:spPr>
          <a:xfrm>
            <a:off x="0" y="4775200"/>
            <a:ext cx="12192000" cy="8636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111982437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9F6441F-2949-491D-8323-437560B6C333}"/>
              </a:ext>
            </a:extLst>
          </p:cNvPr>
          <p:cNvSpPr/>
          <p:nvPr/>
        </p:nvSpPr>
        <p:spPr>
          <a:xfrm>
            <a:off x="21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80AE54B1-31B3-465D-89C5-6142EA17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82668" y="6483236"/>
            <a:ext cx="131202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42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290418"/>
            <a:ext cx="4937760" cy="45786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90415"/>
            <a:ext cx="4937760" cy="457868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6ABDA51-A0F1-47BD-9054-BBDBF0DC7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552563" cy="980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D81737FB-FB2B-4161-8E0B-F376E5DB03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0552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00952" y="6459789"/>
            <a:ext cx="1312025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E1C8CF-5E82-486D-ACD8-91FFDA5E9BB1}"/>
              </a:ext>
            </a:extLst>
          </p:cNvPr>
          <p:cNvSpPr/>
          <p:nvPr/>
        </p:nvSpPr>
        <p:spPr>
          <a:xfrm>
            <a:off x="19" y="0"/>
            <a:ext cx="59373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A489DA-4AE5-4981-BB2D-A17E146D0703}"/>
              </a:ext>
            </a:extLst>
          </p:cNvPr>
          <p:cNvSpPr/>
          <p:nvPr/>
        </p:nvSpPr>
        <p:spPr>
          <a:xfrm>
            <a:off x="5937367" y="0"/>
            <a:ext cx="6891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C566E73-F30C-4728-AD2D-CC8AF097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594359"/>
            <a:ext cx="5152489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D1FC6F2-4AAF-4501-AA23-CA7B36C48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3547" y="3190126"/>
            <a:ext cx="4539292" cy="2799194"/>
          </a:xfrm>
        </p:spPr>
        <p:txBody>
          <a:bodyPr/>
          <a:lstStyle>
            <a:lvl1pPr marL="257175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 marL="40805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54521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68237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819531" indent="-257175">
              <a:buClr>
                <a:schemeClr val="tx1"/>
              </a:buClr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E6EDDD8-DAF8-4B86-8682-128A8244B9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1" y="3190126"/>
            <a:ext cx="5152489" cy="2799194"/>
          </a:xfrm>
        </p:spPr>
        <p:txBody>
          <a:bodyPr>
            <a:normAutofit/>
          </a:bodyPr>
          <a:lstStyle>
            <a:lvl1pPr marL="126206" indent="-126206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1pPr>
            <a:lvl2pPr marL="28803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2pPr>
            <a:lvl3pPr marL="42519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3pPr>
            <a:lvl4pPr marL="56235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4pPr>
            <a:lvl5pPr marL="699516" indent="-137160">
              <a:buClr>
                <a:schemeClr val="bg1"/>
              </a:buClr>
              <a:buFont typeface="Arial" panose="020B0604020202020204" pitchFamily="34" charset="0"/>
              <a:buChar char="•"/>
              <a:defRPr sz="112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89274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6638" y="6448066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5768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78" y="1277644"/>
            <a:ext cx="10058401" cy="402336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517525" indent="-182563"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685800" indent="-182563"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626" y="6459787"/>
            <a:ext cx="1312025" cy="365125"/>
          </a:xfrm>
        </p:spPr>
        <p:txBody>
          <a:bodyPr/>
          <a:lstStyle/>
          <a:p>
            <a:fld id="{888880B5-0A68-4C21-BAE9-B6077BC75AD6}" type="slidenum">
              <a:rPr lang="pt-BR" smtClean="0"/>
              <a:t>‹#›</a:t>
            </a:fld>
            <a:endParaRPr lang="pt-BR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E6D25BD-9E21-4AB8-BEFA-C97C9D43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0020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602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80" y="1277644"/>
            <a:ext cx="10058401" cy="4023360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388144" indent="-136922">
              <a:defRPr>
                <a:solidFill>
                  <a:schemeClr val="tx1">
                    <a:lumMod val="50000"/>
                  </a:schemeClr>
                </a:solidFill>
              </a:defRPr>
            </a:lvl2pPr>
            <a:lvl3pPr marL="514350" indent="-136922">
              <a:defRPr>
                <a:solidFill>
                  <a:schemeClr val="tx1">
                    <a:lumMod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0628" y="6459789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5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20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82668" y="6448067"/>
            <a:ext cx="1312025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7150F2CD-9A44-46B7-8A00-3FC944A1A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552563" cy="980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619C1810-3F06-450C-886F-E9AED88BEF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034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C52FADE6-826F-490A-8711-80A09F50FE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28535B4-868D-4208-97F7-18C60B35FF19}"/>
              </a:ext>
            </a:extLst>
          </p:cNvPr>
          <p:cNvSpPr/>
          <p:nvPr userDrawn="1"/>
        </p:nvSpPr>
        <p:spPr>
          <a:xfrm>
            <a:off x="2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7EEB1B-1729-4E9E-A196-2317ED279276}"/>
              </a:ext>
            </a:extLst>
          </p:cNvPr>
          <p:cNvSpPr/>
          <p:nvPr userDrawn="1"/>
        </p:nvSpPr>
        <p:spPr>
          <a:xfrm>
            <a:off x="2" y="6334316"/>
            <a:ext cx="12192001" cy="66484"/>
          </a:xfrm>
          <a:prstGeom prst="rect">
            <a:avLst/>
          </a:prstGeom>
          <a:solidFill>
            <a:srgbClr val="5068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788851D-1EC4-4B8F-958F-341F683362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75D60DE-110F-4AA8-B683-BDB67D3BE9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49F5776A-E170-4EA3-AC01-5935ACDC02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C7E734-62ED-4B26-B505-5B060D4934F1}"/>
              </a:ext>
            </a:extLst>
          </p:cNvPr>
          <p:cNvSpPr/>
          <p:nvPr userDrawn="1"/>
        </p:nvSpPr>
        <p:spPr>
          <a:xfrm>
            <a:off x="2" y="6365404"/>
            <a:ext cx="12192001" cy="492596"/>
          </a:xfrm>
          <a:prstGeom prst="rect">
            <a:avLst/>
          </a:prstGeom>
          <a:solidFill>
            <a:srgbClr val="87A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403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9F6441F-2949-491D-8323-437560B6C333}"/>
              </a:ext>
            </a:extLst>
          </p:cNvPr>
          <p:cNvSpPr/>
          <p:nvPr/>
        </p:nvSpPr>
        <p:spPr>
          <a:xfrm>
            <a:off x="21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rgbClr val="5068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rgbClr val="87A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80AE54B1-31B3-465D-89C5-6142EA17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82668" y="6483236"/>
            <a:ext cx="131202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B39663CC-B84F-400B-890B-FD329FC3C0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31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6484"/>
          </a:xfrm>
          <a:prstGeom prst="rect">
            <a:avLst/>
          </a:prstGeom>
          <a:solidFill>
            <a:srgbClr val="5068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780" y="127764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1BF793-6B8C-4C01-9DC4-FB82B8060F1E}"/>
              </a:ext>
            </a:extLst>
          </p:cNvPr>
          <p:cNvSpPr/>
          <p:nvPr/>
        </p:nvSpPr>
        <p:spPr>
          <a:xfrm>
            <a:off x="2" y="6365404"/>
            <a:ext cx="12192001" cy="492596"/>
          </a:xfrm>
          <a:prstGeom prst="rect">
            <a:avLst/>
          </a:prstGeom>
          <a:solidFill>
            <a:srgbClr val="87A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CA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CC48E0D-EBDA-4317-A135-22DAF5793144}"/>
              </a:ext>
            </a:extLst>
          </p:cNvPr>
          <p:cNvSpPr txBox="1">
            <a:spLocks/>
          </p:cNvSpPr>
          <p:nvPr userDrawn="1"/>
        </p:nvSpPr>
        <p:spPr>
          <a:xfrm>
            <a:off x="0" y="-1"/>
            <a:ext cx="9552563" cy="980453"/>
          </a:xfrm>
          <a:prstGeom prst="rect">
            <a:avLst/>
          </a:prstGeom>
          <a:solidFill>
            <a:srgbClr val="E3E9E4"/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2400">
              <a:solidFill>
                <a:schemeClr val="tx1">
                  <a:lumMod val="50000"/>
                </a:schemeClr>
              </a:solidFill>
              <a:latin typeface="Calibri Light" panose="020F0302020204030204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BE23CC-F4F6-486C-B29A-A9686201A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552563" cy="980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AE1205D7-2506-43C6-AAE2-0F0837AF64AD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330" y="131584"/>
            <a:ext cx="1156716" cy="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14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711" r:id="rId11"/>
    <p:sldLayoutId id="2147483712" r:id="rId12"/>
    <p:sldLayoutId id="2147483714" r:id="rId13"/>
  </p:sldLayoutIdLst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400" kern="1200" spc="-38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26206" indent="-126206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780" y="127764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1BF793-6B8C-4C01-9DC4-FB82B8060F1E}"/>
              </a:ext>
            </a:extLst>
          </p:cNvPr>
          <p:cNvSpPr/>
          <p:nvPr/>
        </p:nvSpPr>
        <p:spPr>
          <a:xfrm>
            <a:off x="2" y="6365404"/>
            <a:ext cx="12192001" cy="4925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CC48E0D-EBDA-4317-A135-22DAF5793144}"/>
              </a:ext>
            </a:extLst>
          </p:cNvPr>
          <p:cNvSpPr txBox="1">
            <a:spLocks/>
          </p:cNvSpPr>
          <p:nvPr userDrawn="1"/>
        </p:nvSpPr>
        <p:spPr>
          <a:xfrm>
            <a:off x="0" y="-1"/>
            <a:ext cx="9552563" cy="9804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2400">
              <a:solidFill>
                <a:schemeClr val="tx1">
                  <a:lumMod val="50000"/>
                </a:schemeClr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0884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1800" kern="1200" spc="-38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26206" indent="-126206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780" y="127764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1BF793-6B8C-4C01-9DC4-FB82B8060F1E}"/>
              </a:ext>
            </a:extLst>
          </p:cNvPr>
          <p:cNvSpPr/>
          <p:nvPr/>
        </p:nvSpPr>
        <p:spPr>
          <a:xfrm>
            <a:off x="2" y="6365404"/>
            <a:ext cx="12192001" cy="4925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CC48E0D-EBDA-4317-A135-22DAF5793144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8891752" cy="8776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2400">
              <a:solidFill>
                <a:schemeClr val="tx1">
                  <a:lumMod val="50000"/>
                </a:schemeClr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52527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1800" kern="1200" spc="-38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26206" indent="-126206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780" y="127764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1BF793-6B8C-4C01-9DC4-FB82B8060F1E}"/>
              </a:ext>
            </a:extLst>
          </p:cNvPr>
          <p:cNvSpPr/>
          <p:nvPr/>
        </p:nvSpPr>
        <p:spPr>
          <a:xfrm>
            <a:off x="2" y="6365404"/>
            <a:ext cx="12192001" cy="4925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85FDB2-A065-4488-89F2-F1C6A9B07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6BC06EFA-FF89-41CF-B333-9ADBB0918AE7}"/>
              </a:ext>
            </a:extLst>
          </p:cNvPr>
          <p:cNvSpPr txBox="1">
            <a:spLocks/>
          </p:cNvSpPr>
          <p:nvPr userDrawn="1"/>
        </p:nvSpPr>
        <p:spPr>
          <a:xfrm>
            <a:off x="1" y="0"/>
            <a:ext cx="8962967" cy="7254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2200" b="0" i="0" u="none" strike="noStrike" kern="1200" cap="none" spc="0" normalizeH="0" baseline="0" noProof="0">
              <a:ln>
                <a:noFill/>
              </a:ln>
              <a:solidFill>
                <a:srgbClr val="5F5F5F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37922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400" kern="1200" spc="-38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26206" indent="-126206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780" y="127764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1BF793-6B8C-4C01-9DC4-FB82B8060F1E}"/>
              </a:ext>
            </a:extLst>
          </p:cNvPr>
          <p:cNvSpPr/>
          <p:nvPr/>
        </p:nvSpPr>
        <p:spPr>
          <a:xfrm>
            <a:off x="2" y="6365404"/>
            <a:ext cx="12192001" cy="4925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7CC48E0D-EBDA-4317-A135-22DAF5793144}"/>
              </a:ext>
            </a:extLst>
          </p:cNvPr>
          <p:cNvSpPr txBox="1">
            <a:spLocks/>
          </p:cNvSpPr>
          <p:nvPr userDrawn="1"/>
        </p:nvSpPr>
        <p:spPr>
          <a:xfrm>
            <a:off x="0" y="-1"/>
            <a:ext cx="9552563" cy="9804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2400">
              <a:solidFill>
                <a:schemeClr val="tx1">
                  <a:lumMod val="50000"/>
                </a:schemeClr>
              </a:solidFill>
              <a:latin typeface="Calibri Light" panose="020F0302020204030204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85FDB2-A065-4488-89F2-F1C6A9B07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733"/>
            <a:ext cx="9987064" cy="98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624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400" kern="1200" spc="-38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26206" indent="-126206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18" Type="http://schemas.openxmlformats.org/officeDocument/2006/relationships/image" Target="../media/image20.svg"/><Relationship Id="rId26" Type="http://schemas.openxmlformats.org/officeDocument/2006/relationships/image" Target="../media/image27.sv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image" Target="../media/image25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1.jpeg"/><Relationship Id="rId10" Type="http://schemas.openxmlformats.org/officeDocument/2006/relationships/image" Target="../media/image12.svg"/><Relationship Id="rId19" Type="http://schemas.openxmlformats.org/officeDocument/2006/relationships/image" Target="../media/image2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35.sv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051" y="415845"/>
            <a:ext cx="10058400" cy="3973068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87A38D"/>
                </a:solidFill>
              </a:rPr>
              <a:t>Refined Strategic Plan Framework (Post Retreat #2)</a:t>
            </a:r>
            <a:endParaRPr lang="en-US" sz="360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March 2, 2022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2023B-023B-41B0-8950-5085306F2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006" y="594359"/>
            <a:ext cx="3426594" cy="2286000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CA"/>
              <a:t>Next Steps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1B17FF-D9E2-4AD8-937E-4EC15FCA1F6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sz="1800"/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9686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D616AAE-22D6-474A-9948-96F969004D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0006546"/>
              </p:ext>
            </p:extLst>
          </p:nvPr>
        </p:nvGraphicFramePr>
        <p:xfrm>
          <a:off x="699552" y="1089890"/>
          <a:ext cx="10587283" cy="3393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A72023B-023B-41B0-8950-5085306F2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Next Steps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943F4B-1487-4E93-A83F-3CD911BCA604}"/>
              </a:ext>
            </a:extLst>
          </p:cNvPr>
          <p:cNvSpPr txBox="1"/>
          <p:nvPr/>
        </p:nvSpPr>
        <p:spPr>
          <a:xfrm>
            <a:off x="905165" y="3025084"/>
            <a:ext cx="31034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>
                <a:solidFill>
                  <a:schemeClr val="bg1">
                    <a:lumMod val="75000"/>
                  </a:schemeClr>
                </a:solidFill>
              </a:rPr>
              <a:t>Review/revise OHT strategic directions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>
                <a:solidFill>
                  <a:schemeClr val="bg1">
                    <a:lumMod val="75000"/>
                  </a:schemeClr>
                </a:solidFill>
              </a:rPr>
              <a:t>Confirm 2022-23 goals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>
                <a:solidFill>
                  <a:schemeClr val="bg1">
                    <a:lumMod val="75000"/>
                  </a:schemeClr>
                </a:solidFill>
              </a:rPr>
              <a:t>Identify key lines of action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>
                <a:solidFill>
                  <a:schemeClr val="bg1">
                    <a:lumMod val="75000"/>
                  </a:schemeClr>
                </a:solidFill>
              </a:rPr>
              <a:t>Confirm next steps for Strategic Directions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872FDF-D1C5-485A-B2CD-27D3FF6BEFB8}"/>
              </a:ext>
            </a:extLst>
          </p:cNvPr>
          <p:cNvSpPr txBox="1"/>
          <p:nvPr/>
        </p:nvSpPr>
        <p:spPr>
          <a:xfrm>
            <a:off x="4103359" y="3061938"/>
            <a:ext cx="34218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Quality Co-Design Group (March 30)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Connected Care Co-Design Group (March 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Affiliate 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Members (March 29)</a:t>
            </a:r>
            <a:endParaRPr lang="en-CA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Primary Care Collaboration (April 6)</a:t>
            </a:r>
            <a:endParaRPr lang="en-CA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Joint Board Committee and Member Boards (March 28)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Community Engagement (TBD)</a:t>
            </a:r>
            <a:endParaRPr lang="en-CA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CDA999-5796-46E9-87AB-A3BF1B15F5E8}"/>
              </a:ext>
            </a:extLst>
          </p:cNvPr>
          <p:cNvSpPr txBox="1"/>
          <p:nvPr/>
        </p:nvSpPr>
        <p:spPr>
          <a:xfrm>
            <a:off x="7749308" y="2784939"/>
            <a:ext cx="34218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CA">
              <a:latin typeface="Calibri" panose="020F050202020403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>
                <a:latin typeface="Calibri" panose="020F0502020204030204" pitchFamily="34" charset="0"/>
              </a:rPr>
              <a:t>Approval of the final plan at Steering Committee (April 19)</a:t>
            </a:r>
            <a:endParaRPr lang="en-CA">
              <a:latin typeface="Calibri" panose="020F050202020403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>
                <a:latin typeface="Calibri" panose="020F0502020204030204" pitchFamily="34" charset="0"/>
              </a:rPr>
              <a:t>Approval of the final plan at JBC (April 25)</a:t>
            </a:r>
            <a:endParaRPr lang="en-CA">
              <a:latin typeface="Calibri" panose="020F050202020403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>
                <a:latin typeface="Calibri" panose="020F0502020204030204" pitchFamily="34" charset="0"/>
              </a:rPr>
              <a:t>Official launch of Plan at Annual Meeting (May 17)</a:t>
            </a:r>
            <a:endParaRPr lang="en-CA">
              <a:latin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3D555F-839F-4D42-8888-3F23C332AE2E}"/>
              </a:ext>
            </a:extLst>
          </p:cNvPr>
          <p:cNvSpPr txBox="1"/>
          <p:nvPr/>
        </p:nvSpPr>
        <p:spPr>
          <a:xfrm>
            <a:off x="1791857" y="1514344"/>
            <a:ext cx="2216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i="1">
                <a:solidFill>
                  <a:schemeClr val="bg1">
                    <a:lumMod val="75000"/>
                  </a:schemeClr>
                </a:solidFill>
              </a:rPr>
              <a:t>February 25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C3063E-7900-4A58-BEE6-6538B5AFF372}"/>
              </a:ext>
            </a:extLst>
          </p:cNvPr>
          <p:cNvSpPr txBox="1"/>
          <p:nvPr/>
        </p:nvSpPr>
        <p:spPr>
          <a:xfrm>
            <a:off x="5100889" y="1494086"/>
            <a:ext cx="2886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i="1"/>
              <a:t>March 23 to April 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59D7B0-2B75-4FD5-B3CC-D2B939DD9310}"/>
              </a:ext>
            </a:extLst>
          </p:cNvPr>
          <p:cNvSpPr txBox="1"/>
          <p:nvPr/>
        </p:nvSpPr>
        <p:spPr>
          <a:xfrm>
            <a:off x="8400673" y="1514344"/>
            <a:ext cx="2886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i="1"/>
              <a:t>April 19 to May 17</a:t>
            </a:r>
          </a:p>
        </p:txBody>
      </p:sp>
    </p:spTree>
    <p:extLst>
      <p:ext uri="{BB962C8B-B14F-4D97-AF65-F5344CB8AC3E}">
        <p14:creationId xmlns:p14="http://schemas.microsoft.com/office/powerpoint/2010/main" val="814294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79AE8-27F8-4167-8789-11DCDE0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1.  Review of outputs from last session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DA0875-7998-427B-8207-4DBDF2ABA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107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7A711B5-212C-4448-89CB-F1E40793B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Review of last session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139BF8-DE5D-439C-BE37-74E0353362ED}"/>
              </a:ext>
            </a:extLst>
          </p:cNvPr>
          <p:cNvSpPr txBox="1"/>
          <p:nvPr/>
        </p:nvSpPr>
        <p:spPr>
          <a:xfrm>
            <a:off x="718054" y="1459070"/>
            <a:ext cx="8640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CA"/>
              <a:t>Reviewed CND’s achievements, challenges and external drivers and strategic responses to inform the first draft of the strategic plan framework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CA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0" name="Slide Zoom 9">
                <a:extLst>
                  <a:ext uri="{FF2B5EF4-FFF2-40B4-BE49-F238E27FC236}">
                    <a16:creationId xmlns:a16="http://schemas.microsoft.com/office/drawing/2014/main" id="{A7AA068C-300C-4790-B0AC-7E8C811187F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64004789"/>
                  </p:ext>
                </p:extLst>
              </p:nvPr>
            </p:nvGraphicFramePr>
            <p:xfrm>
              <a:off x="399196" y="2581327"/>
              <a:ext cx="5437703" cy="3058708"/>
            </p:xfrm>
            <a:graphic>
              <a:graphicData uri="http://schemas.microsoft.com/office/powerpoint/2016/slidezoom">
                <pslz:sldZm>
                  <pslz:sldZmObj sldId="2060" cId="1275936285">
                    <pslz:zmPr id="{D1770076-DC97-4873-ABD7-8528AE91BB48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437703" cy="305870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0" name="Slide Zoom 9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A7AA068C-300C-4790-B0AC-7E8C811187F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9196" y="2581327"/>
                <a:ext cx="5437703" cy="305870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11" name="Arrow: Right 10">
            <a:extLst>
              <a:ext uri="{FF2B5EF4-FFF2-40B4-BE49-F238E27FC236}">
                <a16:creationId xmlns:a16="http://schemas.microsoft.com/office/drawing/2014/main" id="{28AA383E-6BFB-4812-BA1B-E3FE1E8D9C29}"/>
              </a:ext>
            </a:extLst>
          </p:cNvPr>
          <p:cNvSpPr/>
          <p:nvPr/>
        </p:nvSpPr>
        <p:spPr>
          <a:xfrm>
            <a:off x="6165155" y="3950260"/>
            <a:ext cx="697832" cy="320843"/>
          </a:xfrm>
          <a:prstGeom prst="rightArrow">
            <a:avLst/>
          </a:prstGeom>
          <a:solidFill>
            <a:srgbClr val="EEEEEE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4993BA-FE3A-44A4-93B7-3F36115A5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9498" y="2154001"/>
            <a:ext cx="4066129" cy="447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79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6360E673-B60C-4FCA-91F3-D3867F066804}"/>
              </a:ext>
            </a:extLst>
          </p:cNvPr>
          <p:cNvSpPr/>
          <p:nvPr/>
        </p:nvSpPr>
        <p:spPr>
          <a:xfrm>
            <a:off x="1079" y="4504622"/>
            <a:ext cx="12190922" cy="2368844"/>
          </a:xfrm>
          <a:prstGeom prst="rect">
            <a:avLst/>
          </a:prstGeom>
          <a:solidFill>
            <a:srgbClr val="E5EB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CAFCDD-8B2F-4175-BE31-78C5E23613C9}"/>
              </a:ext>
            </a:extLst>
          </p:cNvPr>
          <p:cNvSpPr/>
          <p:nvPr/>
        </p:nvSpPr>
        <p:spPr>
          <a:xfrm>
            <a:off x="10658" y="0"/>
            <a:ext cx="12181340" cy="1636680"/>
          </a:xfrm>
          <a:prstGeom prst="rect">
            <a:avLst/>
          </a:prstGeom>
          <a:solidFill>
            <a:srgbClr val="E5EB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977823-AE2B-4350-89C0-25D94CD7832A}"/>
              </a:ext>
            </a:extLst>
          </p:cNvPr>
          <p:cNvSpPr/>
          <p:nvPr/>
        </p:nvSpPr>
        <p:spPr>
          <a:xfrm>
            <a:off x="-11868" y="1616515"/>
            <a:ext cx="12192000" cy="28784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2BEA1B-5412-4648-8BE5-8BB07BD07BC7}"/>
              </a:ext>
            </a:extLst>
          </p:cNvPr>
          <p:cNvSpPr/>
          <p:nvPr/>
        </p:nvSpPr>
        <p:spPr>
          <a:xfrm>
            <a:off x="-11868" y="1653094"/>
            <a:ext cx="3688793" cy="4030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1" i="1" u="none" strike="noStrike" kern="1200" cap="none" spc="0" normalizeH="0" baseline="0" noProof="0">
                <a:ln>
                  <a:noFill/>
                </a:ln>
                <a:solidFill>
                  <a:srgbClr val="50685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C4C907-F32B-43DC-A231-A98B45D9F9A8}"/>
              </a:ext>
            </a:extLst>
          </p:cNvPr>
          <p:cNvSpPr/>
          <p:nvPr/>
        </p:nvSpPr>
        <p:spPr>
          <a:xfrm flipH="1">
            <a:off x="8533037" y="1594059"/>
            <a:ext cx="3648303" cy="507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600" b="1" i="1">
                <a:solidFill>
                  <a:srgbClr val="506855"/>
                </a:solidFill>
                <a:latin typeface="Calibri" panose="020F0502020204030204"/>
              </a:rPr>
              <a:t>Achievements</a:t>
            </a:r>
            <a:endParaRPr kumimoji="0" lang="en-CA" sz="1600" b="1" i="1" u="none" strike="noStrike" kern="1200" cap="none" spc="0" normalizeH="0" baseline="0" noProof="0">
              <a:ln>
                <a:noFill/>
              </a:ln>
              <a:solidFill>
                <a:srgbClr val="50685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28E3C2-4CCC-467A-9347-03AF3EBC66A4}"/>
              </a:ext>
            </a:extLst>
          </p:cNvPr>
          <p:cNvSpPr txBox="1"/>
          <p:nvPr/>
        </p:nvSpPr>
        <p:spPr>
          <a:xfrm>
            <a:off x="552708" y="84572"/>
            <a:ext cx="28205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1">
                <a:solidFill>
                  <a:srgbClr val="506855"/>
                </a:solidFill>
                <a:latin typeface="Calibri" panose="020F0502020204030204"/>
              </a:rPr>
              <a:t>System Disruption</a:t>
            </a:r>
            <a:endParaRPr kumimoji="0" lang="en-CA" sz="1200" b="1" i="0" u="none" strike="noStrike" kern="1200" cap="none" spc="0" normalizeH="0" baseline="0" noProof="0">
              <a:ln>
                <a:noFill/>
              </a:ln>
              <a:solidFill>
                <a:srgbClr val="50685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Health system transformation and the maturation of Ontario Health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Political cycle and upcoming election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Changing Ministry priorities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Absence of direction to OHTs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Bill 1</a:t>
            </a: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24 and remuneration changes</a:t>
            </a:r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488CD4-E44D-4201-8EEC-58A6585F564C}"/>
              </a:ext>
            </a:extLst>
          </p:cNvPr>
          <p:cNvSpPr txBox="1"/>
          <p:nvPr/>
        </p:nvSpPr>
        <p:spPr>
          <a:xfrm>
            <a:off x="7430160" y="76399"/>
            <a:ext cx="2351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1" i="0" u="none" strike="noStrike" kern="1200" cap="none" spc="0" normalizeH="0" baseline="0" noProof="0">
                <a:ln>
                  <a:noFill/>
                </a:ln>
                <a:solidFill>
                  <a:srgbClr val="50685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Funding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Potential decrease in COVID-19 funding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Disruption to funding due to political cycle</a:t>
            </a:r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6074CA-F99A-4460-AF1F-7DA9BF47C812}"/>
              </a:ext>
            </a:extLst>
          </p:cNvPr>
          <p:cNvSpPr txBox="1"/>
          <p:nvPr/>
        </p:nvSpPr>
        <p:spPr>
          <a:xfrm>
            <a:off x="3656413" y="88647"/>
            <a:ext cx="338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1" i="0" u="none" strike="noStrike" kern="1200" cap="none" spc="0" normalizeH="0" baseline="0" noProof="0">
                <a:ln>
                  <a:noFill/>
                </a:ln>
                <a:solidFill>
                  <a:srgbClr val="50685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Population &amp; Demographic Trends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Aging senior population; caregiver burnout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Reduced opportunity for patient engagement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Disruption to baseline health due to COVID-19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3863016-434F-4EBA-967F-005F9BF3A0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580" y="91076"/>
            <a:ext cx="425394" cy="42539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635ECA2-FACA-4731-BA5F-9FEA238C0A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85570" y="85439"/>
            <a:ext cx="419616" cy="41961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D72C84C-020E-4F42-A52E-7776992B94AA}"/>
              </a:ext>
            </a:extLst>
          </p:cNvPr>
          <p:cNvSpPr txBox="1"/>
          <p:nvPr/>
        </p:nvSpPr>
        <p:spPr>
          <a:xfrm>
            <a:off x="7626626" y="1944028"/>
            <a:ext cx="4422075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Strong relationship between OHT partners</a:t>
            </a:r>
          </a:p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Strong relationship with other health system partners (e.g., regional Ontario Health team)</a:t>
            </a:r>
          </a:p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Relationships built and strength of governance structure </a:t>
            </a: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of the</a:t>
            </a: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Joint Board Committee</a:t>
            </a:r>
          </a:p>
          <a:p>
            <a:pPr marL="0" lvl="1" algn="r" defTabSz="914400">
              <a:spcAft>
                <a:spcPts val="600"/>
              </a:spcAft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Improved understanding of partner roles and services, and opportunities for collaboration</a:t>
            </a: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done to-date to address equity issues in the pandemic</a:t>
            </a: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 context</a:t>
            </a:r>
          </a:p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Commitment to patient-centred planning and care</a:t>
            </a:r>
          </a:p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Equal voice of partners in the OHT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5DD766-CED5-49B1-9DA2-1B5F56954682}"/>
              </a:ext>
            </a:extLst>
          </p:cNvPr>
          <p:cNvSpPr txBox="1"/>
          <p:nvPr/>
        </p:nvSpPr>
        <p:spPr>
          <a:xfrm>
            <a:off x="572156" y="4646351"/>
            <a:ext cx="213574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300" b="1">
                <a:solidFill>
                  <a:srgbClr val="506855"/>
                </a:solidFill>
                <a:latin typeface="Calibri" panose="020F0502020204030204"/>
              </a:rPr>
              <a:t>Public Engagement</a:t>
            </a:r>
            <a:endParaRPr kumimoji="0" lang="en-CA" sz="1300" b="1" i="0" u="none" strike="noStrike" kern="1200" cap="none" spc="0" normalizeH="0" baseline="0" noProof="0">
              <a:ln>
                <a:noFill/>
              </a:ln>
              <a:solidFill>
                <a:srgbClr val="50685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3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Rebuilding trust in the healthcare system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3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Prioritize engaging patients</a:t>
            </a:r>
            <a:r>
              <a:rPr lang="en-CA" sz="1300">
                <a:solidFill>
                  <a:srgbClr val="5F5F5F"/>
                </a:solidFill>
                <a:latin typeface="Calibri" panose="020F0502020204030204"/>
              </a:rPr>
              <a:t>/clients</a:t>
            </a:r>
            <a:endParaRPr kumimoji="0" lang="en-CA" sz="13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26A734-0A83-415F-99F2-A0F30FB60366}"/>
              </a:ext>
            </a:extLst>
          </p:cNvPr>
          <p:cNvSpPr txBox="1"/>
          <p:nvPr/>
        </p:nvSpPr>
        <p:spPr>
          <a:xfrm>
            <a:off x="6765665" y="4904941"/>
            <a:ext cx="283052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00" b="1" i="0" u="none" strike="noStrike" kern="1200" cap="none" spc="0" normalizeH="0" baseline="0" noProof="0">
                <a:ln>
                  <a:noFill/>
                </a:ln>
                <a:solidFill>
                  <a:srgbClr val="50685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Supporting Human Resources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300">
                <a:solidFill>
                  <a:srgbClr val="5F5F5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OHT staff and OHT members given the increased burnout and fatigue for staff and leadership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C189B0C-79BA-4412-A87E-D7CEB5450532}"/>
              </a:ext>
            </a:extLst>
          </p:cNvPr>
          <p:cNvSpPr txBox="1"/>
          <p:nvPr/>
        </p:nvSpPr>
        <p:spPr>
          <a:xfrm>
            <a:off x="3453794" y="6201285"/>
            <a:ext cx="330352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00" b="1" i="0" u="none" strike="noStrike" kern="1200" cap="none" spc="0" normalizeH="0" baseline="0" noProof="0">
                <a:ln>
                  <a:noFill/>
                </a:ln>
                <a:solidFill>
                  <a:srgbClr val="50685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Partnership and Relationships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3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Collaborative OHT responses to sector-specific challenges and requirements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50C4F2-CA72-4719-BC1D-0CE1F694880B}"/>
              </a:ext>
            </a:extLst>
          </p:cNvPr>
          <p:cNvSpPr txBox="1"/>
          <p:nvPr/>
        </p:nvSpPr>
        <p:spPr>
          <a:xfrm>
            <a:off x="3425258" y="4917142"/>
            <a:ext cx="28305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00" b="1" i="0" u="none" strike="noStrike" kern="1200" cap="none" spc="0" normalizeH="0" baseline="0" noProof="0">
                <a:ln>
                  <a:noFill/>
                </a:ln>
                <a:solidFill>
                  <a:srgbClr val="50685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Agility in Planning and Responses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30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Given the many changing environmental factors, </a:t>
            </a:r>
            <a:r>
              <a:rPr lang="en-CA" sz="1300">
                <a:solidFill>
                  <a:srgbClr val="5F5F5F"/>
                </a:solidFill>
                <a:latin typeface="Calibri" panose="020F0502020204030204"/>
              </a:rPr>
              <a:t>developing plans and strategies that are agile and can readily accommodate changing directions and priorities</a:t>
            </a:r>
            <a:endParaRPr kumimoji="0" lang="en-CA" sz="130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4CE3C1EE-FC64-4760-862D-1A55468A4E21}"/>
              </a:ext>
            </a:extLst>
          </p:cNvPr>
          <p:cNvSpPr/>
          <p:nvPr/>
        </p:nvSpPr>
        <p:spPr>
          <a:xfrm>
            <a:off x="4590241" y="3152279"/>
            <a:ext cx="338710" cy="188464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0261BC29-F741-4F36-8A48-6B75A3DA06EB}"/>
              </a:ext>
            </a:extLst>
          </p:cNvPr>
          <p:cNvSpPr/>
          <p:nvPr/>
        </p:nvSpPr>
        <p:spPr>
          <a:xfrm rot="10800000">
            <a:off x="7366227" y="3160132"/>
            <a:ext cx="338710" cy="188464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4C761700-EF0D-43B3-A40D-9CC3AAF4EED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161" y="4698738"/>
            <a:ext cx="499967" cy="499967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43F7282-B8B3-4818-84B1-61F62C91F3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43907" y="6137682"/>
            <a:ext cx="385453" cy="385453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2FA26E24-0369-4694-A7A3-0089A825A4E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333074" y="4997338"/>
            <a:ext cx="406639" cy="406639"/>
          </a:xfrm>
          <a:prstGeom prst="rect">
            <a:avLst/>
          </a:prstGeom>
        </p:spPr>
      </p:pic>
      <p:sp>
        <p:nvSpPr>
          <p:cNvPr id="3" name="Arrow: Pentagon 2">
            <a:extLst>
              <a:ext uri="{FF2B5EF4-FFF2-40B4-BE49-F238E27FC236}">
                <a16:creationId xmlns:a16="http://schemas.microsoft.com/office/drawing/2014/main" id="{75C6EAD1-9214-4CA6-9D9B-2595EB188146}"/>
              </a:ext>
            </a:extLst>
          </p:cNvPr>
          <p:cNvSpPr/>
          <p:nvPr/>
        </p:nvSpPr>
        <p:spPr>
          <a:xfrm rot="5400000">
            <a:off x="5759649" y="-611608"/>
            <a:ext cx="672700" cy="4838148"/>
          </a:xfrm>
          <a:prstGeom prst="homePlate">
            <a:avLst/>
          </a:prstGeom>
          <a:solidFill>
            <a:srgbClr val="50685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External Drivers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B39DDAE-5D52-48F2-9114-B318DB26020C}"/>
              </a:ext>
            </a:extLst>
          </p:cNvPr>
          <p:cNvSpPr txBox="1"/>
          <p:nvPr/>
        </p:nvSpPr>
        <p:spPr>
          <a:xfrm>
            <a:off x="571172" y="5780858"/>
            <a:ext cx="23727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00" b="1" i="0" u="none" strike="noStrike" kern="1200" cap="none" spc="0" normalizeH="0" baseline="0" noProof="0">
                <a:ln>
                  <a:noFill/>
                </a:ln>
                <a:solidFill>
                  <a:srgbClr val="50685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Diversity, Equity &amp; Inclusion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3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Ensuring an equity lens in OHT strategies, engagements, and plans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812A65E-560C-4723-8227-8E9BE2CEA365}"/>
              </a:ext>
            </a:extLst>
          </p:cNvPr>
          <p:cNvSpPr txBox="1"/>
          <p:nvPr/>
        </p:nvSpPr>
        <p:spPr>
          <a:xfrm>
            <a:off x="9989989" y="4740277"/>
            <a:ext cx="214335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00" b="1" i="0" u="none" strike="noStrike" kern="1200" cap="none" spc="0" normalizeH="0" baseline="0" noProof="0">
                <a:ln>
                  <a:noFill/>
                </a:ln>
                <a:solidFill>
                  <a:srgbClr val="50685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Building upon Successes in Supporting CND OHT’s Attributed Population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3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Continuing upon the p</a:t>
            </a:r>
            <a:r>
              <a:rPr lang="en-CA" sz="1300" err="1">
                <a:solidFill>
                  <a:srgbClr val="5F5F5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lans</a:t>
            </a:r>
            <a:r>
              <a:rPr lang="en-CA" sz="1300">
                <a:solidFill>
                  <a:srgbClr val="5F5F5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priorities of the OHT, building upon a foundation of strong relationships and leveraging knowledge gained.</a:t>
            </a:r>
            <a:endParaRPr kumimoji="0" lang="en-CA" sz="13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8528E5B6-1F14-4EEB-89ED-8EDA76474EB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2943908" y="4850354"/>
            <a:ext cx="561498" cy="561498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930A5254-2A9A-43B5-A5D8-B2AE987872D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1549" y="5876512"/>
            <a:ext cx="477956" cy="477956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6D637EBE-B64A-416D-9954-56BE730639B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16987" y="4808152"/>
            <a:ext cx="473002" cy="47300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928CF268-BC20-4043-88D6-CC45948EDD59}"/>
              </a:ext>
            </a:extLst>
          </p:cNvPr>
          <p:cNvSpPr txBox="1"/>
          <p:nvPr/>
        </p:nvSpPr>
        <p:spPr>
          <a:xfrm>
            <a:off x="10083381" y="76399"/>
            <a:ext cx="21781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1" i="0" u="none" strike="noStrike" kern="1200" cap="none" spc="0" normalizeH="0" baseline="0" noProof="0">
                <a:ln>
                  <a:noFill/>
                </a:ln>
                <a:solidFill>
                  <a:srgbClr val="50685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COVID-19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Reduced system capacity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Leadership and staff burnout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Reduced trust in the healthcare system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Disruption to plans</a:t>
            </a:r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4DBE0226-9DC7-4647-B3C5-9F2C625ECFA9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9674899" y="117173"/>
            <a:ext cx="408481" cy="408481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D01AB6D7-57F6-46EE-9EF0-637A43FE48EA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028126" y="74688"/>
            <a:ext cx="402034" cy="402034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DADC4DF1-B04D-48CB-A6EE-77A0BB6D3B22}"/>
              </a:ext>
            </a:extLst>
          </p:cNvPr>
          <p:cNvGrpSpPr/>
          <p:nvPr/>
        </p:nvGrpSpPr>
        <p:grpSpPr>
          <a:xfrm>
            <a:off x="3694890" y="4324638"/>
            <a:ext cx="4838148" cy="710844"/>
            <a:chOff x="3695183" y="4099980"/>
            <a:chExt cx="4838148" cy="710844"/>
          </a:xfrm>
          <a:solidFill>
            <a:srgbClr val="74947B"/>
          </a:solidFill>
        </p:grpSpPr>
        <p:sp>
          <p:nvSpPr>
            <p:cNvPr id="26" name="Arrow: Pentagon 25">
              <a:extLst>
                <a:ext uri="{FF2B5EF4-FFF2-40B4-BE49-F238E27FC236}">
                  <a16:creationId xmlns:a16="http://schemas.microsoft.com/office/drawing/2014/main" id="{63DDF32E-C621-4D1F-9890-D2F96400F3C1}"/>
                </a:ext>
              </a:extLst>
            </p:cNvPr>
            <p:cNvSpPr/>
            <p:nvPr/>
          </p:nvSpPr>
          <p:spPr>
            <a:xfrm rot="5400000">
              <a:off x="5777907" y="2017256"/>
              <a:ext cx="672700" cy="4838148"/>
            </a:xfrm>
            <a:prstGeom prst="homePlat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1" i="1" u="none" strike="noStrike" kern="1200" cap="none" spc="0" normalizeH="0" baseline="0" noProof="0">
                <a:ln>
                  <a:noFill/>
                </a:ln>
                <a:solidFill>
                  <a:srgbClr val="00949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143AFAC-47F6-43E8-98C4-62A6BD12442C}"/>
                </a:ext>
              </a:extLst>
            </p:cNvPr>
            <p:cNvSpPr txBox="1"/>
            <p:nvPr/>
          </p:nvSpPr>
          <p:spPr>
            <a:xfrm>
              <a:off x="4893912" y="4164493"/>
              <a:ext cx="3200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800" b="1" i="1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Strategic Responses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E4E62CD1-2EE2-4322-B229-D543AC336F36}"/>
              </a:ext>
            </a:extLst>
          </p:cNvPr>
          <p:cNvSpPr/>
          <p:nvPr/>
        </p:nvSpPr>
        <p:spPr>
          <a:xfrm>
            <a:off x="5181339" y="2295537"/>
            <a:ext cx="1865250" cy="1839130"/>
          </a:xfrm>
          <a:prstGeom prst="ellipse">
            <a:avLst/>
          </a:prstGeom>
          <a:solidFill>
            <a:schemeClr val="bg1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8" name="Picture 47" descr="A close up of a sign&#10;&#10;Description automatically generated">
            <a:extLst>
              <a:ext uri="{FF2B5EF4-FFF2-40B4-BE49-F238E27FC236}">
                <a16:creationId xmlns:a16="http://schemas.microsoft.com/office/drawing/2014/main" id="{467EE939-237C-442A-A03C-4B4777E10AC4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151" y="3033388"/>
            <a:ext cx="1156716" cy="848868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68756AE-A93A-401D-85C6-6AFA901FFC37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b="74931"/>
          <a:stretch/>
        </p:blipFill>
        <p:spPr>
          <a:xfrm flipH="1">
            <a:off x="5582558" y="2617161"/>
            <a:ext cx="310472" cy="31308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32ACECC2-72D5-4DA9-9973-E188063EB8A6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t="35713" b="37245"/>
          <a:stretch/>
        </p:blipFill>
        <p:spPr>
          <a:xfrm flipH="1">
            <a:off x="5958728" y="2593808"/>
            <a:ext cx="310472" cy="33773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01E347C7-71B5-4261-A2E9-83CE2F14E046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t="73917"/>
          <a:stretch/>
        </p:blipFill>
        <p:spPr>
          <a:xfrm flipH="1">
            <a:off x="6328821" y="2583009"/>
            <a:ext cx="310472" cy="326236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B6FF550C-FDC1-4905-AB71-8669D153B91D}"/>
              </a:ext>
            </a:extLst>
          </p:cNvPr>
          <p:cNvSpPr txBox="1"/>
          <p:nvPr/>
        </p:nvSpPr>
        <p:spPr>
          <a:xfrm>
            <a:off x="6852674" y="6008219"/>
            <a:ext cx="313677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CA" sz="1300" b="1">
                <a:solidFill>
                  <a:srgbClr val="50685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Recruitment and Retention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3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Aligned or collaborative HHR recruitment and retention strategies</a:t>
            </a:r>
          </a:p>
        </p:txBody>
      </p:sp>
      <p:pic>
        <p:nvPicPr>
          <p:cNvPr id="27" name="Graphic 26" descr="Cycle with people outline">
            <a:extLst>
              <a:ext uri="{FF2B5EF4-FFF2-40B4-BE49-F238E27FC236}">
                <a16:creationId xmlns:a16="http://schemas.microsoft.com/office/drawing/2014/main" id="{6CEC1DDE-02B2-41E9-A498-B5AC1F8A5730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6293991" y="5864325"/>
            <a:ext cx="611998" cy="612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CBD1F4D-E38C-4C5A-A85E-32630B07D7AA}"/>
              </a:ext>
            </a:extLst>
          </p:cNvPr>
          <p:cNvSpPr txBox="1"/>
          <p:nvPr/>
        </p:nvSpPr>
        <p:spPr>
          <a:xfrm>
            <a:off x="24446" y="1944028"/>
            <a:ext cx="4726316" cy="2504545"/>
          </a:xfrm>
          <a:prstGeom prst="rect">
            <a:avLst/>
          </a:prstGeom>
          <a:noFill/>
        </p:spPr>
        <p:txBody>
          <a:bodyPr wrap="square" numCol="2" spcCol="182880">
            <a:noAutofit/>
          </a:bodyPr>
          <a:lstStyle/>
          <a:p>
            <a:pPr marL="0" lvl="1" defTabSz="914400">
              <a:spcAft>
                <a:spcPts val="600"/>
              </a:spcAft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Caregiver burnout, and increased acuity of patients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Workforce and leadership fatigue and turnover</a:t>
            </a:r>
            <a:endParaRPr lang="en-CA" sz="1200">
              <a:solidFill>
                <a:srgbClr val="5F5F5F"/>
              </a:solidFill>
              <a:latin typeface="Calibri" panose="020F0502020204030204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Recruitment challenges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Potential funding challenges for OHT partners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Primary care provider engagement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Impact of political cycle and system disruption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Reduced internal capacity within partner organizations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Changing baseline of OHT’s population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Relative maturity of CND OHT to other OHTs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Tension between local and regional organizations within the OHT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Differing funding sources and accountability for OHT partners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A" sz="1200">
                <a:solidFill>
                  <a:srgbClr val="5F5F5F"/>
                </a:solidFill>
                <a:latin typeface="Calibri" panose="020F0502020204030204"/>
              </a:rPr>
              <a:t>Changing or absence of direction to the OHT</a:t>
            </a:r>
          </a:p>
        </p:txBody>
      </p:sp>
    </p:spTree>
    <p:extLst>
      <p:ext uri="{BB962C8B-B14F-4D97-AF65-F5344CB8AC3E}">
        <p14:creationId xmlns:p14="http://schemas.microsoft.com/office/powerpoint/2010/main" val="127593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1D266-7B78-471C-8876-7A2800985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Previous Draft Plan Components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721FFD-A5F1-4929-9FDF-A3F7EE1F481F}"/>
              </a:ext>
            </a:extLst>
          </p:cNvPr>
          <p:cNvSpPr/>
          <p:nvPr/>
        </p:nvSpPr>
        <p:spPr>
          <a:xfrm>
            <a:off x="590674" y="980452"/>
            <a:ext cx="11010651" cy="580656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B4D7E-7471-4232-935E-1C2FAD13143F}"/>
              </a:ext>
            </a:extLst>
          </p:cNvPr>
          <p:cNvSpPr/>
          <p:nvPr/>
        </p:nvSpPr>
        <p:spPr>
          <a:xfrm>
            <a:off x="4402900" y="3926053"/>
            <a:ext cx="3375785" cy="2645930"/>
          </a:xfrm>
          <a:prstGeom prst="rect">
            <a:avLst/>
          </a:prstGeom>
          <a:solidFill>
            <a:srgbClr val="B1C3B5"/>
          </a:solidFill>
          <a:ln w="1587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cs typeface="Calibri"/>
            </a:endParaRPr>
          </a:p>
          <a:p>
            <a:pPr marL="2857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3FF0DE-166A-4ECC-AA94-385BE725F051}"/>
              </a:ext>
            </a:extLst>
          </p:cNvPr>
          <p:cNvSpPr/>
          <p:nvPr/>
        </p:nvSpPr>
        <p:spPr>
          <a:xfrm>
            <a:off x="4504285" y="5690999"/>
            <a:ext cx="3132660" cy="637144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CA" sz="1200"/>
              <a:t>Work with our stakeholders to establish shared expectations around change management.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726BE2-F57F-4E08-8A2C-ADF6818DE461}"/>
              </a:ext>
            </a:extLst>
          </p:cNvPr>
          <p:cNvSpPr/>
          <p:nvPr/>
        </p:nvSpPr>
        <p:spPr>
          <a:xfrm>
            <a:off x="4495697" y="4210020"/>
            <a:ext cx="3132660" cy="637144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CA" sz="1100"/>
              <a:t>Create opportunities to communicate and collaborate with our diverse stakeholders, including opportunities for meaningful consultation to drive system transformation</a:t>
            </a:r>
            <a:endParaRPr lang="en-US" sz="11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43B588-219A-4645-AF98-70F1A0A4F410}"/>
              </a:ext>
            </a:extLst>
          </p:cNvPr>
          <p:cNvSpPr/>
          <p:nvPr/>
        </p:nvSpPr>
        <p:spPr>
          <a:xfrm>
            <a:off x="4497451" y="4952783"/>
            <a:ext cx="3141378" cy="637145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CA" sz="1200"/>
              <a:t>Create collaborative and transparent decision-making processes our stakeholders understand how OHT decisions are made</a:t>
            </a: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350D65D3-2422-4A01-A9D9-8EF95524D4FD}"/>
              </a:ext>
            </a:extLst>
          </p:cNvPr>
          <p:cNvSpPr/>
          <p:nvPr/>
        </p:nvSpPr>
        <p:spPr>
          <a:xfrm rot="5400000">
            <a:off x="9286862" y="1725816"/>
            <a:ext cx="908408" cy="3367207"/>
          </a:xfrm>
          <a:prstGeom prst="homePlate">
            <a:avLst>
              <a:gd name="adj" fmla="val 35280"/>
            </a:avLst>
          </a:prstGeom>
          <a:solidFill>
            <a:srgbClr val="7494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A9D18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0EDEEC63-BCCA-450F-8A49-089365AFFB0D}"/>
              </a:ext>
            </a:extLst>
          </p:cNvPr>
          <p:cNvSpPr/>
          <p:nvPr/>
        </p:nvSpPr>
        <p:spPr>
          <a:xfrm rot="5400000">
            <a:off x="5676730" y="1725816"/>
            <a:ext cx="908408" cy="3367207"/>
          </a:xfrm>
          <a:prstGeom prst="homePlate">
            <a:avLst>
              <a:gd name="adj" fmla="val 35280"/>
            </a:avLst>
          </a:prstGeom>
          <a:solidFill>
            <a:srgbClr val="7494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4B18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D305A28E-3874-46D6-8B52-03CE2478423C}"/>
              </a:ext>
            </a:extLst>
          </p:cNvPr>
          <p:cNvSpPr/>
          <p:nvPr/>
        </p:nvSpPr>
        <p:spPr>
          <a:xfrm rot="5400000">
            <a:off x="1994293" y="1710710"/>
            <a:ext cx="908408" cy="3367207"/>
          </a:xfrm>
          <a:prstGeom prst="homePlate">
            <a:avLst>
              <a:gd name="adj" fmla="val 35280"/>
            </a:avLst>
          </a:prstGeom>
          <a:solidFill>
            <a:srgbClr val="7494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9DC3E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C02FCA-1E9C-45AD-A3CD-5BE2F8E3DD16}"/>
              </a:ext>
            </a:extLst>
          </p:cNvPr>
          <p:cNvSpPr/>
          <p:nvPr/>
        </p:nvSpPr>
        <p:spPr>
          <a:xfrm>
            <a:off x="826456" y="2636197"/>
            <a:ext cx="3326634" cy="1301598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1" i="1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Improve experience of our stakeholders, including patients, caregivers and providers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60EA44-D29C-4537-9F30-584C6D4ED6B5}"/>
              </a:ext>
            </a:extLst>
          </p:cNvPr>
          <p:cNvSpPr/>
          <p:nvPr/>
        </p:nvSpPr>
        <p:spPr>
          <a:xfrm>
            <a:off x="4495697" y="3207483"/>
            <a:ext cx="3217708" cy="159025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400" b="1" i="1" kern="0">
                <a:solidFill>
                  <a:prstClr val="white"/>
                </a:solidFill>
              </a:rPr>
              <a:t>Collaborate across our OHT to build the foundation for longer term system integration</a:t>
            </a:r>
            <a:endParaRPr kumimoji="0" lang="en-CA" sz="1400" b="1" i="1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3AB7E3-61BD-4390-A04B-5E55D10992A3}"/>
              </a:ext>
            </a:extLst>
          </p:cNvPr>
          <p:cNvSpPr/>
          <p:nvPr/>
        </p:nvSpPr>
        <p:spPr>
          <a:xfrm>
            <a:off x="7858889" y="3069212"/>
            <a:ext cx="3696793" cy="388835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1" i="1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Innovate, Learn and Continuously Improve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A9F9FD-DA16-4442-A593-81B4BD502EF3}"/>
              </a:ext>
            </a:extLst>
          </p:cNvPr>
          <p:cNvSpPr/>
          <p:nvPr/>
        </p:nvSpPr>
        <p:spPr>
          <a:xfrm>
            <a:off x="8019394" y="3907620"/>
            <a:ext cx="3375785" cy="2645930"/>
          </a:xfrm>
          <a:prstGeom prst="rect">
            <a:avLst/>
          </a:prstGeom>
          <a:solidFill>
            <a:srgbClr val="B1C3B5"/>
          </a:solidFill>
          <a:ln w="1587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2857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D8A7F8D-7861-4D3E-9982-DED6D397504E}"/>
              </a:ext>
            </a:extLst>
          </p:cNvPr>
          <p:cNvSpPr/>
          <p:nvPr/>
        </p:nvSpPr>
        <p:spPr>
          <a:xfrm>
            <a:off x="758271" y="3907241"/>
            <a:ext cx="3375785" cy="2644250"/>
          </a:xfrm>
          <a:prstGeom prst="rect">
            <a:avLst/>
          </a:prstGeom>
          <a:solidFill>
            <a:srgbClr val="B1C3B5"/>
          </a:solidFill>
          <a:ln w="1587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AFDD24F-9670-42E7-9A11-761319927382}"/>
              </a:ext>
            </a:extLst>
          </p:cNvPr>
          <p:cNvSpPr/>
          <p:nvPr/>
        </p:nvSpPr>
        <p:spPr>
          <a:xfrm>
            <a:off x="855506" y="5669270"/>
            <a:ext cx="3132660" cy="637144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CA" sz="1200"/>
              <a:t>Establish care coordination and care navigation functions in 5 primary care practices and evaluate impact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7AFEFE-1A30-4CFE-A9CC-6F0DBFAD98A0}"/>
              </a:ext>
            </a:extLst>
          </p:cNvPr>
          <p:cNvSpPr/>
          <p:nvPr/>
        </p:nvSpPr>
        <p:spPr>
          <a:xfrm>
            <a:off x="846918" y="4188291"/>
            <a:ext cx="3132660" cy="637144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>
                <a:solidFill>
                  <a:srgbClr val="5F5F5F"/>
                </a:solidFill>
              </a:rPr>
              <a:t>Continue to listen to our communities to understand needs around experiences</a:t>
            </a:r>
            <a:endParaRPr kumimoji="0" lang="en-CA" sz="12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700CCA-0AF7-43E0-8C0F-DA941228DAE8}"/>
              </a:ext>
            </a:extLst>
          </p:cNvPr>
          <p:cNvSpPr/>
          <p:nvPr/>
        </p:nvSpPr>
        <p:spPr>
          <a:xfrm>
            <a:off x="840188" y="4931055"/>
            <a:ext cx="3141378" cy="637144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CA" sz="1200"/>
              <a:t>Establish consistent ways to collect feedback and monitor patient, caregiver and provider experience across our OHT.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2657E5-ACF5-4581-A0F3-49A873494CA1}"/>
              </a:ext>
            </a:extLst>
          </p:cNvPr>
          <p:cNvSpPr/>
          <p:nvPr/>
        </p:nvSpPr>
        <p:spPr>
          <a:xfrm>
            <a:off x="8114160" y="5673799"/>
            <a:ext cx="3132660" cy="633974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CA" sz="1200"/>
              <a:t>Build our values, including equity and inclusiveness, into how we work as an OHT and how we address the needs of our communities.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4BCD61A-C429-4B81-BE64-AC9258D2CA76}"/>
              </a:ext>
            </a:extLst>
          </p:cNvPr>
          <p:cNvSpPr/>
          <p:nvPr/>
        </p:nvSpPr>
        <p:spPr>
          <a:xfrm>
            <a:off x="8105572" y="4192820"/>
            <a:ext cx="3132660" cy="633974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CA" sz="1200"/>
              <a:t>Establish innovative opportunities to increase accessibility, equity and efficiency of care, including Digital Health solution. </a:t>
            </a:r>
            <a:endParaRPr lang="en-US" sz="12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6F4A717-696E-47CB-8356-D75A90BC788F}"/>
              </a:ext>
            </a:extLst>
          </p:cNvPr>
          <p:cNvSpPr/>
          <p:nvPr/>
        </p:nvSpPr>
        <p:spPr>
          <a:xfrm>
            <a:off x="8107326" y="4935583"/>
            <a:ext cx="3141378" cy="633974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CA" sz="1200"/>
              <a:t>Develop a Quality strategy to monitor the impact and effectiveness of our work and identify opportunities for improvement.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9FD92D3-A410-498D-968C-74CB448500CE}"/>
              </a:ext>
            </a:extLst>
          </p:cNvPr>
          <p:cNvSpPr/>
          <p:nvPr/>
        </p:nvSpPr>
        <p:spPr>
          <a:xfrm>
            <a:off x="2214866" y="3616041"/>
            <a:ext cx="514141" cy="514141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B1C3B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E7F0F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83F5F03-243F-4C8D-8C90-E6A50DE33B6B}"/>
              </a:ext>
            </a:extLst>
          </p:cNvPr>
          <p:cNvSpPr/>
          <p:nvPr/>
        </p:nvSpPr>
        <p:spPr>
          <a:xfrm>
            <a:off x="5892114" y="3642993"/>
            <a:ext cx="506076" cy="506075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B1C3B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135FE6-271C-41F0-B3A8-47DDC744F580}"/>
              </a:ext>
            </a:extLst>
          </p:cNvPr>
          <p:cNvSpPr/>
          <p:nvPr/>
        </p:nvSpPr>
        <p:spPr>
          <a:xfrm>
            <a:off x="9459655" y="3658152"/>
            <a:ext cx="494053" cy="494053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B1C3B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61C02D9C-F918-4E6A-BD1B-BE96FF7DA6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39167" y="3671791"/>
            <a:ext cx="432610" cy="432610"/>
          </a:xfrm>
          <a:prstGeom prst="rect">
            <a:avLst/>
          </a:prstGeom>
        </p:spPr>
      </p:pic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60707C26-A246-4CC9-9519-BE7AC4499689}"/>
              </a:ext>
            </a:extLst>
          </p:cNvPr>
          <p:cNvGraphicFramePr>
            <a:graphicFrameLocks noGrp="1"/>
          </p:cNvGraphicFramePr>
          <p:nvPr/>
        </p:nvGraphicFramePr>
        <p:xfrm>
          <a:off x="750045" y="1253197"/>
          <a:ext cx="10718970" cy="691838"/>
        </p:xfrm>
        <a:graphic>
          <a:graphicData uri="http://schemas.openxmlformats.org/drawingml/2006/table">
            <a:tbl>
              <a:tblPr firstRow="1" bandRow="1"/>
              <a:tblGrid>
                <a:gridCol w="1640912">
                  <a:extLst>
                    <a:ext uri="{9D8B030D-6E8A-4147-A177-3AD203B41FA5}">
                      <a16:colId xmlns:a16="http://schemas.microsoft.com/office/drawing/2014/main" val="3418190965"/>
                    </a:ext>
                  </a:extLst>
                </a:gridCol>
                <a:gridCol w="9078058">
                  <a:extLst>
                    <a:ext uri="{9D8B030D-6E8A-4147-A177-3AD203B41FA5}">
                      <a16:colId xmlns:a16="http://schemas.microsoft.com/office/drawing/2014/main" val="2977369216"/>
                    </a:ext>
                  </a:extLst>
                </a:gridCol>
              </a:tblGrid>
              <a:tr h="69183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/>
                        <a:t>Vision</a:t>
                      </a:r>
                      <a:endParaRPr lang="en-CA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0685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We envision a community where people access seamless and integrated services to ensure the health and wellbeing of our diverse populations</a:t>
                      </a:r>
                      <a:endParaRPr kumimoji="0" lang="en-CA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Calibri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068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306868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6A56137F-4525-4650-BF6D-492F110E266D}"/>
              </a:ext>
            </a:extLst>
          </p:cNvPr>
          <p:cNvGraphicFramePr>
            <a:graphicFrameLocks noGrp="1"/>
          </p:cNvGraphicFramePr>
          <p:nvPr/>
        </p:nvGraphicFramePr>
        <p:xfrm>
          <a:off x="750045" y="2196640"/>
          <a:ext cx="10686805" cy="568800"/>
        </p:xfrm>
        <a:graphic>
          <a:graphicData uri="http://schemas.openxmlformats.org/drawingml/2006/table">
            <a:tbl>
              <a:tblPr firstRow="1" bandRow="1"/>
              <a:tblGrid>
                <a:gridCol w="1650180">
                  <a:extLst>
                    <a:ext uri="{9D8B030D-6E8A-4147-A177-3AD203B41FA5}">
                      <a16:colId xmlns:a16="http://schemas.microsoft.com/office/drawing/2014/main" val="661163440"/>
                    </a:ext>
                  </a:extLst>
                </a:gridCol>
                <a:gridCol w="2492869">
                  <a:extLst>
                    <a:ext uri="{9D8B030D-6E8A-4147-A177-3AD203B41FA5}">
                      <a16:colId xmlns:a16="http://schemas.microsoft.com/office/drawing/2014/main" val="3778322172"/>
                    </a:ext>
                  </a:extLst>
                </a:gridCol>
                <a:gridCol w="2181252">
                  <a:extLst>
                    <a:ext uri="{9D8B030D-6E8A-4147-A177-3AD203B41FA5}">
                      <a16:colId xmlns:a16="http://schemas.microsoft.com/office/drawing/2014/main" val="3161174476"/>
                    </a:ext>
                  </a:extLst>
                </a:gridCol>
                <a:gridCol w="2181252">
                  <a:extLst>
                    <a:ext uri="{9D8B030D-6E8A-4147-A177-3AD203B41FA5}">
                      <a16:colId xmlns:a16="http://schemas.microsoft.com/office/drawing/2014/main" val="3258049344"/>
                    </a:ext>
                  </a:extLst>
                </a:gridCol>
                <a:gridCol w="2181252">
                  <a:extLst>
                    <a:ext uri="{9D8B030D-6E8A-4147-A177-3AD203B41FA5}">
                      <a16:colId xmlns:a16="http://schemas.microsoft.com/office/drawing/2014/main" val="3640138391"/>
                    </a:ext>
                  </a:extLst>
                </a:gridCol>
              </a:tblGrid>
              <a:tr h="5688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>
                          <a:solidFill>
                            <a:schemeClr val="bg1"/>
                          </a:solidFill>
                        </a:rPr>
                        <a:t>Values</a:t>
                      </a:r>
                      <a:endParaRPr lang="en-CA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b="0" kern="1200">
                          <a:solidFill>
                            <a:schemeClr val="bg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Inclusive</a:t>
                      </a:r>
                      <a:endParaRPr lang="en-CA" sz="1600" b="0" kern="1200">
                        <a:solidFill>
                          <a:schemeClr val="bg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b="0" kern="1200">
                          <a:solidFill>
                            <a:schemeClr val="bg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Connected</a:t>
                      </a:r>
                      <a:endParaRPr lang="en-CA" sz="1600" b="0" kern="1200">
                        <a:solidFill>
                          <a:schemeClr val="bg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b="0" kern="1200">
                          <a:solidFill>
                            <a:schemeClr val="bg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Accessible</a:t>
                      </a:r>
                      <a:endParaRPr lang="en-CA" sz="1600" b="0" kern="1200">
                        <a:solidFill>
                          <a:schemeClr val="bg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b="0" kern="1200">
                          <a:solidFill>
                            <a:schemeClr val="bg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Adaptable</a:t>
                      </a:r>
                      <a:endParaRPr lang="en-CA" sz="1600" b="0" kern="1200">
                        <a:solidFill>
                          <a:schemeClr val="bg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133013"/>
                  </a:ext>
                </a:extLst>
              </a:tr>
            </a:tbl>
          </a:graphicData>
        </a:graphic>
      </p:graphicFrame>
      <p:pic>
        <p:nvPicPr>
          <p:cNvPr id="42" name="Graphic 41">
            <a:extLst>
              <a:ext uri="{FF2B5EF4-FFF2-40B4-BE49-F238E27FC236}">
                <a16:creationId xmlns:a16="http://schemas.microsoft.com/office/drawing/2014/main" id="{81DE8E08-B1F1-4B92-91F7-6DDBC51FDD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81328" y="3681968"/>
            <a:ext cx="373489" cy="373489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21DE4F27-3E12-4AB5-B6F0-13F23E5E43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61400" y="3724573"/>
            <a:ext cx="342553" cy="34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325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79AE8-27F8-4167-8789-11DCDE0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CA"/>
              <a:t>Exercise to develop the draft strategic framework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DA0875-7998-427B-8207-4DBDF2ABA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450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92475C7E-9FD5-4A05-B995-C71167D8CD8A}"/>
              </a:ext>
            </a:extLst>
          </p:cNvPr>
          <p:cNvSpPr/>
          <p:nvPr/>
        </p:nvSpPr>
        <p:spPr>
          <a:xfrm>
            <a:off x="6792453" y="941156"/>
            <a:ext cx="1211480" cy="742504"/>
          </a:xfrm>
          <a:prstGeom prst="rect">
            <a:avLst/>
          </a:prstGeom>
          <a:solidFill>
            <a:srgbClr val="E3E9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 strike="sngStrike">
                <a:solidFill>
                  <a:srgbClr val="74947B"/>
                </a:solidFill>
              </a:rPr>
              <a:t>Improving Stakeholder &amp; P/F/C Experience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73C3D5D-4C2A-40CF-BC0B-AC62A4BDDC2F}"/>
              </a:ext>
            </a:extLst>
          </p:cNvPr>
          <p:cNvSpPr/>
          <p:nvPr/>
        </p:nvSpPr>
        <p:spPr>
          <a:xfrm>
            <a:off x="8110333" y="933450"/>
            <a:ext cx="1211480" cy="742504"/>
          </a:xfrm>
          <a:prstGeom prst="rect">
            <a:avLst/>
          </a:prstGeom>
          <a:solidFill>
            <a:srgbClr val="E3E9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 strike="sngStrike">
                <a:solidFill>
                  <a:srgbClr val="74947B"/>
                </a:solidFill>
                <a:cs typeface="Calibri"/>
              </a:rPr>
              <a:t>Collaborate &amp; build foundation for integration</a:t>
            </a:r>
          </a:p>
        </p:txBody>
      </p:sp>
      <p:sp>
        <p:nvSpPr>
          <p:cNvPr id="6" name="Rectangle 23">
            <a:extLst>
              <a:ext uri="{FF2B5EF4-FFF2-40B4-BE49-F238E27FC236}">
                <a16:creationId xmlns:a16="http://schemas.microsoft.com/office/drawing/2014/main" id="{C40B8FFC-64F0-41CE-A30F-AE5DFD4E7F16}"/>
              </a:ext>
            </a:extLst>
          </p:cNvPr>
          <p:cNvSpPr/>
          <p:nvPr/>
        </p:nvSpPr>
        <p:spPr>
          <a:xfrm>
            <a:off x="9421709" y="933449"/>
            <a:ext cx="1211480" cy="742504"/>
          </a:xfrm>
          <a:prstGeom prst="rect">
            <a:avLst/>
          </a:prstGeom>
          <a:solidFill>
            <a:srgbClr val="E3E9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 strike="sngStrike">
                <a:solidFill>
                  <a:srgbClr val="74947B"/>
                </a:solidFill>
                <a:cs typeface="Calibri"/>
              </a:rPr>
              <a:t>Innovate, Learn &amp; Continuously Improve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0BE854E-0F61-49F5-86AE-9BA798140ADA}"/>
              </a:ext>
            </a:extLst>
          </p:cNvPr>
          <p:cNvSpPr/>
          <p:nvPr/>
        </p:nvSpPr>
        <p:spPr>
          <a:xfrm>
            <a:off x="6800498" y="3486693"/>
            <a:ext cx="1211480" cy="742504"/>
          </a:xfrm>
          <a:prstGeom prst="rect">
            <a:avLst/>
          </a:prstGeom>
          <a:solidFill>
            <a:srgbClr val="F3F3F3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CA" sz="1000" i="1" strike="sngStrike">
                <a:solidFill>
                  <a:schemeClr val="accent6"/>
                </a:solidFill>
              </a:rPr>
              <a:t>Care coordination &amp; system navigation in 5 primary care practices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130AC8-FEEC-4C28-8697-E589565D6C53}"/>
              </a:ext>
            </a:extLst>
          </p:cNvPr>
          <p:cNvSpPr/>
          <p:nvPr/>
        </p:nvSpPr>
        <p:spPr>
          <a:xfrm>
            <a:off x="6788186" y="1761154"/>
            <a:ext cx="1211480" cy="742504"/>
          </a:xfrm>
          <a:prstGeom prst="rect">
            <a:avLst/>
          </a:prstGeom>
          <a:solidFill>
            <a:srgbClr val="F3F3F3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CA" sz="1000" i="1" strike="sngStrike">
                <a:solidFill>
                  <a:schemeClr val="accent6"/>
                </a:solidFill>
              </a:rPr>
              <a:t>Listen to community experiences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C73EE05-2243-44A5-BCBB-F3C656E1530B}"/>
              </a:ext>
            </a:extLst>
          </p:cNvPr>
          <p:cNvSpPr/>
          <p:nvPr/>
        </p:nvSpPr>
        <p:spPr>
          <a:xfrm>
            <a:off x="10785603" y="3495776"/>
            <a:ext cx="1211480" cy="742504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>
                <a:solidFill>
                  <a:srgbClr val="74947B"/>
                </a:solidFill>
                <a:cs typeface="Calibri"/>
              </a:rPr>
              <a:t>Agility in Planning and Response</a:t>
            </a:r>
          </a:p>
        </p:txBody>
      </p:sp>
      <p:sp>
        <p:nvSpPr>
          <p:cNvPr id="26" name="Rectangle 23">
            <a:extLst>
              <a:ext uri="{FF2B5EF4-FFF2-40B4-BE49-F238E27FC236}">
                <a16:creationId xmlns:a16="http://schemas.microsoft.com/office/drawing/2014/main" id="{30A37EC7-E361-451B-830A-AE8C51A431DF}"/>
              </a:ext>
            </a:extLst>
          </p:cNvPr>
          <p:cNvSpPr/>
          <p:nvPr/>
        </p:nvSpPr>
        <p:spPr>
          <a:xfrm>
            <a:off x="9410938" y="1760874"/>
            <a:ext cx="1211480" cy="742504"/>
          </a:xfrm>
          <a:prstGeom prst="rect">
            <a:avLst/>
          </a:prstGeom>
          <a:solidFill>
            <a:srgbClr val="F3F3F3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CA" sz="1000" i="1" strike="sngStrike">
                <a:solidFill>
                  <a:schemeClr val="accent6"/>
                </a:solidFill>
              </a:rPr>
              <a:t>Increase accessibility, equity &amp; efficiency of care 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1006CF6-4712-4285-B646-91F06B70F9CD}"/>
              </a:ext>
            </a:extLst>
          </p:cNvPr>
          <p:cNvSpPr/>
          <p:nvPr/>
        </p:nvSpPr>
        <p:spPr>
          <a:xfrm>
            <a:off x="10785603" y="4363898"/>
            <a:ext cx="1211480" cy="712369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 strike="sngStrike">
                <a:solidFill>
                  <a:srgbClr val="74947B"/>
                </a:solidFill>
              </a:rPr>
              <a:t>Diversity, Equity, and Inclusion</a:t>
            </a:r>
          </a:p>
        </p:txBody>
      </p:sp>
      <p:sp>
        <p:nvSpPr>
          <p:cNvPr id="49" name="Rectangle 23">
            <a:extLst>
              <a:ext uri="{FF2B5EF4-FFF2-40B4-BE49-F238E27FC236}">
                <a16:creationId xmlns:a16="http://schemas.microsoft.com/office/drawing/2014/main" id="{D8F2ED81-6400-4DE7-82EF-2AC89C0B4B45}"/>
              </a:ext>
            </a:extLst>
          </p:cNvPr>
          <p:cNvSpPr/>
          <p:nvPr/>
        </p:nvSpPr>
        <p:spPr>
          <a:xfrm>
            <a:off x="9440209" y="2652749"/>
            <a:ext cx="1211480" cy="742504"/>
          </a:xfrm>
          <a:prstGeom prst="rect">
            <a:avLst/>
          </a:prstGeom>
          <a:solidFill>
            <a:srgbClr val="F3F3F3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CA" sz="1000" i="1" strike="sngStrike">
                <a:solidFill>
                  <a:schemeClr val="accent6"/>
                </a:solidFill>
              </a:rPr>
              <a:t>Quality strategy to monitor impact/effectiveness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F71287C-A1FC-4BF5-94DD-BB113BAB378E}"/>
              </a:ext>
            </a:extLst>
          </p:cNvPr>
          <p:cNvSpPr/>
          <p:nvPr/>
        </p:nvSpPr>
        <p:spPr>
          <a:xfrm>
            <a:off x="8102456" y="2646118"/>
            <a:ext cx="1211480" cy="742504"/>
          </a:xfrm>
          <a:prstGeom prst="rect">
            <a:avLst/>
          </a:prstGeom>
          <a:solidFill>
            <a:srgbClr val="F3F3F3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CA" sz="1000" i="1" strike="sngStrike">
                <a:solidFill>
                  <a:schemeClr val="accent6"/>
                </a:solidFill>
              </a:rPr>
              <a:t>Collaborative and transparent decision-making</a:t>
            </a:r>
          </a:p>
        </p:txBody>
      </p:sp>
      <p:sp>
        <p:nvSpPr>
          <p:cNvPr id="69" name="Rectangle 23">
            <a:extLst>
              <a:ext uri="{FF2B5EF4-FFF2-40B4-BE49-F238E27FC236}">
                <a16:creationId xmlns:a16="http://schemas.microsoft.com/office/drawing/2014/main" id="{CFEC3FEC-41E0-4F82-BA7E-66A55FACAC42}"/>
              </a:ext>
            </a:extLst>
          </p:cNvPr>
          <p:cNvSpPr/>
          <p:nvPr/>
        </p:nvSpPr>
        <p:spPr>
          <a:xfrm>
            <a:off x="6792453" y="2646116"/>
            <a:ext cx="1211480" cy="742504"/>
          </a:xfrm>
          <a:prstGeom prst="rect">
            <a:avLst/>
          </a:prstGeom>
          <a:solidFill>
            <a:srgbClr val="F3F3F3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CA" sz="1000" i="1" strike="sngStrike">
                <a:solidFill>
                  <a:schemeClr val="accent6"/>
                </a:solidFill>
              </a:rPr>
              <a:t>Consistent mechanisms for feedback</a:t>
            </a:r>
          </a:p>
        </p:txBody>
      </p:sp>
      <p:sp>
        <p:nvSpPr>
          <p:cNvPr id="85" name="Rectangle 23">
            <a:extLst>
              <a:ext uri="{FF2B5EF4-FFF2-40B4-BE49-F238E27FC236}">
                <a16:creationId xmlns:a16="http://schemas.microsoft.com/office/drawing/2014/main" id="{0B53A60D-32BE-40ED-9CA6-359454D0FB26}"/>
              </a:ext>
            </a:extLst>
          </p:cNvPr>
          <p:cNvSpPr/>
          <p:nvPr/>
        </p:nvSpPr>
        <p:spPr>
          <a:xfrm>
            <a:off x="9444897" y="3495776"/>
            <a:ext cx="1211480" cy="742504"/>
          </a:xfrm>
          <a:prstGeom prst="rect">
            <a:avLst/>
          </a:prstGeom>
          <a:solidFill>
            <a:srgbClr val="F3F3F3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CA" sz="1000" i="1" strike="sngStrike">
                <a:solidFill>
                  <a:schemeClr val="accent6"/>
                </a:solidFill>
              </a:rPr>
              <a:t>Build values including equity/inclusiveness into addressing needs of OHT</a:t>
            </a:r>
          </a:p>
        </p:txBody>
      </p:sp>
      <p:sp>
        <p:nvSpPr>
          <p:cNvPr id="91" name="Rectangle 23">
            <a:extLst>
              <a:ext uri="{FF2B5EF4-FFF2-40B4-BE49-F238E27FC236}">
                <a16:creationId xmlns:a16="http://schemas.microsoft.com/office/drawing/2014/main" id="{0CB1DEBF-8C21-4860-9E20-C60EADA28858}"/>
              </a:ext>
            </a:extLst>
          </p:cNvPr>
          <p:cNvSpPr/>
          <p:nvPr/>
        </p:nvSpPr>
        <p:spPr>
          <a:xfrm>
            <a:off x="8113797" y="3498426"/>
            <a:ext cx="1211480" cy="742504"/>
          </a:xfrm>
          <a:prstGeom prst="rect">
            <a:avLst/>
          </a:prstGeom>
          <a:solidFill>
            <a:srgbClr val="F3F3F3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CA" sz="1000" i="1" strike="sngStrike">
                <a:solidFill>
                  <a:schemeClr val="accent6"/>
                </a:solidFill>
              </a:rPr>
              <a:t>Collaborate with stakeholders on change management expectations </a:t>
            </a:r>
          </a:p>
        </p:txBody>
      </p:sp>
      <p:sp>
        <p:nvSpPr>
          <p:cNvPr id="53" name="Rectangle 23">
            <a:extLst>
              <a:ext uri="{FF2B5EF4-FFF2-40B4-BE49-F238E27FC236}">
                <a16:creationId xmlns:a16="http://schemas.microsoft.com/office/drawing/2014/main" id="{8844E5FE-353A-4EEB-81B4-D281A372B365}"/>
              </a:ext>
            </a:extLst>
          </p:cNvPr>
          <p:cNvSpPr/>
          <p:nvPr/>
        </p:nvSpPr>
        <p:spPr>
          <a:xfrm>
            <a:off x="10768150" y="933449"/>
            <a:ext cx="1211480" cy="742504"/>
          </a:xfrm>
          <a:prstGeom prst="rect">
            <a:avLst/>
          </a:prstGeom>
          <a:solidFill>
            <a:srgbClr val="E7E6E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>
                <a:solidFill>
                  <a:srgbClr val="74947B"/>
                </a:solidFill>
              </a:rPr>
              <a:t>Public Engagement</a:t>
            </a:r>
          </a:p>
        </p:txBody>
      </p:sp>
      <p:sp>
        <p:nvSpPr>
          <p:cNvPr id="56" name="Rectangle 23">
            <a:extLst>
              <a:ext uri="{FF2B5EF4-FFF2-40B4-BE49-F238E27FC236}">
                <a16:creationId xmlns:a16="http://schemas.microsoft.com/office/drawing/2014/main" id="{5D0C3FE8-FB62-49DC-A95E-628F13CFD2CA}"/>
              </a:ext>
            </a:extLst>
          </p:cNvPr>
          <p:cNvSpPr/>
          <p:nvPr/>
        </p:nvSpPr>
        <p:spPr>
          <a:xfrm>
            <a:off x="10768150" y="1760874"/>
            <a:ext cx="1211480" cy="742504"/>
          </a:xfrm>
          <a:prstGeom prst="rect">
            <a:avLst/>
          </a:prstGeom>
          <a:solidFill>
            <a:srgbClr val="E7E6E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>
                <a:solidFill>
                  <a:srgbClr val="74947B"/>
                </a:solidFill>
              </a:rPr>
              <a:t>Partnership and Relationships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AE31BFA-8966-44A5-AE19-556448B86832}"/>
              </a:ext>
            </a:extLst>
          </p:cNvPr>
          <p:cNvSpPr/>
          <p:nvPr/>
        </p:nvSpPr>
        <p:spPr>
          <a:xfrm>
            <a:off x="10768150" y="5210617"/>
            <a:ext cx="1211480" cy="742504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>
                <a:solidFill>
                  <a:srgbClr val="74947B"/>
                </a:solidFill>
              </a:rPr>
              <a:t>Building upon success with priority populations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2CBD8AD4-138B-4E01-B6EF-D1D18F972D03}"/>
              </a:ext>
            </a:extLst>
          </p:cNvPr>
          <p:cNvSpPr/>
          <p:nvPr/>
        </p:nvSpPr>
        <p:spPr>
          <a:xfrm>
            <a:off x="8101524" y="1753234"/>
            <a:ext cx="1211480" cy="742504"/>
          </a:xfrm>
          <a:prstGeom prst="rect">
            <a:avLst/>
          </a:prstGeom>
          <a:solidFill>
            <a:srgbClr val="F3F3F3"/>
          </a:solidFill>
          <a:ln>
            <a:solidFill>
              <a:srgbClr val="D0D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CA" sz="1000" i="1" strike="sngStrike">
                <a:solidFill>
                  <a:schemeClr val="accent6"/>
                </a:solidFill>
              </a:rPr>
              <a:t>Meaningful conversations with diverse stakeholders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47AE161-FC8F-4440-B1A4-604DF6E2F003}"/>
              </a:ext>
            </a:extLst>
          </p:cNvPr>
          <p:cNvSpPr/>
          <p:nvPr/>
        </p:nvSpPr>
        <p:spPr>
          <a:xfrm>
            <a:off x="10785603" y="2606935"/>
            <a:ext cx="1211480" cy="742504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 strike="sngStrike">
                <a:solidFill>
                  <a:srgbClr val="74947B"/>
                </a:solidFill>
              </a:rPr>
              <a:t>Supporting Human Resources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9CFB28D-5945-474A-8305-9691675EA0B6}"/>
              </a:ext>
            </a:extLst>
          </p:cNvPr>
          <p:cNvSpPr/>
          <p:nvPr/>
        </p:nvSpPr>
        <p:spPr>
          <a:xfrm>
            <a:off x="10768150" y="6067871"/>
            <a:ext cx="1211480" cy="742504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b="1" strike="sngStrike">
                <a:solidFill>
                  <a:srgbClr val="74947B"/>
                </a:solidFill>
              </a:rPr>
              <a:t>Recruitment and Retention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CAB4243-C32E-42C9-A6C6-AB45B6165BC5}"/>
              </a:ext>
            </a:extLst>
          </p:cNvPr>
          <p:cNvSpPr/>
          <p:nvPr/>
        </p:nvSpPr>
        <p:spPr>
          <a:xfrm>
            <a:off x="6798957" y="4353999"/>
            <a:ext cx="1211480" cy="7123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>
                <a:solidFill>
                  <a:srgbClr val="74947B"/>
                </a:solidFill>
              </a:rPr>
              <a:t>Digital Health Enablers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9FE707C-896E-453E-A3D7-2C4B1EEDE24A}"/>
              </a:ext>
            </a:extLst>
          </p:cNvPr>
          <p:cNvSpPr/>
          <p:nvPr/>
        </p:nvSpPr>
        <p:spPr>
          <a:xfrm>
            <a:off x="8101524" y="4350734"/>
            <a:ext cx="1211480" cy="7123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 strike="sngStrike">
                <a:solidFill>
                  <a:srgbClr val="74947B"/>
                </a:solidFill>
              </a:rPr>
              <a:t>Governance Enablers (e.g., JBC)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7A0026F-5AD0-4DEF-AE80-7335B2CE83E6}"/>
              </a:ext>
            </a:extLst>
          </p:cNvPr>
          <p:cNvSpPr/>
          <p:nvPr/>
        </p:nvSpPr>
        <p:spPr>
          <a:xfrm>
            <a:off x="9440209" y="4350734"/>
            <a:ext cx="1211480" cy="7123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>
                <a:solidFill>
                  <a:srgbClr val="74947B"/>
                </a:solidFill>
              </a:rPr>
              <a:t>Joint Communications and Messages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613D369-77EE-4A9D-A33E-3CB12A763927}"/>
              </a:ext>
            </a:extLst>
          </p:cNvPr>
          <p:cNvSpPr/>
          <p:nvPr/>
        </p:nvSpPr>
        <p:spPr>
          <a:xfrm>
            <a:off x="8101524" y="5210617"/>
            <a:ext cx="1211480" cy="7123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>
                <a:solidFill>
                  <a:srgbClr val="74947B"/>
                </a:solidFill>
              </a:rPr>
              <a:t>Trust between OHT Partners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3806C93-26AB-46EA-AF54-BB5A78DF675C}"/>
              </a:ext>
            </a:extLst>
          </p:cNvPr>
          <p:cNvSpPr/>
          <p:nvPr/>
        </p:nvSpPr>
        <p:spPr>
          <a:xfrm>
            <a:off x="9440209" y="5210617"/>
            <a:ext cx="1211480" cy="7123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>
                <a:solidFill>
                  <a:srgbClr val="74947B"/>
                </a:solidFill>
              </a:rPr>
              <a:t>Alignment to regional and provincial strategies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91C1E56-FCEE-4461-8660-D003FC2E8C3B}"/>
              </a:ext>
            </a:extLst>
          </p:cNvPr>
          <p:cNvSpPr/>
          <p:nvPr/>
        </p:nvSpPr>
        <p:spPr>
          <a:xfrm>
            <a:off x="8083024" y="6067871"/>
            <a:ext cx="1211480" cy="7123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>
                <a:solidFill>
                  <a:srgbClr val="74947B"/>
                </a:solidFill>
              </a:rPr>
              <a:t>Other…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0F18073-1119-4DE3-A5FC-E60E73DD549E}"/>
              </a:ext>
            </a:extLst>
          </p:cNvPr>
          <p:cNvSpPr/>
          <p:nvPr/>
        </p:nvSpPr>
        <p:spPr>
          <a:xfrm>
            <a:off x="9421709" y="6067871"/>
            <a:ext cx="1211480" cy="7123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>
                <a:solidFill>
                  <a:srgbClr val="74947B"/>
                </a:solidFill>
              </a:rPr>
              <a:t>Other…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5FE69C7-C985-472E-B078-3B1128E9465F}"/>
              </a:ext>
            </a:extLst>
          </p:cNvPr>
          <p:cNvSpPr/>
          <p:nvPr/>
        </p:nvSpPr>
        <p:spPr>
          <a:xfrm>
            <a:off x="6772989" y="6062130"/>
            <a:ext cx="1211480" cy="7123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>
                <a:solidFill>
                  <a:srgbClr val="74947B"/>
                </a:solidFill>
              </a:rPr>
              <a:t>Refining and aligning priority populations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2AED614-35EE-4C41-BD73-B2313C7ED193}"/>
              </a:ext>
            </a:extLst>
          </p:cNvPr>
          <p:cNvSpPr/>
          <p:nvPr/>
        </p:nvSpPr>
        <p:spPr>
          <a:xfrm>
            <a:off x="6798957" y="5204475"/>
            <a:ext cx="1211480" cy="7123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CA" sz="1100">
                <a:solidFill>
                  <a:srgbClr val="74947B"/>
                </a:solidFill>
              </a:rPr>
              <a:t>Operational Alignment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A0F4D7-3C6D-4E7B-BAFB-011D0D5AF919}"/>
              </a:ext>
            </a:extLst>
          </p:cNvPr>
          <p:cNvSpPr/>
          <p:nvPr/>
        </p:nvSpPr>
        <p:spPr>
          <a:xfrm>
            <a:off x="6717710" y="911256"/>
            <a:ext cx="3986367" cy="3383426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E2DD8E-EDCE-4640-AAE1-7A784F15D19F}"/>
              </a:ext>
            </a:extLst>
          </p:cNvPr>
          <p:cNvSpPr txBox="1"/>
          <p:nvPr/>
        </p:nvSpPr>
        <p:spPr>
          <a:xfrm>
            <a:off x="6721969" y="642344"/>
            <a:ext cx="2157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i="1">
                <a:solidFill>
                  <a:schemeClr val="accent5">
                    <a:lumMod val="60000"/>
                    <a:lumOff val="40000"/>
                  </a:schemeClr>
                </a:solidFill>
              </a:rPr>
              <a:t>From current plan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9B7381-D11C-44EF-81B1-FE9F13206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10" y="851658"/>
            <a:ext cx="5273249" cy="5800574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C9B6F38-257A-4FC1-AF77-927E34135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Exercise Outputs</a:t>
            </a:r>
          </a:p>
        </p:txBody>
      </p:sp>
    </p:spTree>
    <p:extLst>
      <p:ext uri="{BB962C8B-B14F-4D97-AF65-F5344CB8AC3E}">
        <p14:creationId xmlns:p14="http://schemas.microsoft.com/office/powerpoint/2010/main" val="109190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2023B-023B-41B0-8950-5085306F2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006" y="594359"/>
            <a:ext cx="3426594" cy="2286000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CA"/>
              <a:t>Refined Framework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1B17FF-D9E2-4AD8-937E-4EC15FCA1F6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sz="1800"/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0663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1D266-7B78-471C-8876-7A2800985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621" y="407946"/>
            <a:ext cx="9552563" cy="980453"/>
          </a:xfrm>
        </p:spPr>
        <p:txBody>
          <a:bodyPr/>
          <a:lstStyle/>
          <a:p>
            <a:r>
              <a:rPr lang="en-CA"/>
              <a:t>Draft Plan Components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721FFD-A5F1-4929-9FDF-A3F7EE1F481F}"/>
              </a:ext>
            </a:extLst>
          </p:cNvPr>
          <p:cNvSpPr/>
          <p:nvPr/>
        </p:nvSpPr>
        <p:spPr>
          <a:xfrm>
            <a:off x="279621" y="328773"/>
            <a:ext cx="11632757" cy="643977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B4D7E-7471-4232-935E-1C2FAD13143F}"/>
              </a:ext>
            </a:extLst>
          </p:cNvPr>
          <p:cNvSpPr/>
          <p:nvPr/>
        </p:nvSpPr>
        <p:spPr>
          <a:xfrm>
            <a:off x="512203" y="2852962"/>
            <a:ext cx="2676753" cy="3334279"/>
          </a:xfrm>
          <a:prstGeom prst="rect">
            <a:avLst/>
          </a:prstGeom>
          <a:solidFill>
            <a:srgbClr val="B1C3B5"/>
          </a:solidFill>
          <a:ln w="1587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cs typeface="Calibri"/>
            </a:endParaRPr>
          </a:p>
          <a:p>
            <a:pPr marL="2857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3FF0DE-166A-4ECC-AA94-385BE725F051}"/>
              </a:ext>
            </a:extLst>
          </p:cNvPr>
          <p:cNvSpPr/>
          <p:nvPr/>
        </p:nvSpPr>
        <p:spPr>
          <a:xfrm>
            <a:off x="611587" y="4320450"/>
            <a:ext cx="2487168" cy="85625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1050">
                <a:solidFill>
                  <a:schemeClr val="tx1">
                    <a:lumMod val="75000"/>
                  </a:schemeClr>
                </a:solidFill>
              </a:rPr>
              <a:t>Increase the engagement  and participation of patients, families and caregivers in the transformation of the health care journey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726BE2-F57F-4E08-8A2C-ADF6818DE461}"/>
              </a:ext>
            </a:extLst>
          </p:cNvPr>
          <p:cNvSpPr/>
          <p:nvPr/>
        </p:nvSpPr>
        <p:spPr>
          <a:xfrm>
            <a:off x="611587" y="3136930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1000">
                <a:solidFill>
                  <a:schemeClr val="tx1">
                    <a:lumMod val="75000"/>
                  </a:schemeClr>
                </a:solidFill>
              </a:rPr>
              <a:t>Transform the health care journey for our priority populations and develop a model for transforming care for everyone we serve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43B588-219A-4645-AF98-70F1A0A4F410}"/>
              </a:ext>
            </a:extLst>
          </p:cNvPr>
          <p:cNvSpPr/>
          <p:nvPr/>
        </p:nvSpPr>
        <p:spPr>
          <a:xfrm>
            <a:off x="603456" y="3728690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CA" sz="1050">
                <a:solidFill>
                  <a:schemeClr val="tx1">
                    <a:lumMod val="75000"/>
                  </a:schemeClr>
                </a:solidFill>
              </a:rPr>
              <a:t>Increase accessibility, equity and efficiency of care</a:t>
            </a: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350D65D3-2422-4A01-A9D9-8EF95524D4FD}"/>
              </a:ext>
            </a:extLst>
          </p:cNvPr>
          <p:cNvSpPr/>
          <p:nvPr/>
        </p:nvSpPr>
        <p:spPr>
          <a:xfrm rot="5400000">
            <a:off x="4245898" y="1014128"/>
            <a:ext cx="843652" cy="2667156"/>
          </a:xfrm>
          <a:prstGeom prst="homePlate">
            <a:avLst>
              <a:gd name="adj" fmla="val 35280"/>
            </a:avLst>
          </a:prstGeom>
          <a:solidFill>
            <a:srgbClr val="7494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A9D18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0EDEEC63-BCCA-450F-8A49-089365AFFB0D}"/>
              </a:ext>
            </a:extLst>
          </p:cNvPr>
          <p:cNvSpPr/>
          <p:nvPr/>
        </p:nvSpPr>
        <p:spPr>
          <a:xfrm rot="5400000">
            <a:off x="1424560" y="1027626"/>
            <a:ext cx="841864" cy="2638374"/>
          </a:xfrm>
          <a:prstGeom prst="homePlate">
            <a:avLst>
              <a:gd name="adj" fmla="val 35280"/>
            </a:avLst>
          </a:prstGeom>
          <a:solidFill>
            <a:srgbClr val="7494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4B18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C02FCA-1E9C-45AD-A3CD-5BE2F8E3DD16}"/>
              </a:ext>
            </a:extLst>
          </p:cNvPr>
          <p:cNvSpPr/>
          <p:nvPr/>
        </p:nvSpPr>
        <p:spPr>
          <a:xfrm>
            <a:off x="1217696" y="1562199"/>
            <a:ext cx="2668259" cy="1301598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1" i="1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3AB7E3-61BD-4390-A04B-5E55D10992A3}"/>
              </a:ext>
            </a:extLst>
          </p:cNvPr>
          <p:cNvSpPr/>
          <p:nvPr/>
        </p:nvSpPr>
        <p:spPr>
          <a:xfrm>
            <a:off x="6273980" y="1984797"/>
            <a:ext cx="2965160" cy="388835"/>
          </a:xfrm>
          <a:prstGeom prst="rect">
            <a:avLst/>
          </a:prstGeom>
          <a:noFill/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1" i="1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[direction]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A9F9FD-DA16-4442-A593-81B4BD502EF3}"/>
              </a:ext>
            </a:extLst>
          </p:cNvPr>
          <p:cNvSpPr/>
          <p:nvPr/>
        </p:nvSpPr>
        <p:spPr>
          <a:xfrm>
            <a:off x="3327388" y="2858020"/>
            <a:ext cx="2676753" cy="3334279"/>
          </a:xfrm>
          <a:prstGeom prst="rect">
            <a:avLst/>
          </a:prstGeom>
          <a:solidFill>
            <a:srgbClr val="B1C3B5"/>
          </a:solidFill>
          <a:ln w="1587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2857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2657E5-ACF5-4581-A0F3-49A873494CA1}"/>
              </a:ext>
            </a:extLst>
          </p:cNvPr>
          <p:cNvSpPr/>
          <p:nvPr/>
        </p:nvSpPr>
        <p:spPr>
          <a:xfrm>
            <a:off x="3420153" y="4323158"/>
            <a:ext cx="2487168" cy="613439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>
                <a:solidFill>
                  <a:schemeClr val="tx1">
                    <a:lumMod val="75000"/>
                  </a:schemeClr>
                </a:solidFill>
              </a:rPr>
              <a:t>Evolve the governance of our OHT to promote transparent and collaborative decision making to guide strategic and operational activities </a:t>
            </a:r>
            <a:endParaRPr lang="en-CA" sz="105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4BCD61A-C429-4B81-BE64-AC9258D2CA76}"/>
              </a:ext>
            </a:extLst>
          </p:cNvPr>
          <p:cNvSpPr/>
          <p:nvPr/>
        </p:nvSpPr>
        <p:spPr>
          <a:xfrm>
            <a:off x="3420153" y="3143220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914400">
              <a:defRPr/>
            </a:pPr>
            <a:r>
              <a:rPr lang="en-US" sz="900" b="0" u="none" strike="noStrike" kern="120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cs typeface="Calibri"/>
              </a:rPr>
              <a:t>Develop a quality improvement </a:t>
            </a:r>
            <a:r>
              <a:rPr lang="en-US" sz="900">
                <a:solidFill>
                  <a:schemeClr val="tx1">
                    <a:lumMod val="75000"/>
                  </a:schemeClr>
                </a:solidFill>
                <a:latin typeface="Calibri"/>
                <a:cs typeface="Calibri"/>
              </a:rPr>
              <a:t>and performance measurement framework  to</a:t>
            </a:r>
            <a:r>
              <a:rPr lang="en-US" sz="900" b="0" u="none" strike="noStrike" kern="120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cs typeface="Calibri"/>
              </a:rPr>
              <a:t> monitor the impact and effectiveness of the OHT</a:t>
            </a:r>
            <a:endParaRPr lang="en-CA" sz="900" b="0" u="none" strike="noStrike">
              <a:solidFill>
                <a:schemeClr val="tx1">
                  <a:lumMod val="75000"/>
                </a:schemeClr>
              </a:solidFill>
              <a:effectLst/>
              <a:latin typeface="Calibri"/>
              <a:cs typeface="Calibri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6F4A717-696E-47CB-8356-D75A90BC788F}"/>
              </a:ext>
            </a:extLst>
          </p:cNvPr>
          <p:cNvSpPr/>
          <p:nvPr/>
        </p:nvSpPr>
        <p:spPr>
          <a:xfrm>
            <a:off x="3420568" y="3734981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914400">
              <a:defRPr/>
            </a:pPr>
            <a:r>
              <a:rPr lang="en-CA" sz="1050">
                <a:solidFill>
                  <a:schemeClr val="tx1">
                    <a:lumMod val="75000"/>
                  </a:schemeClr>
                </a:solidFill>
                <a:ea typeface="+mn-lt"/>
                <a:cs typeface="+mn-lt"/>
              </a:rPr>
              <a:t>Collaborate with other OHTs to share best practices and identify opportunities for partnership to improve care</a:t>
            </a:r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60707C26-A246-4CC9-9519-BE7AC4499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296933"/>
              </p:ext>
            </p:extLst>
          </p:nvPr>
        </p:nvGraphicFramePr>
        <p:xfrm>
          <a:off x="512203" y="495378"/>
          <a:ext cx="11211661" cy="691838"/>
        </p:xfrm>
        <a:graphic>
          <a:graphicData uri="http://schemas.openxmlformats.org/drawingml/2006/table">
            <a:tbl>
              <a:tblPr firstRow="1" bandRow="1"/>
              <a:tblGrid>
                <a:gridCol w="1716336">
                  <a:extLst>
                    <a:ext uri="{9D8B030D-6E8A-4147-A177-3AD203B41FA5}">
                      <a16:colId xmlns:a16="http://schemas.microsoft.com/office/drawing/2014/main" val="3418190965"/>
                    </a:ext>
                  </a:extLst>
                </a:gridCol>
                <a:gridCol w="9495325">
                  <a:extLst>
                    <a:ext uri="{9D8B030D-6E8A-4147-A177-3AD203B41FA5}">
                      <a16:colId xmlns:a16="http://schemas.microsoft.com/office/drawing/2014/main" val="2977369216"/>
                    </a:ext>
                  </a:extLst>
                </a:gridCol>
              </a:tblGrid>
              <a:tr h="69183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/>
                        <a:t>Vision</a:t>
                      </a:r>
                      <a:endParaRPr lang="en-CA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0685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We envision a community where people access seamless and integrated services to ensure the health and wellbeing of our diverse populations</a:t>
                      </a:r>
                      <a:endParaRPr kumimoji="0" lang="en-CA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Calibri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068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306868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6A56137F-4525-4650-BF6D-492F110E26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077284"/>
              </p:ext>
            </p:extLst>
          </p:nvPr>
        </p:nvGraphicFramePr>
        <p:xfrm>
          <a:off x="526304" y="1284938"/>
          <a:ext cx="11211661" cy="568800"/>
        </p:xfrm>
        <a:graphic>
          <a:graphicData uri="http://schemas.openxmlformats.org/drawingml/2006/table">
            <a:tbl>
              <a:tblPr firstRow="1" bandRow="1"/>
              <a:tblGrid>
                <a:gridCol w="1731224">
                  <a:extLst>
                    <a:ext uri="{9D8B030D-6E8A-4147-A177-3AD203B41FA5}">
                      <a16:colId xmlns:a16="http://schemas.microsoft.com/office/drawing/2014/main" val="661163440"/>
                    </a:ext>
                  </a:extLst>
                </a:gridCol>
                <a:gridCol w="2615300">
                  <a:extLst>
                    <a:ext uri="{9D8B030D-6E8A-4147-A177-3AD203B41FA5}">
                      <a16:colId xmlns:a16="http://schemas.microsoft.com/office/drawing/2014/main" val="3778322172"/>
                    </a:ext>
                  </a:extLst>
                </a:gridCol>
                <a:gridCol w="2288379">
                  <a:extLst>
                    <a:ext uri="{9D8B030D-6E8A-4147-A177-3AD203B41FA5}">
                      <a16:colId xmlns:a16="http://schemas.microsoft.com/office/drawing/2014/main" val="3161174476"/>
                    </a:ext>
                  </a:extLst>
                </a:gridCol>
                <a:gridCol w="2288379">
                  <a:extLst>
                    <a:ext uri="{9D8B030D-6E8A-4147-A177-3AD203B41FA5}">
                      <a16:colId xmlns:a16="http://schemas.microsoft.com/office/drawing/2014/main" val="3258049344"/>
                    </a:ext>
                  </a:extLst>
                </a:gridCol>
                <a:gridCol w="2288379">
                  <a:extLst>
                    <a:ext uri="{9D8B030D-6E8A-4147-A177-3AD203B41FA5}">
                      <a16:colId xmlns:a16="http://schemas.microsoft.com/office/drawing/2014/main" val="3640138391"/>
                    </a:ext>
                  </a:extLst>
                </a:gridCol>
              </a:tblGrid>
              <a:tr h="5688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>
                          <a:solidFill>
                            <a:schemeClr val="bg1"/>
                          </a:solidFill>
                        </a:rPr>
                        <a:t>Values</a:t>
                      </a:r>
                      <a:endParaRPr lang="en-CA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b="0" kern="1200">
                          <a:solidFill>
                            <a:schemeClr val="bg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Inclusive</a:t>
                      </a:r>
                      <a:endParaRPr lang="en-CA" sz="1600" b="0" kern="1200">
                        <a:solidFill>
                          <a:schemeClr val="bg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b="0" kern="1200">
                          <a:solidFill>
                            <a:schemeClr val="bg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Connected</a:t>
                      </a:r>
                      <a:endParaRPr lang="en-CA" sz="1600" b="0" kern="1200">
                        <a:solidFill>
                          <a:schemeClr val="bg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b="0" kern="1200">
                          <a:solidFill>
                            <a:schemeClr val="bg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Accessible</a:t>
                      </a:r>
                      <a:endParaRPr lang="en-CA" sz="1600" b="0" kern="1200">
                        <a:solidFill>
                          <a:schemeClr val="bg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600" b="0" kern="1200">
                          <a:solidFill>
                            <a:schemeClr val="bg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Adaptable</a:t>
                      </a:r>
                      <a:endParaRPr lang="en-CA" sz="1600" b="0" kern="1200">
                        <a:solidFill>
                          <a:schemeClr val="bg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0AA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133013"/>
                  </a:ext>
                </a:extLst>
              </a:tr>
            </a:tbl>
          </a:graphicData>
        </a:graphic>
      </p:graphicFrame>
      <p:sp>
        <p:nvSpPr>
          <p:cNvPr id="33" name="Arrow: Pentagon 32">
            <a:extLst>
              <a:ext uri="{FF2B5EF4-FFF2-40B4-BE49-F238E27FC236}">
                <a16:creationId xmlns:a16="http://schemas.microsoft.com/office/drawing/2014/main" id="{2DD73005-1C0E-4A6B-8AED-A4E7B5716E38}"/>
              </a:ext>
            </a:extLst>
          </p:cNvPr>
          <p:cNvSpPr/>
          <p:nvPr/>
        </p:nvSpPr>
        <p:spPr>
          <a:xfrm rot="5400000">
            <a:off x="7102907" y="1044419"/>
            <a:ext cx="831303" cy="2594225"/>
          </a:xfrm>
          <a:prstGeom prst="homePlate">
            <a:avLst>
              <a:gd name="adj" fmla="val 35280"/>
            </a:avLst>
          </a:prstGeom>
          <a:solidFill>
            <a:srgbClr val="7494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A9D18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37C0310-855F-41A2-83CC-7F8C2162F541}"/>
              </a:ext>
            </a:extLst>
          </p:cNvPr>
          <p:cNvSpPr/>
          <p:nvPr/>
        </p:nvSpPr>
        <p:spPr>
          <a:xfrm>
            <a:off x="6161467" y="2837134"/>
            <a:ext cx="2676753" cy="3344497"/>
          </a:xfrm>
          <a:prstGeom prst="rect">
            <a:avLst/>
          </a:prstGeom>
          <a:solidFill>
            <a:srgbClr val="B1C3B5"/>
          </a:solidFill>
          <a:ln w="1587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2857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24EFAD8-D886-4187-8CE5-57A276907DA1}"/>
              </a:ext>
            </a:extLst>
          </p:cNvPr>
          <p:cNvSpPr/>
          <p:nvPr/>
        </p:nvSpPr>
        <p:spPr>
          <a:xfrm>
            <a:off x="6261417" y="4348466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914400">
              <a:defRPr/>
            </a:pPr>
            <a:r>
              <a:rPr lang="en-CA" sz="1050">
                <a:solidFill>
                  <a:schemeClr val="tx1">
                    <a:lumMod val="75000"/>
                  </a:schemeClr>
                </a:solidFill>
              </a:rPr>
              <a:t>Improve the health care provider provider experience and increase engagement and participation in the OHT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D1E144-47EE-43AC-9609-6D07E54D85E6}"/>
              </a:ext>
            </a:extLst>
          </p:cNvPr>
          <p:cNvSpPr/>
          <p:nvPr/>
        </p:nvSpPr>
        <p:spPr>
          <a:xfrm>
            <a:off x="6254647" y="3104496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>
                <a:solidFill>
                  <a:schemeClr val="tx1">
                    <a:lumMod val="75000"/>
                  </a:schemeClr>
                </a:solidFill>
              </a:rPr>
              <a:t>Develop a plan to optimize the roles and functions of health human resources across our OHT</a:t>
            </a:r>
            <a:endParaRPr lang="en-CA" sz="105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5" name="Arrow: Pentagon 44">
            <a:extLst>
              <a:ext uri="{FF2B5EF4-FFF2-40B4-BE49-F238E27FC236}">
                <a16:creationId xmlns:a16="http://schemas.microsoft.com/office/drawing/2014/main" id="{5A144542-D4E0-47B8-AE74-0A798F9218D3}"/>
              </a:ext>
            </a:extLst>
          </p:cNvPr>
          <p:cNvSpPr/>
          <p:nvPr/>
        </p:nvSpPr>
        <p:spPr>
          <a:xfrm rot="5400000">
            <a:off x="9914447" y="1003538"/>
            <a:ext cx="864656" cy="2709340"/>
          </a:xfrm>
          <a:prstGeom prst="homePlate">
            <a:avLst>
              <a:gd name="adj" fmla="val 35280"/>
            </a:avLst>
          </a:prstGeom>
          <a:solidFill>
            <a:srgbClr val="7494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A9D18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2DE719-2ED1-481B-B784-2E7E13CB1833}"/>
              </a:ext>
            </a:extLst>
          </p:cNvPr>
          <p:cNvSpPr/>
          <p:nvPr/>
        </p:nvSpPr>
        <p:spPr>
          <a:xfrm>
            <a:off x="8992105" y="2862462"/>
            <a:ext cx="2676753" cy="3334279"/>
          </a:xfrm>
          <a:prstGeom prst="rect">
            <a:avLst/>
          </a:prstGeom>
          <a:solidFill>
            <a:srgbClr val="B1C3B5"/>
          </a:solidFill>
          <a:ln w="15875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2857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6414C4-FC0E-470C-8879-B72687A98A89}"/>
              </a:ext>
            </a:extLst>
          </p:cNvPr>
          <p:cNvSpPr/>
          <p:nvPr/>
        </p:nvSpPr>
        <p:spPr>
          <a:xfrm>
            <a:off x="9085598" y="4321622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kern="0">
                <a:solidFill>
                  <a:schemeClr val="tx1">
                    <a:lumMod val="75000"/>
                  </a:schemeClr>
                </a:solidFill>
              </a:rPr>
              <a:t>Develop a r</a:t>
            </a:r>
            <a:r>
              <a:rPr kumimoji="0" lang="en-US" sz="1050" b="0" i="0" u="none" strike="noStrike" kern="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</a:rPr>
              <a:t>econciliation</a:t>
            </a: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</a:rPr>
              <a:t> plan with our Indigenous communities </a:t>
            </a:r>
            <a:endParaRPr kumimoji="0" lang="en-CA" sz="105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9CDF317-E791-494F-9F50-AC77303CFE97}"/>
              </a:ext>
            </a:extLst>
          </p:cNvPr>
          <p:cNvSpPr/>
          <p:nvPr/>
        </p:nvSpPr>
        <p:spPr>
          <a:xfrm>
            <a:off x="9085598" y="3147650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>
                <a:solidFill>
                  <a:schemeClr val="tx1">
                    <a:lumMod val="75000"/>
                  </a:schemeClr>
                </a:solidFill>
              </a:rPr>
              <a:t>Eliminate experiences of racism, oppression and inequity for our patients and providers</a:t>
            </a:r>
            <a:endParaRPr lang="en-CA" sz="105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BA8D4AF-0633-4C4C-B3BE-2BACD2ACD831}"/>
              </a:ext>
            </a:extLst>
          </p:cNvPr>
          <p:cNvSpPr/>
          <p:nvPr/>
        </p:nvSpPr>
        <p:spPr>
          <a:xfrm>
            <a:off x="9085599" y="3738175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</a:rPr>
              <a:t>Develop an EDI human resource strategy so our staff best reflect the diversity of our community </a:t>
            </a:r>
            <a:endParaRPr kumimoji="0" lang="en-CA" sz="105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B76B9F6-AC08-4FF7-AB84-1EA9B5CB4E91}"/>
              </a:ext>
            </a:extLst>
          </p:cNvPr>
          <p:cNvSpPr txBox="1"/>
          <p:nvPr/>
        </p:nvSpPr>
        <p:spPr>
          <a:xfrm>
            <a:off x="488534" y="1925880"/>
            <a:ext cx="270042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300">
                <a:solidFill>
                  <a:schemeClr val="bg1"/>
                </a:solidFill>
              </a:rPr>
              <a:t>Deliver seamless and integrated services to improve patient experience/outcomes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47D95B7-2197-498E-905D-2A91387DFA61}"/>
              </a:ext>
            </a:extLst>
          </p:cNvPr>
          <p:cNvSpPr txBox="1"/>
          <p:nvPr/>
        </p:nvSpPr>
        <p:spPr>
          <a:xfrm>
            <a:off x="3264991" y="2033286"/>
            <a:ext cx="2815142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1400">
                <a:solidFill>
                  <a:schemeClr val="bg1"/>
                </a:solidFill>
              </a:rPr>
              <a:t>Innovate, learn &amp; continuously improve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AA7BFF1-42C3-4A15-B261-281C888121D4}"/>
              </a:ext>
            </a:extLst>
          </p:cNvPr>
          <p:cNvSpPr txBox="1"/>
          <p:nvPr/>
        </p:nvSpPr>
        <p:spPr>
          <a:xfrm>
            <a:off x="6190205" y="1991082"/>
            <a:ext cx="2648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>
                <a:solidFill>
                  <a:schemeClr val="bg1"/>
                </a:solidFill>
              </a:rPr>
              <a:t>Strengthen Health Human Resources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DD1664D-0B85-42A1-B668-639A482E2418}"/>
              </a:ext>
            </a:extLst>
          </p:cNvPr>
          <p:cNvSpPr txBox="1"/>
          <p:nvPr/>
        </p:nvSpPr>
        <p:spPr>
          <a:xfrm>
            <a:off x="8992106" y="2006210"/>
            <a:ext cx="2709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>
                <a:solidFill>
                  <a:schemeClr val="bg1"/>
                </a:solidFill>
              </a:rPr>
              <a:t>Promote Diversity, Equity, and Inclusion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37AD275-11CB-444F-B959-2F84C8FCF442}"/>
              </a:ext>
            </a:extLst>
          </p:cNvPr>
          <p:cNvSpPr/>
          <p:nvPr/>
        </p:nvSpPr>
        <p:spPr>
          <a:xfrm>
            <a:off x="3420153" y="5007899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914400">
              <a:defRPr/>
            </a:pPr>
            <a:r>
              <a:rPr lang="en-US" sz="1050">
                <a:solidFill>
                  <a:schemeClr val="tx1">
                    <a:lumMod val="75000"/>
                  </a:schemeClr>
                </a:solidFill>
                <a:ea typeface="+mn-lt"/>
                <a:cs typeface="+mn-lt"/>
              </a:rPr>
              <a:t>Continuously align our approaches with regional and provincial strategies</a:t>
            </a:r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C54F9ED-026B-423B-94F4-BA9C74AC35FF}"/>
              </a:ext>
            </a:extLst>
          </p:cNvPr>
          <p:cNvSpPr/>
          <p:nvPr/>
        </p:nvSpPr>
        <p:spPr>
          <a:xfrm>
            <a:off x="6254539" y="3720672"/>
            <a:ext cx="2487168" cy="548640"/>
          </a:xfrm>
          <a:prstGeom prst="rect">
            <a:avLst/>
          </a:prstGeom>
          <a:solidFill>
            <a:srgbClr val="E3E9E4"/>
          </a:solidFill>
          <a:ln w="158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>
                <a:solidFill>
                  <a:schemeClr val="tx1">
                    <a:lumMod val="75000"/>
                  </a:schemeClr>
                </a:solidFill>
              </a:rPr>
              <a:t>Develop a collaborative human resource plan to promote  recruitment across all OHT partners</a:t>
            </a:r>
            <a:endParaRPr lang="en-CA" sz="105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58DE495-D906-4BC6-8AFF-B611830A0063}"/>
              </a:ext>
            </a:extLst>
          </p:cNvPr>
          <p:cNvSpPr/>
          <p:nvPr/>
        </p:nvSpPr>
        <p:spPr>
          <a:xfrm>
            <a:off x="1591837" y="2600016"/>
            <a:ext cx="459305" cy="459305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B1C3B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E7F0F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0B93644B-E5A4-439D-BBFD-69732102BB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60320" y="2652502"/>
            <a:ext cx="319263" cy="319263"/>
          </a:xfrm>
          <a:prstGeom prst="rect">
            <a:avLst/>
          </a:prstGeom>
        </p:spPr>
      </p:pic>
      <p:sp>
        <p:nvSpPr>
          <p:cNvPr id="56" name="Oval 55">
            <a:extLst>
              <a:ext uri="{FF2B5EF4-FFF2-40B4-BE49-F238E27FC236}">
                <a16:creationId xmlns:a16="http://schemas.microsoft.com/office/drawing/2014/main" id="{A131A2FC-82A1-43D4-9787-40EABFCF010B}"/>
              </a:ext>
            </a:extLst>
          </p:cNvPr>
          <p:cNvSpPr/>
          <p:nvPr/>
        </p:nvSpPr>
        <p:spPr>
          <a:xfrm>
            <a:off x="4427899" y="2623044"/>
            <a:ext cx="459305" cy="459305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B1C3B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E7F0F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07FD277-AE5A-4D29-99CA-D0DB8985B2E5}"/>
              </a:ext>
            </a:extLst>
          </p:cNvPr>
          <p:cNvSpPr/>
          <p:nvPr/>
        </p:nvSpPr>
        <p:spPr>
          <a:xfrm>
            <a:off x="7380770" y="2576747"/>
            <a:ext cx="459305" cy="459305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B1C3B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E7F0F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8AD4268-A8E5-4753-BA19-058ABAB85309}"/>
              </a:ext>
            </a:extLst>
          </p:cNvPr>
          <p:cNvSpPr/>
          <p:nvPr/>
        </p:nvSpPr>
        <p:spPr>
          <a:xfrm>
            <a:off x="10173015" y="2555626"/>
            <a:ext cx="459305" cy="459305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B1C3B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E7F0F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AF83224-59F8-4834-802F-DE0080F453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73160" y="2675242"/>
            <a:ext cx="360810" cy="36081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116FCC9-EF1E-4F70-BF50-F7F394DD426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74390" y="2638288"/>
            <a:ext cx="337570" cy="33757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773DD724-1145-450B-8604-FF96728288A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94034" y="2604810"/>
            <a:ext cx="414631" cy="414631"/>
          </a:xfrm>
          <a:prstGeom prst="rect">
            <a:avLst/>
          </a:prstGeom>
        </p:spPr>
      </p:pic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035EF5AA-813C-4836-B9C4-7B170BF9FC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156357"/>
              </p:ext>
            </p:extLst>
          </p:nvPr>
        </p:nvGraphicFramePr>
        <p:xfrm>
          <a:off x="512203" y="6317731"/>
          <a:ext cx="11211662" cy="358167"/>
        </p:xfrm>
        <a:graphic>
          <a:graphicData uri="http://schemas.openxmlformats.org/drawingml/2006/table">
            <a:tbl>
              <a:tblPr firstRow="1" bandRow="1"/>
              <a:tblGrid>
                <a:gridCol w="1731224">
                  <a:extLst>
                    <a:ext uri="{9D8B030D-6E8A-4147-A177-3AD203B41FA5}">
                      <a16:colId xmlns:a16="http://schemas.microsoft.com/office/drawing/2014/main" val="661163440"/>
                    </a:ext>
                  </a:extLst>
                </a:gridCol>
                <a:gridCol w="4740219">
                  <a:extLst>
                    <a:ext uri="{9D8B030D-6E8A-4147-A177-3AD203B41FA5}">
                      <a16:colId xmlns:a16="http://schemas.microsoft.com/office/drawing/2014/main" val="3778322172"/>
                    </a:ext>
                  </a:extLst>
                </a:gridCol>
                <a:gridCol w="4740219">
                  <a:extLst>
                    <a:ext uri="{9D8B030D-6E8A-4147-A177-3AD203B41FA5}">
                      <a16:colId xmlns:a16="http://schemas.microsoft.com/office/drawing/2014/main" val="3161174476"/>
                    </a:ext>
                  </a:extLst>
                </a:gridCol>
              </a:tblGrid>
              <a:tr h="35816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i="1">
                          <a:solidFill>
                            <a:srgbClr val="506855"/>
                          </a:solidFill>
                        </a:rPr>
                        <a:t>Enablers</a:t>
                      </a:r>
                      <a:endParaRPr lang="en-CA" sz="1100" i="1">
                        <a:solidFill>
                          <a:srgbClr val="506855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AD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400" b="0" i="1" kern="1200">
                          <a:solidFill>
                            <a:srgbClr val="506855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Commitment to Patient/Client-Centricity</a:t>
                      </a:r>
                      <a:endParaRPr lang="en-CA" sz="1400" b="0" i="1" kern="1200">
                        <a:solidFill>
                          <a:srgbClr val="506855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AD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400" b="0" i="1" kern="1200">
                          <a:solidFill>
                            <a:srgbClr val="506855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Digital Health</a:t>
                      </a:r>
                      <a:endParaRPr lang="en-CA" sz="1400" b="0" i="1" kern="1200">
                        <a:solidFill>
                          <a:srgbClr val="506855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A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133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31001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MD+A">
      <a:dk1>
        <a:srgbClr val="5F5F5F"/>
      </a:dk1>
      <a:lt1>
        <a:sysClr val="window" lastClr="FFFFFF"/>
      </a:lt1>
      <a:dk2>
        <a:srgbClr val="5F5F5F"/>
      </a:dk2>
      <a:lt2>
        <a:srgbClr val="E7E6E6"/>
      </a:lt2>
      <a:accent1>
        <a:srgbClr val="315A7D"/>
      </a:accent1>
      <a:accent2>
        <a:srgbClr val="2E678F"/>
      </a:accent2>
      <a:accent3>
        <a:srgbClr val="4682B4"/>
      </a:accent3>
      <a:accent4>
        <a:srgbClr val="7BA7CC"/>
      </a:accent4>
      <a:accent5>
        <a:srgbClr val="DE6703"/>
      </a:accent5>
      <a:accent6>
        <a:srgbClr val="757070"/>
      </a:accent6>
      <a:hlink>
        <a:srgbClr val="0563C1"/>
      </a:hlink>
      <a:folHlink>
        <a:srgbClr val="954F7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1_Retrospect">
  <a:themeElements>
    <a:clrScheme name="MD+A">
      <a:dk1>
        <a:srgbClr val="5F5F5F"/>
      </a:dk1>
      <a:lt1>
        <a:sysClr val="window" lastClr="FFFFFF"/>
      </a:lt1>
      <a:dk2>
        <a:srgbClr val="5F5F5F"/>
      </a:dk2>
      <a:lt2>
        <a:srgbClr val="E7E6E6"/>
      </a:lt2>
      <a:accent1>
        <a:srgbClr val="315A7D"/>
      </a:accent1>
      <a:accent2>
        <a:srgbClr val="2E678F"/>
      </a:accent2>
      <a:accent3>
        <a:srgbClr val="4682B4"/>
      </a:accent3>
      <a:accent4>
        <a:srgbClr val="7BA7CC"/>
      </a:accent4>
      <a:accent5>
        <a:srgbClr val="DE6703"/>
      </a:accent5>
      <a:accent6>
        <a:srgbClr val="757070"/>
      </a:accent6>
      <a:hlink>
        <a:srgbClr val="0563C1"/>
      </a:hlink>
      <a:folHlink>
        <a:srgbClr val="954F7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2_Retrospect">
  <a:themeElements>
    <a:clrScheme name="MD+A">
      <a:dk1>
        <a:srgbClr val="5F5F5F"/>
      </a:dk1>
      <a:lt1>
        <a:sysClr val="window" lastClr="FFFFFF"/>
      </a:lt1>
      <a:dk2>
        <a:srgbClr val="5F5F5F"/>
      </a:dk2>
      <a:lt2>
        <a:srgbClr val="E7E6E6"/>
      </a:lt2>
      <a:accent1>
        <a:srgbClr val="315A7D"/>
      </a:accent1>
      <a:accent2>
        <a:srgbClr val="2E678F"/>
      </a:accent2>
      <a:accent3>
        <a:srgbClr val="4682B4"/>
      </a:accent3>
      <a:accent4>
        <a:srgbClr val="7BA7CC"/>
      </a:accent4>
      <a:accent5>
        <a:srgbClr val="DE6703"/>
      </a:accent5>
      <a:accent6>
        <a:srgbClr val="757070"/>
      </a:accent6>
      <a:hlink>
        <a:srgbClr val="0563C1"/>
      </a:hlink>
      <a:folHlink>
        <a:srgbClr val="954F7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4.xml><?xml version="1.0" encoding="utf-8"?>
<a:theme xmlns:a="http://schemas.openxmlformats.org/drawingml/2006/main" name="3_Retrospect">
  <a:themeElements>
    <a:clrScheme name="MD+A">
      <a:dk1>
        <a:srgbClr val="5F5F5F"/>
      </a:dk1>
      <a:lt1>
        <a:sysClr val="window" lastClr="FFFFFF"/>
      </a:lt1>
      <a:dk2>
        <a:srgbClr val="5F5F5F"/>
      </a:dk2>
      <a:lt2>
        <a:srgbClr val="E7E6E6"/>
      </a:lt2>
      <a:accent1>
        <a:srgbClr val="315A7D"/>
      </a:accent1>
      <a:accent2>
        <a:srgbClr val="2E678F"/>
      </a:accent2>
      <a:accent3>
        <a:srgbClr val="4682B4"/>
      </a:accent3>
      <a:accent4>
        <a:srgbClr val="7BA7CC"/>
      </a:accent4>
      <a:accent5>
        <a:srgbClr val="DE6703"/>
      </a:accent5>
      <a:accent6>
        <a:srgbClr val="757070"/>
      </a:accent6>
      <a:hlink>
        <a:srgbClr val="0563C1"/>
      </a:hlink>
      <a:folHlink>
        <a:srgbClr val="954F7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5.xml><?xml version="1.0" encoding="utf-8"?>
<a:theme xmlns:a="http://schemas.openxmlformats.org/drawingml/2006/main" name="4_Retrospect">
  <a:themeElements>
    <a:clrScheme name="MD+A">
      <a:dk1>
        <a:srgbClr val="5F5F5F"/>
      </a:dk1>
      <a:lt1>
        <a:sysClr val="window" lastClr="FFFFFF"/>
      </a:lt1>
      <a:dk2>
        <a:srgbClr val="5F5F5F"/>
      </a:dk2>
      <a:lt2>
        <a:srgbClr val="E7E6E6"/>
      </a:lt2>
      <a:accent1>
        <a:srgbClr val="315A7D"/>
      </a:accent1>
      <a:accent2>
        <a:srgbClr val="2E678F"/>
      </a:accent2>
      <a:accent3>
        <a:srgbClr val="4682B4"/>
      </a:accent3>
      <a:accent4>
        <a:srgbClr val="7BA7CC"/>
      </a:accent4>
      <a:accent5>
        <a:srgbClr val="DE6703"/>
      </a:accent5>
      <a:accent6>
        <a:srgbClr val="757070"/>
      </a:accent6>
      <a:hlink>
        <a:srgbClr val="0563C1"/>
      </a:hlink>
      <a:folHlink>
        <a:srgbClr val="954F7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playTemplateJSIconUrl xmlns="http://schemas.microsoft.com/sharepoint/v3">
      <Url xsi:nil="true"/>
      <Description xsi:nil="true"/>
    </DisplayTemplateJSIcon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A313708F0E549AF7FEE6B687B0BAB" ma:contentTypeVersion="14" ma:contentTypeDescription="Create a new document." ma:contentTypeScope="" ma:versionID="05c639ae6c3adbc5cc9ecb08d2b24103">
  <xsd:schema xmlns:xsd="http://www.w3.org/2001/XMLSchema" xmlns:xs="http://www.w3.org/2001/XMLSchema" xmlns:p="http://schemas.microsoft.com/office/2006/metadata/properties" xmlns:ns1="http://schemas.microsoft.com/sharepoint/v3" xmlns:ns2="de7a31f7-e253-421a-8d62-2d50924f8b54" xmlns:ns3="5ee9666d-b46d-420d-aaef-25f27b7e89a5" targetNamespace="http://schemas.microsoft.com/office/2006/metadata/properties" ma:root="true" ma:fieldsID="ff153170da851af14be70d55cda24223" ns1:_="" ns2:_="" ns3:_="">
    <xsd:import namespace="http://schemas.microsoft.com/sharepoint/v3"/>
    <xsd:import namespace="de7a31f7-e253-421a-8d62-2d50924f8b54"/>
    <xsd:import namespace="5ee9666d-b46d-420d-aaef-25f27b7e89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1:DisplayTemplateJSIconUr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isplayTemplateJSIconUrl" ma:index="20" nillable="true" ma:displayName="Icon" ma:description="Icon to be displayed for this override." ma:format="Image" ma:internalName="DisplayTemplateJSIcon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7a31f7-e253-421a-8d62-2d50924f8b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e9666d-b46d-420d-aaef-25f27b7e89a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980CCC-BA21-4D08-9F19-97759BEBC8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CF8938-C579-444D-A2ED-DF77D4B84959}">
  <ds:schemaRefs>
    <ds:schemaRef ds:uri="de7a31f7-e253-421a-8d62-2d50924f8b54"/>
    <ds:schemaRef ds:uri="http://purl.org/dc/elements/1.1/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5ee9666d-b46d-420d-aaef-25f27b7e89a5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D0256D7-B373-43C1-859A-F90FE94704CF}">
  <ds:schemaRefs>
    <ds:schemaRef ds:uri="5ee9666d-b46d-420d-aaef-25f27b7e89a5"/>
    <ds:schemaRef ds:uri="de7a31f7-e253-421a-8d62-2d50924f8b5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1263</Words>
  <Application>Microsoft Office PowerPoint</Application>
  <PresentationFormat>Widescreen</PresentationFormat>
  <Paragraphs>184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Retrospect</vt:lpstr>
      <vt:lpstr>1_Retrospect</vt:lpstr>
      <vt:lpstr>2_Retrospect</vt:lpstr>
      <vt:lpstr>3_Retrospect</vt:lpstr>
      <vt:lpstr>4_Retrospect</vt:lpstr>
      <vt:lpstr>Refined Strategic Plan Framework (Post Retreat #2)</vt:lpstr>
      <vt:lpstr>1.  Review of outputs from last session</vt:lpstr>
      <vt:lpstr>Review of last session </vt:lpstr>
      <vt:lpstr>PowerPoint Presentation</vt:lpstr>
      <vt:lpstr>Previous Draft Plan Components </vt:lpstr>
      <vt:lpstr>Exercise to develop the draft strategic framework</vt:lpstr>
      <vt:lpstr>Exercise Outputs</vt:lpstr>
      <vt:lpstr>Refined Framework </vt:lpstr>
      <vt:lpstr>Draft Plan Components </vt:lpstr>
      <vt:lpstr>Next Steps</vt:lpstr>
      <vt:lpstr>Next Steps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CND Co-Design Groups – Digital Health</dc:title>
  <dc:creator>Jordana Benamor</dc:creator>
  <cp:lastModifiedBy>Elaine Shantz</cp:lastModifiedBy>
  <cp:revision>2</cp:revision>
  <dcterms:created xsi:type="dcterms:W3CDTF">2020-09-28T16:36:42Z</dcterms:created>
  <dcterms:modified xsi:type="dcterms:W3CDTF">2022-03-10T13:10:42Z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0x010100D9DA313708F0E549AF7FEE6B687B0BAB</vt:lpwstr>
  </property>
</Properties>
</file>